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25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26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27.xml" ContentType="application/vnd.openxmlformats-officedocument.presentationml.notesSlide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notesSlides/notesSlide28.xml" ContentType="application/vnd.openxmlformats-officedocument.presentationml.notesSlide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notesSlides/notesSlide29.xml" ContentType="application/vnd.openxmlformats-officedocument.presentationml.notesSlide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notesSlides/notesSlide30.xml" ContentType="application/vnd.openxmlformats-officedocument.presentationml.notesSlide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notesSlides/notesSlide31.xml" ContentType="application/vnd.openxmlformats-officedocument.presentationml.notesSlide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notesSlides/notesSlide32.xml" ContentType="application/vnd.openxmlformats-officedocument.presentationml.notesSlide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3.xml" ContentType="application/vnd.openxmlformats-officedocument.presentationml.notesSlide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notesSlides/notesSlide34.xml" ContentType="application/vnd.openxmlformats-officedocument.presentationml.notesSlide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8"/>
  </p:notesMasterIdLst>
  <p:sldIdLst>
    <p:sldId id="256" r:id="rId2"/>
    <p:sldId id="414" r:id="rId3"/>
    <p:sldId id="415" r:id="rId4"/>
    <p:sldId id="417" r:id="rId5"/>
    <p:sldId id="421" r:id="rId6"/>
    <p:sldId id="420" r:id="rId7"/>
    <p:sldId id="419" r:id="rId8"/>
    <p:sldId id="424" r:id="rId9"/>
    <p:sldId id="470" r:id="rId10"/>
    <p:sldId id="547" r:id="rId11"/>
    <p:sldId id="469" r:id="rId12"/>
    <p:sldId id="441" r:id="rId13"/>
    <p:sldId id="434" r:id="rId14"/>
    <p:sldId id="435" r:id="rId15"/>
    <p:sldId id="443" r:id="rId16"/>
    <p:sldId id="430" r:id="rId17"/>
    <p:sldId id="438" r:id="rId18"/>
    <p:sldId id="445" r:id="rId19"/>
    <p:sldId id="440" r:id="rId20"/>
    <p:sldId id="447" r:id="rId21"/>
    <p:sldId id="444" r:id="rId22"/>
    <p:sldId id="448" r:id="rId23"/>
    <p:sldId id="452" r:id="rId24"/>
    <p:sldId id="453" r:id="rId25"/>
    <p:sldId id="456" r:id="rId26"/>
    <p:sldId id="451" r:id="rId27"/>
    <p:sldId id="457" r:id="rId28"/>
    <p:sldId id="404" r:id="rId29"/>
    <p:sldId id="455" r:id="rId30"/>
    <p:sldId id="488" r:id="rId31"/>
    <p:sldId id="491" r:id="rId32"/>
    <p:sldId id="459" r:id="rId33"/>
    <p:sldId id="461" r:id="rId34"/>
    <p:sldId id="460" r:id="rId35"/>
    <p:sldId id="462" r:id="rId36"/>
    <p:sldId id="463" r:id="rId37"/>
    <p:sldId id="492" r:id="rId38"/>
    <p:sldId id="458" r:id="rId39"/>
    <p:sldId id="486" r:id="rId40"/>
    <p:sldId id="487" r:id="rId41"/>
    <p:sldId id="293" r:id="rId42"/>
    <p:sldId id="388" r:id="rId43"/>
    <p:sldId id="378" r:id="rId44"/>
    <p:sldId id="364" r:id="rId45"/>
    <p:sldId id="390" r:id="rId46"/>
    <p:sldId id="395" r:id="rId47"/>
    <p:sldId id="366" r:id="rId48"/>
    <p:sldId id="301" r:id="rId49"/>
    <p:sldId id="391" r:id="rId50"/>
    <p:sldId id="374" r:id="rId51"/>
    <p:sldId id="379" r:id="rId52"/>
    <p:sldId id="381" r:id="rId53"/>
    <p:sldId id="400" r:id="rId54"/>
    <p:sldId id="402" r:id="rId55"/>
    <p:sldId id="597" r:id="rId56"/>
    <p:sldId id="548" r:id="rId57"/>
    <p:sldId id="549" r:id="rId58"/>
    <p:sldId id="303" r:id="rId59"/>
    <p:sldId id="703" r:id="rId60"/>
    <p:sldId id="536" r:id="rId61"/>
    <p:sldId id="550" r:id="rId62"/>
    <p:sldId id="464" r:id="rId63"/>
    <p:sldId id="693" r:id="rId64"/>
    <p:sldId id="692" r:id="rId65"/>
    <p:sldId id="590" r:id="rId66"/>
    <p:sldId id="465" r:id="rId67"/>
    <p:sldId id="695" r:id="rId68"/>
    <p:sldId id="475" r:id="rId69"/>
    <p:sldId id="671" r:id="rId70"/>
    <p:sldId id="667" r:id="rId71"/>
    <p:sldId id="634" r:id="rId72"/>
    <p:sldId id="672" r:id="rId73"/>
    <p:sldId id="673" r:id="rId74"/>
    <p:sldId id="648" r:id="rId75"/>
    <p:sldId id="635" r:id="rId76"/>
    <p:sldId id="636" r:id="rId77"/>
    <p:sldId id="532" r:id="rId78"/>
    <p:sldId id="680" r:id="rId79"/>
    <p:sldId id="663" r:id="rId80"/>
    <p:sldId id="637" r:id="rId81"/>
    <p:sldId id="689" r:id="rId82"/>
    <p:sldId id="631" r:id="rId83"/>
    <p:sldId id="632" r:id="rId84"/>
    <p:sldId id="627" r:id="rId85"/>
    <p:sldId id="666" r:id="rId86"/>
    <p:sldId id="674" r:id="rId87"/>
    <p:sldId id="646" r:id="rId88"/>
    <p:sldId id="665" r:id="rId89"/>
    <p:sldId id="650" r:id="rId90"/>
    <p:sldId id="591" r:id="rId91"/>
    <p:sldId id="691" r:id="rId92"/>
    <p:sldId id="534" r:id="rId93"/>
    <p:sldId id="481" r:id="rId94"/>
    <p:sldId id="628" r:id="rId95"/>
    <p:sldId id="639" r:id="rId96"/>
    <p:sldId id="681" r:id="rId97"/>
    <p:sldId id="675" r:id="rId98"/>
    <p:sldId id="659" r:id="rId99"/>
    <p:sldId id="660" r:id="rId100"/>
    <p:sldId id="661" r:id="rId101"/>
    <p:sldId id="682" r:id="rId102"/>
    <p:sldId id="662" r:id="rId103"/>
    <p:sldId id="658" r:id="rId104"/>
    <p:sldId id="653" r:id="rId105"/>
    <p:sldId id="685" r:id="rId106"/>
    <p:sldId id="687" r:id="rId107"/>
    <p:sldId id="688" r:id="rId108"/>
    <p:sldId id="640" r:id="rId109"/>
    <p:sldId id="683" r:id="rId110"/>
    <p:sldId id="592" r:id="rId111"/>
    <p:sldId id="501" r:id="rId112"/>
    <p:sldId id="700" r:id="rId113"/>
    <p:sldId id="701" r:id="rId114"/>
    <p:sldId id="702" r:id="rId115"/>
    <p:sldId id="678" r:id="rId116"/>
    <p:sldId id="602" r:id="rId117"/>
    <p:sldId id="677" r:id="rId118"/>
    <p:sldId id="620" r:id="rId119"/>
    <p:sldId id="676" r:id="rId120"/>
    <p:sldId id="625" r:id="rId121"/>
    <p:sldId id="502" r:id="rId122"/>
    <p:sldId id="609" r:id="rId123"/>
    <p:sldId id="601" r:id="rId124"/>
    <p:sldId id="617" r:id="rId125"/>
    <p:sldId id="605" r:id="rId126"/>
    <p:sldId id="604" r:id="rId127"/>
    <p:sldId id="607" r:id="rId128"/>
    <p:sldId id="482" r:id="rId129"/>
    <p:sldId id="485" r:id="rId130"/>
    <p:sldId id="494" r:id="rId131"/>
    <p:sldId id="528" r:id="rId132"/>
    <p:sldId id="544" r:id="rId133"/>
    <p:sldId id="546" r:id="rId134"/>
    <p:sldId id="594" r:id="rId135"/>
    <p:sldId id="696" r:id="rId136"/>
    <p:sldId id="598" r:id="rId137"/>
    <p:sldId id="586" r:id="rId138"/>
    <p:sldId id="697" r:id="rId139"/>
    <p:sldId id="575" r:id="rId140"/>
    <p:sldId id="698" r:id="rId141"/>
    <p:sldId id="580" r:id="rId142"/>
    <p:sldId id="699" r:id="rId143"/>
    <p:sldId id="581" r:id="rId144"/>
    <p:sldId id="616" r:id="rId145"/>
    <p:sldId id="523" r:id="rId146"/>
    <p:sldId id="522" r:id="rId147"/>
    <p:sldId id="525" r:id="rId148"/>
    <p:sldId id="654" r:id="rId149"/>
    <p:sldId id="570" r:id="rId150"/>
    <p:sldId id="571" r:id="rId151"/>
    <p:sldId id="572" r:id="rId152"/>
    <p:sldId id="576" r:id="rId153"/>
    <p:sldId id="578" r:id="rId154"/>
    <p:sldId id="630" r:id="rId155"/>
    <p:sldId id="621" r:id="rId156"/>
    <p:sldId id="694" r:id="rId1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6"/>
    <p:restoredTop sz="91503"/>
  </p:normalViewPr>
  <p:slideViewPr>
    <p:cSldViewPr snapToGrid="0" snapToObjects="1">
      <p:cViewPr>
        <p:scale>
          <a:sx n="135" d="100"/>
          <a:sy n="135" d="100"/>
        </p:scale>
        <p:origin x="-184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Promoters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MGE IN</c:v>
                </c:pt>
                <c:pt idx="1">
                  <c:v>CGE IN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E4-804A-BB86-3DA23641F9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Non-Coding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MGE IN</c:v>
                </c:pt>
                <c:pt idx="1">
                  <c:v>CGE IN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E4-804A-BB86-3DA23641F9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57122576"/>
        <c:axId val="1357046880"/>
      </c:barChart>
      <c:catAx>
        <c:axId val="13571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046880"/>
        <c:crosses val="autoZero"/>
        <c:auto val="1"/>
        <c:lblAlgn val="ctr"/>
        <c:lblOffset val="100"/>
        <c:noMultiLvlLbl val="0"/>
      </c:catAx>
      <c:valAx>
        <c:axId val="135704688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1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Shared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MGE IN</c:v>
                </c:pt>
                <c:pt idx="1">
                  <c:v>CGE IN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8-6E43-B192-37F2B90F2F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Distinct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MGE IN</c:v>
                </c:pt>
                <c:pt idx="1">
                  <c:v>CGE IN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28-6E43-B192-37F2B90F2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57122576"/>
        <c:axId val="1357046880"/>
      </c:barChart>
      <c:catAx>
        <c:axId val="13571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046880"/>
        <c:crosses val="autoZero"/>
        <c:auto val="1"/>
        <c:lblAlgn val="ctr"/>
        <c:lblOffset val="100"/>
        <c:noMultiLvlLbl val="0"/>
      </c:catAx>
      <c:valAx>
        <c:axId val="135704688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1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Sox2 MGE</a:t>
            </a:r>
            <a:r>
              <a:rPr lang="en-US" baseline="0" dirty="0"/>
              <a:t> IN </a:t>
            </a:r>
            <a:r>
              <a:rPr lang="en-US" dirty="0"/>
              <a:t>Promoter Annotation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Sox2 Promoter Annotation</c:v>
                </c:pt>
              </c:strCache>
            </c:strRef>
          </c:tx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A3-2F45-B183-A04915181BC2}"/>
              </c:ext>
            </c:extLst>
          </c:dPt>
          <c:dPt>
            <c:idx val="1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A3-2F45-B183-A04915181BC2}"/>
              </c:ext>
            </c:extLst>
          </c:dPt>
          <c:dPt>
            <c:idx val="2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FA3-2F45-B183-A04915181BC2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FA3-2F45-B183-A04915181BC2}"/>
              </c:ext>
            </c:extLst>
          </c:dPt>
          <c:cat>
            <c:strRef>
              <c:f>Sheet1!$A$2:$A$5</c:f>
              <c:strCache>
                <c:ptCount val="4"/>
                <c:pt idx="0">
                  <c:v>H3K4me3+</c:v>
                </c:pt>
                <c:pt idx="1">
                  <c:v>H3K4me3+/H3K27ac+</c:v>
                </c:pt>
                <c:pt idx="2">
                  <c:v>H3K4me3+/H3K27me3+</c:v>
                </c:pt>
                <c:pt idx="3">
                  <c:v>No Mark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30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28-0241-A8E0-62C06C023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Sox2 CGE</a:t>
            </a:r>
            <a:r>
              <a:rPr lang="en-US" baseline="0" dirty="0"/>
              <a:t> IN </a:t>
            </a:r>
            <a:r>
              <a:rPr lang="en-US" dirty="0"/>
              <a:t>Promoter Annotation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Sox2 Promoter Annotation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66-6A4C-B5C8-49C70223ADC3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66-6A4C-B5C8-49C70223ADC3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66-6A4C-B5C8-49C70223ADC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666-6A4C-B5C8-49C70223ADC3}"/>
              </c:ext>
            </c:extLst>
          </c:dPt>
          <c:cat>
            <c:strRef>
              <c:f>Sheet1!$A$2:$A$5</c:f>
              <c:strCache>
                <c:ptCount val="4"/>
                <c:pt idx="0">
                  <c:v>H3K4me3+</c:v>
                </c:pt>
                <c:pt idx="1">
                  <c:v>H3K4me3+/H3K27ac+</c:v>
                </c:pt>
                <c:pt idx="2">
                  <c:v>H3K4me3+/H3K27me3+</c:v>
                </c:pt>
                <c:pt idx="3">
                  <c:v>No Mark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30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66-6A4C-B5C8-49C70223AD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MGE</a:t>
            </a:r>
            <a:r>
              <a:rPr lang="en-US" baseline="0" dirty="0"/>
              <a:t> IN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D6-7243-9282-0CCE01E96698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D6-7243-9282-0CCE01E96698}"/>
              </c:ext>
            </c:extLst>
          </c:dPt>
          <c:dPt>
            <c:idx val="2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0D6-7243-9282-0CCE01E96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No Mark</c:v>
                </c:pt>
                <c:pt idx="1">
                  <c:v>H3K27ac+</c:v>
                </c:pt>
                <c:pt idx="2">
                  <c:v>H3K27ac+/H3K4me1+</c:v>
                </c:pt>
                <c:pt idx="3">
                  <c:v>H3K4me1+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50</c:v>
                </c:pt>
                <c:pt idx="2">
                  <c:v>20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D6-7243-9282-0CCE01E966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CGE</a:t>
            </a:r>
            <a:r>
              <a:rPr lang="en-US" baseline="0" dirty="0"/>
              <a:t> IN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72-8E47-A9AC-7A409B6E6C39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72-8E47-A9AC-7A409B6E6C39}"/>
              </c:ext>
            </c:extLst>
          </c:dPt>
          <c:dPt>
            <c:idx val="2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72-8E47-A9AC-7A409B6E6C39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72-8E47-A9AC-7A409B6E6C39}"/>
              </c:ext>
            </c:extLst>
          </c:dPt>
          <c:cat>
            <c:strRef>
              <c:f>Sheet1!$A$2:$A$5</c:f>
              <c:strCache>
                <c:ptCount val="4"/>
                <c:pt idx="0">
                  <c:v>No Mark</c:v>
                </c:pt>
                <c:pt idx="1">
                  <c:v>H3K27ac+</c:v>
                </c:pt>
                <c:pt idx="2">
                  <c:v>H3K27ac+/H3K4me1+</c:v>
                </c:pt>
                <c:pt idx="3">
                  <c:v>H3K4me1+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50</c:v>
                </c:pt>
                <c:pt idx="2">
                  <c:v>20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72-8E47-A9AC-7A409B6E6C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Shared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MGE IN</c:v>
                </c:pt>
                <c:pt idx="1">
                  <c:v>CGE IN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82-A74A-9CDB-62194B2F1A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Distinct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MGE IN</c:v>
                </c:pt>
                <c:pt idx="1">
                  <c:v>CGE IN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82-A74A-9CDB-62194B2F1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57122576"/>
        <c:axId val="1357046880"/>
      </c:barChart>
      <c:catAx>
        <c:axId val="13571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046880"/>
        <c:crosses val="autoZero"/>
        <c:auto val="1"/>
        <c:lblAlgn val="ctr"/>
        <c:lblOffset val="100"/>
        <c:noMultiLvlLbl val="0"/>
      </c:catAx>
      <c:valAx>
        <c:axId val="135704688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1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Sox2 + Nkx2.1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MGE IN</c:v>
                </c:pt>
                <c:pt idx="1">
                  <c:v>CGE IN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0-F144-BA38-C5F923D442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Sox2 + CoupTFII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MGE IN</c:v>
                </c:pt>
                <c:pt idx="1">
                  <c:v>CGE IN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0-F144-BA38-C5F923D442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Sox2 Only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MGE IN</c:v>
                </c:pt>
                <c:pt idx="1">
                  <c:v>CGE IN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10-F144-BA38-C5F923D44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01040992"/>
        <c:axId val="1384195024"/>
      </c:barChart>
      <c:catAx>
        <c:axId val="170104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4195024"/>
        <c:crosses val="autoZero"/>
        <c:auto val="1"/>
        <c:lblAlgn val="ctr"/>
        <c:lblOffset val="100"/>
        <c:noMultiLvlLbl val="0"/>
      </c:catAx>
      <c:valAx>
        <c:axId val="138419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104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9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78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87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19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">3497 7272 24575,'0'0'0</inkml:trace>
  <inkml:trace contextRef="#ctx0" brushRef="#br0" timeOffset="2">3254 7704 24575,'0'0'0</inkml:trace>
  <inkml:trace contextRef="#ctx0" brushRef="#br0" timeOffset="3">3604 7649 24575,'0'0'0</inkml:trace>
  <inkml:trace contextRef="#ctx0" brushRef="#br0" timeOffset="4">3441 8018 24575,'0'0'0</inkml:trace>
  <inkml:trace contextRef="#ctx0" brushRef="#br0" timeOffset="5">3219 8018 24575,'0'0'0</inkml:trace>
  <inkml:trace contextRef="#ctx0" brushRef="#br0" timeOffset="6">3649 7204 24575,'0'0'0</inkml:trace>
  <inkml:trace contextRef="#ctx0" brushRef="#br0" timeOffset="7">3774 7308 24575,'0'0'0</inkml:trace>
  <inkml:trace contextRef="#ctx0" brushRef="#br0" timeOffset="8">3910 7434 24575,'0'0'0</inkml:trace>
  <inkml:trace contextRef="#ctx0" brushRef="#br0" timeOffset="9">3993 7285 24575,'0'0'0</inkml:trace>
  <inkml:trace contextRef="#ctx0" brushRef="#br0" timeOffset="10">4057 7425 24575,'0'0'0</inkml:trace>
  <inkml:trace contextRef="#ctx0" brushRef="#br0" timeOffset="11">4062 8356 24575,'0'0'0</inkml:trace>
  <inkml:trace contextRef="#ctx0" brushRef="#br0" timeOffset="12">4483 8096 24575,'0'0'0</inkml:trace>
  <inkml:trace contextRef="#ctx0" brushRef="#br0" timeOffset="13">4504 8018 24575,'0'0'0</inkml:trace>
  <inkml:trace contextRef="#ctx0" brushRef="#br0" timeOffset="14">4662 7570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34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3865 11142 24575,'0'0'0</inkml:trace>
  <inkml:trace contextRef="#ctx0" brushRef="#br0" timeOffset="1">3623 11476 24575,'0'0'0</inkml:trace>
  <inkml:trace contextRef="#ctx0" brushRef="#br0" timeOffset="2">3991 11306 24575,'0'0'0</inkml:trace>
  <inkml:trace contextRef="#ctx0" brushRef="#br0" timeOffset="3">4011 11413 24575,'0'0'0</inkml:trace>
  <inkml:trace contextRef="#ctx0" brushRef="#br0" timeOffset="4">4098 11876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39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20.051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4599 11509 24575,'0'0'0</inkml:trace>
  <inkml:trace contextRef="#ctx0" brushRef="#br0" timeOffset="1">4516 11559 24575,'0'0'0</inkml:trace>
  <inkml:trace contextRef="#ctx0" brushRef="#br0" timeOffset="2">3696 12125 24575,'0'0'0</inkml:trace>
  <inkml:trace contextRef="#ctx0" brushRef="#br0" timeOffset="3">4454 11303 24575,'0'0'0</inkml:trace>
  <inkml:trace contextRef="#ctx0" brushRef="#br0" timeOffset="4">3608 11850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9:19.937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9:19.957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7130 8764 24575,'0'0'0</inkml:trace>
  <inkml:trace contextRef="#ctx0" brushRef="#br0" timeOffset="1">6975 8433 24575,'0'0'0</inkml:trace>
  <inkml:trace contextRef="#ctx0" brushRef="#br0" timeOffset="2">7247 8450 24575,'0'0'0</inkml:trace>
  <inkml:trace contextRef="#ctx0" brushRef="#br0" timeOffset="3">7677 8473 24575,'0'0'0</inkml:trace>
  <inkml:trace contextRef="#ctx0" brushRef="#br0" timeOffset="4">7753 8473 24575,'0'0'0</inkml:trace>
  <inkml:trace contextRef="#ctx0" brushRef="#br0" timeOffset="5">7964 8234 24575,'0'0'0</inkml:trace>
  <inkml:trace contextRef="#ctx0" brushRef="#br0" timeOffset="6">7933 8167 24575,'0'0'0</inkml:trace>
  <inkml:trace contextRef="#ctx0" brushRef="#br0" timeOffset="7">7747 8120 24575,'0'0'0</inkml:trace>
  <inkml:trace contextRef="#ctx0" brushRef="#br0" timeOffset="8">7792 7762 24575,'0'0'0</inkml:trace>
  <inkml:trace contextRef="#ctx0" brushRef="#br0" timeOffset="9">7993 7568 24575,'0'0'0</inkml:trace>
  <inkml:trace contextRef="#ctx0" brushRef="#br0" timeOffset="10">8386 7552 24575,'0'0'0</inkml:trace>
  <inkml:trace contextRef="#ctx0" brushRef="#br0" timeOffset="11">8431 7823 24575,'0'0'0</inkml:trace>
  <inkml:trace contextRef="#ctx0" brushRef="#br0" timeOffset="12">5518 11379 24575,'0'0'0</inkml:trace>
  <inkml:trace contextRef="#ctx0" brushRef="#br0" timeOffset="13">5958 10697 24575,'0'0'0</inkml:trace>
  <inkml:trace contextRef="#ctx0" brushRef="#br0" timeOffset="14">5832 10370 24575,'0'0'0</inkml:trace>
  <inkml:trace contextRef="#ctx0" brushRef="#br0" timeOffset="15">6576 10114 24575,'0'0'0</inkml:trace>
  <inkml:trace contextRef="#ctx0" brushRef="#br0" timeOffset="16">7498 10153 24575,'0'0'0</inkml:trace>
  <inkml:trace contextRef="#ctx0" brushRef="#br0" timeOffset="17">8101 9700 24575,'0'0'0</inkml:trace>
  <inkml:trace contextRef="#ctx0" brushRef="#br0" timeOffset="18">7806 9418 24575,'0'0'0</inkml:trace>
  <inkml:trace contextRef="#ctx0" brushRef="#br0" timeOffset="19">7603 9418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3.9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4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50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59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0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38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">3497 7272 24575,'0'0'0</inkml:trace>
  <inkml:trace contextRef="#ctx0" brushRef="#br0" timeOffset="2">3254 7704 24575,'0'0'0</inkml:trace>
  <inkml:trace contextRef="#ctx0" brushRef="#br0" timeOffset="3">3604 7649 24575,'0'0'0</inkml:trace>
  <inkml:trace contextRef="#ctx0" brushRef="#br0" timeOffset="4">3441 8018 24575,'0'0'0</inkml:trace>
  <inkml:trace contextRef="#ctx0" brushRef="#br0" timeOffset="5">3219 8018 24575,'0'0'0</inkml:trace>
  <inkml:trace contextRef="#ctx0" brushRef="#br0" timeOffset="6">3649 7204 24575,'0'0'0</inkml:trace>
  <inkml:trace contextRef="#ctx0" brushRef="#br0" timeOffset="7">3774 7308 24575,'0'0'0</inkml:trace>
  <inkml:trace contextRef="#ctx0" brushRef="#br0" timeOffset="8">3910 7434 24575,'0'0'0</inkml:trace>
  <inkml:trace contextRef="#ctx0" brushRef="#br0" timeOffset="9">3993 7285 24575,'0'0'0</inkml:trace>
  <inkml:trace contextRef="#ctx0" brushRef="#br0" timeOffset="10">4057 7425 24575,'0'0'0</inkml:trace>
  <inkml:trace contextRef="#ctx0" brushRef="#br0" timeOffset="11">4062 8356 24575,'0'0'0</inkml:trace>
  <inkml:trace contextRef="#ctx0" brushRef="#br0" timeOffset="12">4483 8096 24575,'0'0'0</inkml:trace>
  <inkml:trace contextRef="#ctx0" brushRef="#br0" timeOffset="13">4504 8018 24575,'0'0'0</inkml:trace>
  <inkml:trace contextRef="#ctx0" brushRef="#br0" timeOffset="14">4662 7570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1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53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3865 11142 24575,'0'0'0</inkml:trace>
  <inkml:trace contextRef="#ctx0" brushRef="#br0" timeOffset="1">3623 11476 24575,'0'0'0</inkml:trace>
  <inkml:trace contextRef="#ctx0" brushRef="#br0" timeOffset="2">3991 11306 24575,'0'0'0</inkml:trace>
  <inkml:trace contextRef="#ctx0" brushRef="#br0" timeOffset="3">4011 11413 24575,'0'0'0</inkml:trace>
  <inkml:trace contextRef="#ctx0" brushRef="#br0" timeOffset="4">4098 11876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58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04.770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4599 11509 24575,'0'0'0</inkml:trace>
  <inkml:trace contextRef="#ctx0" brushRef="#br0" timeOffset="1">4516 11559 24575,'0'0'0</inkml:trace>
  <inkml:trace contextRef="#ctx0" brushRef="#br0" timeOffset="2">3696 12125 24575,'0'0'0</inkml:trace>
  <inkml:trace contextRef="#ctx0" brushRef="#br0" timeOffset="3">4454 11303 24575,'0'0'0</inkml:trace>
  <inkml:trace contextRef="#ctx0" brushRef="#br0" timeOffset="4">3608 11850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9:56.934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9:56.954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7130 8764 24575,'0'0'0</inkml:trace>
  <inkml:trace contextRef="#ctx0" brushRef="#br0" timeOffset="1">6975 8433 24575,'0'0'0</inkml:trace>
  <inkml:trace contextRef="#ctx0" brushRef="#br0" timeOffset="2">7247 8450 24575,'0'0'0</inkml:trace>
  <inkml:trace contextRef="#ctx0" brushRef="#br0" timeOffset="3">7677 8473 24575,'0'0'0</inkml:trace>
  <inkml:trace contextRef="#ctx0" brushRef="#br0" timeOffset="4">7753 8473 24575,'0'0'0</inkml:trace>
  <inkml:trace contextRef="#ctx0" brushRef="#br0" timeOffset="5">7964 8234 24575,'0'0'0</inkml:trace>
  <inkml:trace contextRef="#ctx0" brushRef="#br0" timeOffset="6">7933 8167 24575,'0'0'0</inkml:trace>
  <inkml:trace contextRef="#ctx0" brushRef="#br0" timeOffset="7">7747 8120 24575,'0'0'0</inkml:trace>
  <inkml:trace contextRef="#ctx0" brushRef="#br0" timeOffset="8">7792 7762 24575,'0'0'0</inkml:trace>
  <inkml:trace contextRef="#ctx0" brushRef="#br0" timeOffset="9">7993 7568 24575,'0'0'0</inkml:trace>
  <inkml:trace contextRef="#ctx0" brushRef="#br0" timeOffset="10">8386 7552 24575,'0'0'0</inkml:trace>
  <inkml:trace contextRef="#ctx0" brushRef="#br0" timeOffset="11">8431 7823 24575,'0'0'0</inkml:trace>
  <inkml:trace contextRef="#ctx0" brushRef="#br0" timeOffset="12">5518 11379 24575,'0'0'0</inkml:trace>
  <inkml:trace contextRef="#ctx0" brushRef="#br0" timeOffset="13">5958 10697 24575,'0'0'0</inkml:trace>
  <inkml:trace contextRef="#ctx0" brushRef="#br0" timeOffset="14">5832 10370 24575,'0'0'0</inkml:trace>
  <inkml:trace contextRef="#ctx0" brushRef="#br0" timeOffset="15">6576 10114 24575,'0'0'0</inkml:trace>
  <inkml:trace contextRef="#ctx0" brushRef="#br0" timeOffset="16">7498 10153 24575,'0'0'0</inkml:trace>
  <inkml:trace contextRef="#ctx0" brushRef="#br0" timeOffset="17">8101 9700 24575,'0'0'0</inkml:trace>
  <inkml:trace contextRef="#ctx0" brushRef="#br0" timeOffset="18">7806 9418 24575,'0'0'0</inkml:trace>
  <inkml:trace contextRef="#ctx0" brushRef="#br0" timeOffset="19">7603 9418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3.9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0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1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1:45.828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686">3481 7266 24575,'0'0'0</inkml:trace>
  <inkml:trace contextRef="#ctx0" brushRef="#br0" timeOffset="3360">3250 7676 24575,'0'0'0</inkml:trace>
  <inkml:trace contextRef="#ctx0" brushRef="#br0" timeOffset="4361">3583 7624 24575,'0'0'0</inkml:trace>
  <inkml:trace contextRef="#ctx0" brushRef="#br0" timeOffset="5424">3428 7974 24575,'0'0'0</inkml:trace>
  <inkml:trace contextRef="#ctx0" brushRef="#br0" timeOffset="6577">3217 7974 24575,'0'0'0</inkml:trace>
  <inkml:trace contextRef="#ctx0" brushRef="#br0" timeOffset="14897">3625 7201 24575,'0'0'0</inkml:trace>
  <inkml:trace contextRef="#ctx0" brushRef="#br0" timeOffset="16603">3744 7300 24575,'0'0'0</inkml:trace>
  <inkml:trace contextRef="#ctx0" brushRef="#br0" timeOffset="17963">3873 7419 24575,'0'0'0</inkml:trace>
  <inkml:trace contextRef="#ctx0" brushRef="#br0" timeOffset="19466">3952 7278 24575,'0'0'0</inkml:trace>
  <inkml:trace contextRef="#ctx0" brushRef="#br0" timeOffset="20448">4013 7411 24575,'0'0'0</inkml:trace>
  <inkml:trace contextRef="#ctx0" brushRef="#br0" timeOffset="22501">4018 8295 24575,'0'0'0</inkml:trace>
  <inkml:trace contextRef="#ctx0" brushRef="#br0" timeOffset="23932">4417 8048 24575,'0'0'0</inkml:trace>
  <inkml:trace contextRef="#ctx0" brushRef="#br0" timeOffset="25261">4437 7974 24575,'0'0'0</inkml:trace>
  <inkml:trace contextRef="#ctx0" brushRef="#br0" timeOffset="27287">4587 7549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3:57.146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124">7726 12707 24575,'0'0'0</inkml:trace>
  <inkml:trace contextRef="#ctx0" brushRef="#br0" timeOffset="2043">7767 12472 24575,'0'0'0</inkml:trace>
  <inkml:trace contextRef="#ctx0" brushRef="#br0" timeOffset="3388">8304 12191 24575,'0'0'0</inkml:trace>
  <inkml:trace contextRef="#ctx0" brushRef="#br0" timeOffset="5266">8441 12562 24575,'0'0'0</inkml:trace>
  <inkml:trace contextRef="#ctx0" brushRef="#br0" timeOffset="7014">8007 12859 24575,'0'0'0</inkml:trace>
  <inkml:trace contextRef="#ctx0" brushRef="#br0" timeOffset="11914">7103 12457 24575,'0'0'0</inkml:trace>
  <inkml:trace contextRef="#ctx0" brushRef="#br0" timeOffset="14191">7152 12294 24575,'0'0'0</inkml:trace>
  <inkml:trace contextRef="#ctx0" brushRef="#br0" timeOffset="15557">7233 11989 24575,'0'0'0</inkml:trace>
  <inkml:trace contextRef="#ctx0" brushRef="#br0" timeOffset="16874">6672 12676 24575,'0'0'0</inkml:trace>
  <inkml:trace contextRef="#ctx0" brushRef="#br0" timeOffset="18139">7025 12829 24575,'0'0'0</inkml:trace>
  <inkml:trace contextRef="#ctx0" brushRef="#br0" timeOffset="21148">6796 12225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7:01:52.067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79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88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8.97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231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03:12:09.246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7:02:12.021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3:16:3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3:16:39.8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3:16:39.9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3:16:40.02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3:16:40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3:16:40.137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8015 12793 24575,'0'0'0</inkml:trace>
  <inkml:trace contextRef="#ctx0" brushRef="#br0" timeOffset="1">8197 12707 24575,'0'0'0</inkml:trace>
  <inkml:trace contextRef="#ctx0" brushRef="#br0" timeOffset="2">8256 12472 24575,'0'0'0</inkml:trace>
  <inkml:trace contextRef="#ctx0" brushRef="#br0" timeOffset="3">9033 12191 24575,'0'0'0</inkml:trace>
  <inkml:trace contextRef="#ctx0" brushRef="#br0" timeOffset="4">9232 12562 24575,'0'0'0</inkml:trace>
  <inkml:trace contextRef="#ctx0" brushRef="#br0" timeOffset="5">8604 12859 24575,'0'0'0</inkml:trace>
  <inkml:trace contextRef="#ctx0" brushRef="#br0" timeOffset="6">7296 12457 24575,'0'0'0</inkml:trace>
  <inkml:trace contextRef="#ctx0" brushRef="#br0" timeOffset="7">7367 12294 24575,'0'0'0</inkml:trace>
  <inkml:trace contextRef="#ctx0" brushRef="#br0" timeOffset="8">7484 11989 24575,'0'0'0</inkml:trace>
  <inkml:trace contextRef="#ctx0" brushRef="#br0" timeOffset="9">6672 12676 24575,'0'0'0</inkml:trace>
  <inkml:trace contextRef="#ctx0" brushRef="#br0" timeOffset="10">7183 12829 24575,'0'0'0</inkml:trace>
  <inkml:trace contextRef="#ctx0" brushRef="#br0" timeOffset="11">6851 12225 24575,'0'0'0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3:16:40.149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3.9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0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1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3:57.146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8015 12793 24575,'0'0'0</inkml:trace>
  <inkml:trace contextRef="#ctx0" brushRef="#br0" timeOffset="1124">8197 12707 24575,'0'0'0</inkml:trace>
  <inkml:trace contextRef="#ctx0" brushRef="#br0" timeOffset="2043">8256 12472 24575,'0'0'0</inkml:trace>
  <inkml:trace contextRef="#ctx0" brushRef="#br0" timeOffset="3388">9033 12191 24575,'0'0'0</inkml:trace>
  <inkml:trace contextRef="#ctx0" brushRef="#br0" timeOffset="5266">9232 12562 24575,'0'0'0</inkml:trace>
  <inkml:trace contextRef="#ctx0" brushRef="#br0" timeOffset="7014">8604 12859 24575,'0'0'0</inkml:trace>
  <inkml:trace contextRef="#ctx0" brushRef="#br0" timeOffset="11914">7296 12457 24575,'0'0'0</inkml:trace>
  <inkml:trace contextRef="#ctx0" brushRef="#br0" timeOffset="14191">7367 12294 24575,'0'0'0</inkml:trace>
  <inkml:trace contextRef="#ctx0" brushRef="#br0" timeOffset="15557">7484 11989 24575,'0'0'0</inkml:trace>
  <inkml:trace contextRef="#ctx0" brushRef="#br0" timeOffset="16874">6672 12676 24575,'0'0'0</inkml:trace>
  <inkml:trace contextRef="#ctx0" brushRef="#br0" timeOffset="18139">7183 12829 24575,'0'0'0</inkml:trace>
  <inkml:trace contextRef="#ctx0" brushRef="#br0" timeOffset="21148">6851 12225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3:08:38.999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3.9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0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1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1:45.828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686">3481 7266 24575,'0'0'0</inkml:trace>
  <inkml:trace contextRef="#ctx0" brushRef="#br0" timeOffset="3360">3250 7676 24575,'0'0'0</inkml:trace>
  <inkml:trace contextRef="#ctx0" brushRef="#br0" timeOffset="4361">3583 7624 24575,'0'0'0</inkml:trace>
  <inkml:trace contextRef="#ctx0" brushRef="#br0" timeOffset="5424">3428 7974 24575,'0'0'0</inkml:trace>
  <inkml:trace contextRef="#ctx0" brushRef="#br0" timeOffset="6577">3217 7974 24575,'0'0'0</inkml:trace>
  <inkml:trace contextRef="#ctx0" brushRef="#br0" timeOffset="14897">3625 7201 24575,'0'0'0</inkml:trace>
  <inkml:trace contextRef="#ctx0" brushRef="#br0" timeOffset="16603">3744 7300 24575,'0'0'0</inkml:trace>
  <inkml:trace contextRef="#ctx0" brushRef="#br0" timeOffset="17963">3873 7419 24575,'0'0'0</inkml:trace>
  <inkml:trace contextRef="#ctx0" brushRef="#br0" timeOffset="19466">3952 7278 24575,'0'0'0</inkml:trace>
  <inkml:trace contextRef="#ctx0" brushRef="#br0" timeOffset="20448">4013 7411 24575,'0'0'0</inkml:trace>
  <inkml:trace contextRef="#ctx0" brushRef="#br0" timeOffset="22501">4018 8295 24575,'0'0'0</inkml:trace>
  <inkml:trace contextRef="#ctx0" brushRef="#br0" timeOffset="23932">4417 8048 24575,'0'0'0</inkml:trace>
  <inkml:trace contextRef="#ctx0" brushRef="#br0" timeOffset="25261">4437 7974 24575,'0'0'0</inkml:trace>
  <inkml:trace contextRef="#ctx0" brushRef="#br0" timeOffset="27287">4587 7549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3:57.146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124">7726 12707 24575,'0'0'0</inkml:trace>
  <inkml:trace contextRef="#ctx0" brushRef="#br0" timeOffset="2043">7767 12472 24575,'0'0'0</inkml:trace>
  <inkml:trace contextRef="#ctx0" brushRef="#br0" timeOffset="3388">8304 12191 24575,'0'0'0</inkml:trace>
  <inkml:trace contextRef="#ctx0" brushRef="#br0" timeOffset="5266">8441 12562 24575,'0'0'0</inkml:trace>
  <inkml:trace contextRef="#ctx0" brushRef="#br0" timeOffset="7014">8007 12859 24575,'0'0'0</inkml:trace>
  <inkml:trace contextRef="#ctx0" brushRef="#br0" timeOffset="11914">7103 12457 24575,'0'0'0</inkml:trace>
  <inkml:trace contextRef="#ctx0" brushRef="#br0" timeOffset="14191">7152 12294 24575,'0'0'0</inkml:trace>
  <inkml:trace contextRef="#ctx0" brushRef="#br0" timeOffset="15557">7233 11989 24575,'0'0'0</inkml:trace>
  <inkml:trace contextRef="#ctx0" brushRef="#br0" timeOffset="16874">6672 12676 24575,'0'0'0</inkml:trace>
  <inkml:trace contextRef="#ctx0" brushRef="#br0" timeOffset="18139">7025 12829 24575,'0'0'0</inkml:trace>
  <inkml:trace contextRef="#ctx0" brushRef="#br0" timeOffset="21148">6796 12225 24575,'0'0'0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7:01:52.067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3.9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0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1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1:45.828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686">3481 7266 24575,'0'0'0</inkml:trace>
  <inkml:trace contextRef="#ctx0" brushRef="#br0" timeOffset="3360">3250 7676 24575,'0'0'0</inkml:trace>
  <inkml:trace contextRef="#ctx0" brushRef="#br0" timeOffset="4361">3583 7624 24575,'0'0'0</inkml:trace>
  <inkml:trace contextRef="#ctx0" brushRef="#br0" timeOffset="5424">3428 7974 24575,'0'0'0</inkml:trace>
  <inkml:trace contextRef="#ctx0" brushRef="#br0" timeOffset="6577">3217 7974 24575,'0'0'0</inkml:trace>
  <inkml:trace contextRef="#ctx0" brushRef="#br0" timeOffset="14897">3625 7201 24575,'0'0'0</inkml:trace>
  <inkml:trace contextRef="#ctx0" brushRef="#br0" timeOffset="16603">3744 7300 24575,'0'0'0</inkml:trace>
  <inkml:trace contextRef="#ctx0" brushRef="#br0" timeOffset="17963">3873 7419 24575,'0'0'0</inkml:trace>
  <inkml:trace contextRef="#ctx0" brushRef="#br0" timeOffset="19466">3952 7278 24575,'0'0'0</inkml:trace>
  <inkml:trace contextRef="#ctx0" brushRef="#br0" timeOffset="20448">4013 7411 24575,'0'0'0</inkml:trace>
  <inkml:trace contextRef="#ctx0" brushRef="#br0" timeOffset="22501">4018 8295 24575,'0'0'0</inkml:trace>
  <inkml:trace contextRef="#ctx0" brushRef="#br0" timeOffset="23932">4417 8048 24575,'0'0'0</inkml:trace>
  <inkml:trace contextRef="#ctx0" brushRef="#br0" timeOffset="25261">4437 7974 24575,'0'0'0</inkml:trace>
  <inkml:trace contextRef="#ctx0" brushRef="#br0" timeOffset="27287">4587 7549 24575,'0'0'0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3:57.146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124">7726 12707 24575,'0'0'0</inkml:trace>
  <inkml:trace contextRef="#ctx0" brushRef="#br0" timeOffset="2043">7767 12472 24575,'0'0'0</inkml:trace>
  <inkml:trace contextRef="#ctx0" brushRef="#br0" timeOffset="3388">8304 12191 24575,'0'0'0</inkml:trace>
  <inkml:trace contextRef="#ctx0" brushRef="#br0" timeOffset="5266">8441 12562 24575,'0'0'0</inkml:trace>
  <inkml:trace contextRef="#ctx0" brushRef="#br0" timeOffset="7014">8007 12859 24575,'0'0'0</inkml:trace>
  <inkml:trace contextRef="#ctx0" brushRef="#br0" timeOffset="11914">7103 12457 24575,'0'0'0</inkml:trace>
  <inkml:trace contextRef="#ctx0" brushRef="#br0" timeOffset="14191">7152 12294 24575,'0'0'0</inkml:trace>
  <inkml:trace contextRef="#ctx0" brushRef="#br0" timeOffset="15557">7233 11989 24575,'0'0'0</inkml:trace>
  <inkml:trace contextRef="#ctx0" brushRef="#br0" timeOffset="16874">6672 12676 24575,'0'0'0</inkml:trace>
  <inkml:trace contextRef="#ctx0" brushRef="#br0" timeOffset="18139">7025 12829 24575,'0'0'0</inkml:trace>
  <inkml:trace contextRef="#ctx0" brushRef="#br0" timeOffset="21148">6796 12225 24575,'0'0'0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4T17:01:52.067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8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94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53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6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89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5:49.533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7213 8827 24575,'0'0'0</inkml:trace>
  <inkml:trace contextRef="#ctx0" brushRef="#br0" timeOffset="1">7050 8478 24575,'0'0'0</inkml:trace>
  <inkml:trace contextRef="#ctx0" brushRef="#br0" timeOffset="2">7336 8496 24575,'0'0'0</inkml:trace>
  <inkml:trace contextRef="#ctx0" brushRef="#br0" timeOffset="3">7788 8521 24575,'0'0'0</inkml:trace>
  <inkml:trace contextRef="#ctx0" brushRef="#br0" timeOffset="4">7868 8521 24575,'0'0'0</inkml:trace>
  <inkml:trace contextRef="#ctx0" brushRef="#br0" timeOffset="5">8091 8269 24575,'0'0'0</inkml:trace>
  <inkml:trace contextRef="#ctx0" brushRef="#br0" timeOffset="6">8058 8198 24575,'0'0'0</inkml:trace>
  <inkml:trace contextRef="#ctx0" brushRef="#br0" timeOffset="7">7861 8149 24575,'0'0'0</inkml:trace>
  <inkml:trace contextRef="#ctx0" brushRef="#br0" timeOffset="8">7909 7773 24575,'0'0'0</inkml:trace>
  <inkml:trace contextRef="#ctx0" brushRef="#br0" timeOffset="9">8120 7568 24575,'0'0'0</inkml:trace>
  <inkml:trace contextRef="#ctx0" brushRef="#br0" timeOffset="10">8534 7552 24575,'0'0'0</inkml:trace>
  <inkml:trace contextRef="#ctx0" brushRef="#br0" timeOffset="11">8582 7837 24575,'0'0'0</inkml:trace>
  <inkml:trace contextRef="#ctx0" brushRef="#br0" timeOffset="12">5518 11576 24575,'0'0'0</inkml:trace>
  <inkml:trace contextRef="#ctx0" brushRef="#br0" timeOffset="13">5981 10859 24575,'0'0'0</inkml:trace>
  <inkml:trace contextRef="#ctx0" brushRef="#br0" timeOffset="14">5849 10516 24575,'0'0'0</inkml:trace>
  <inkml:trace contextRef="#ctx0" brushRef="#br0" timeOffset="15">6631 10246 24575,'0'0'0</inkml:trace>
  <inkml:trace contextRef="#ctx0" brushRef="#br0" timeOffset="16">7600 10287 24575,'0'0'0</inkml:trace>
  <inkml:trace contextRef="#ctx0" brushRef="#br0" timeOffset="17">8235 9810 24575,'0'0'0</inkml:trace>
  <inkml:trace contextRef="#ctx0" brushRef="#br0" timeOffset="18">7924 9514 24575,'0'0'0</inkml:trace>
  <inkml:trace contextRef="#ctx0" brushRef="#br0" timeOffset="19">7711 9514 24575,'0'0'0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1:26.854"/>
    </inkml:context>
    <inkml:brush xml:id="br0">
      <inkml:brushProperty name="width" value="0.17639" units="cm"/>
      <inkml:brushProperty name="height" value="0.17639" units="cm"/>
      <inkml:brushProperty name="color" value="#FFC000"/>
    </inkml:brush>
  </inkml:definitions>
  <inkml:trace contextRef="#ctx0" brushRef="#br0">3184 7147 24575,'0'0'0</inkml:trace>
  <inkml:trace contextRef="#ctx0" brushRef="#br0" timeOffset="1">3497 7272 24575,'0'0'0</inkml:trace>
  <inkml:trace contextRef="#ctx0" brushRef="#br0" timeOffset="2">3254 7704 24575,'0'0'0</inkml:trace>
  <inkml:trace contextRef="#ctx0" brushRef="#br0" timeOffset="3">3604 7649 24575,'0'0'0</inkml:trace>
  <inkml:trace contextRef="#ctx0" brushRef="#br0" timeOffset="4">3441 8018 24575,'0'0'0</inkml:trace>
  <inkml:trace contextRef="#ctx0" brushRef="#br0" timeOffset="5">3219 8018 24575,'0'0'0</inkml:trace>
  <inkml:trace contextRef="#ctx0" brushRef="#br0" timeOffset="6">3649 7204 24575,'0'0'0</inkml:trace>
  <inkml:trace contextRef="#ctx0" brushRef="#br0" timeOffset="7">3774 7308 24575,'0'0'0</inkml:trace>
  <inkml:trace contextRef="#ctx0" brushRef="#br0" timeOffset="8">3910 7434 24575,'0'0'0</inkml:trace>
  <inkml:trace contextRef="#ctx0" brushRef="#br0" timeOffset="9">3993 7285 24575,'0'0'0</inkml:trace>
  <inkml:trace contextRef="#ctx0" brushRef="#br0" timeOffset="10">4057 7425 24575,'0'0'0</inkml:trace>
  <inkml:trace contextRef="#ctx0" brushRef="#br0" timeOffset="11">4062 8356 24575,'0'0'0</inkml:trace>
  <inkml:trace contextRef="#ctx0" brushRef="#br0" timeOffset="12">4483 8096 24575,'0'0'0</inkml:trace>
  <inkml:trace contextRef="#ctx0" brushRef="#br0" timeOffset="13">4504 8018 24575,'0'0'0</inkml:trace>
  <inkml:trace contextRef="#ctx0" brushRef="#br0" timeOffset="14">4662 7570 24575,'0'0'0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1:26.869"/>
    </inkml:context>
    <inkml:brush xml:id="br0">
      <inkml:brushProperty name="width" value="0.17639" units="cm"/>
      <inkml:brushProperty name="height" value="0.17639" units="cm"/>
      <inkml:brushProperty name="color" value="#FFC000"/>
    </inkml:brush>
  </inkml:definitions>
  <inkml:trace contextRef="#ctx0" brushRef="#br0">3865 11142 24575,'0'0'0</inkml:trace>
  <inkml:trace contextRef="#ctx0" brushRef="#br0" timeOffset="1">3623 11476 24575,'0'0'0</inkml:trace>
  <inkml:trace contextRef="#ctx0" brushRef="#br0" timeOffset="2">3991 11306 24575,'0'0'0</inkml:trace>
  <inkml:trace contextRef="#ctx0" brushRef="#br0" timeOffset="3">4011 11413 24575,'0'0'0</inkml:trace>
  <inkml:trace contextRef="#ctx0" brushRef="#br0" timeOffset="4">4098 11876 24575,'0'0'0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1:26.874"/>
    </inkml:context>
    <inkml:brush xml:id="br0">
      <inkml:brushProperty name="width" value="0.17639" units="cm"/>
      <inkml:brushProperty name="height" value="0.17639" units="cm"/>
      <inkml:brushProperty name="color" value="#A9D18E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1:26.886"/>
    </inkml:context>
    <inkml:brush xml:id="br0">
      <inkml:brushProperty name="width" value="0.17639" units="cm"/>
      <inkml:brushProperty name="height" value="0.17639" units="cm"/>
      <inkml:brushProperty name="color" value="#A9D18E"/>
    </inkml:brush>
  </inkml:definitions>
  <inkml:trace contextRef="#ctx0" brushRef="#br0">4599 11509 24575,'0'0'0</inkml:trace>
  <inkml:trace contextRef="#ctx0" brushRef="#br0" timeOffset="1">4516 11559 24575,'0'0'0</inkml:trace>
  <inkml:trace contextRef="#ctx0" brushRef="#br0" timeOffset="2">3696 12125 24575,'0'0'0</inkml:trace>
  <inkml:trace contextRef="#ctx0" brushRef="#br0" timeOffset="3">4454 11303 24575,'0'0'0</inkml:trace>
  <inkml:trace contextRef="#ctx0" brushRef="#br0" timeOffset="4">3608 11850 24575,'0'0'0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4:40.844"/>
    </inkml:context>
    <inkml:brush xml:id="br0">
      <inkml:brushProperty name="width" value="0.17639" units="cm"/>
      <inkml:brushProperty name="height" value="0.17639" units="cm"/>
      <inkml:brushProperty name="color" value="#A9D18E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4:40.856"/>
    </inkml:context>
    <inkml:brush xml:id="br0">
      <inkml:brushProperty name="width" value="0.17639" units="cm"/>
      <inkml:brushProperty name="height" value="0.17639" units="cm"/>
      <inkml:brushProperty name="color" value="#A9D18E"/>
    </inkml:brush>
  </inkml:definitions>
  <inkml:trace contextRef="#ctx0" brushRef="#br0">4599 11509 24575,'0'0'0</inkml:trace>
  <inkml:trace contextRef="#ctx0" brushRef="#br0" timeOffset="1">4516 11559 24575,'0'0'0</inkml:trace>
  <inkml:trace contextRef="#ctx0" brushRef="#br0" timeOffset="2">3696 12125 24575,'0'0'0</inkml:trace>
  <inkml:trace contextRef="#ctx0" brushRef="#br0" timeOffset="3">4454 11303 24575,'0'0'0</inkml:trace>
  <inkml:trace contextRef="#ctx0" brushRef="#br0" timeOffset="4">3608 11850 24575,'0'0'0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667"/>
    </inkml:context>
    <inkml:brush xml:id="br0">
      <inkml:brushProperty name="width" value="0.17639" units="cm"/>
      <inkml:brushProperty name="height" value="0.17639" units="cm"/>
      <inkml:brushProperty name="color" value="#C55A11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46:21.953"/>
    </inkml:context>
    <inkml:brush xml:id="br0">
      <inkml:brushProperty name="width" value="0.17639" units="cm"/>
      <inkml:brushProperty name="height" value="0.17639" units="cm"/>
      <inkml:brushProperty name="color" value="#C55A11"/>
    </inkml:brush>
  </inkml:definitions>
  <inkml:trace contextRef="#ctx0" brushRef="#br0">4599 11509 24575,'0'0'0</inkml:trace>
  <inkml:trace contextRef="#ctx0" brushRef="#br0" timeOffset="1">4516 11559 24575,'0'0'0</inkml:trace>
  <inkml:trace contextRef="#ctx0" brushRef="#br0" timeOffset="2">3696 12125 24575,'0'0'0</inkml:trace>
  <inkml:trace contextRef="#ctx0" brushRef="#br0" timeOffset="3">4454 11303 24575,'0'0'0</inkml:trace>
  <inkml:trace contextRef="#ctx0" brushRef="#br0" timeOffset="4">3608 11850 24575,'0'0'0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694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5:59.962"/>
    </inkml:context>
    <inkml:brush xml:id="br0">
      <inkml:brushProperty name="width" value="0.17639" units="cm"/>
      <inkml:brushProperty name="height" value="0.17639" units="cm"/>
      <inkml:brushProperty name="color" value="#7030A0"/>
    </inkml:brush>
  </inkml:definitions>
  <inkml:trace contextRef="#ctx0" brushRef="#br0">3184 7147 24575,'0'0'0</inkml:trace>
  <inkml:trace contextRef="#ctx0" brushRef="#br0" timeOffset="1">3709 7357 24575,'0'0'0</inkml:trace>
  <inkml:trace contextRef="#ctx0" brushRef="#br0" timeOffset="2">3301 8082 24575,'0'0'0</inkml:trace>
  <inkml:trace contextRef="#ctx0" brushRef="#br0" timeOffset="3">3890 7990 24575,'0'0'0</inkml:trace>
  <inkml:trace contextRef="#ctx0" brushRef="#br0" timeOffset="4">3616 8609 24575,'0'0'0</inkml:trace>
  <inkml:trace contextRef="#ctx0" brushRef="#br0" timeOffset="5">3243 8609 24575,'0'0'0</inkml:trace>
  <inkml:trace contextRef="#ctx0" brushRef="#br0" timeOffset="6">3964 7242 24575,'0'0'0</inkml:trace>
  <inkml:trace contextRef="#ctx0" brushRef="#br0" timeOffset="7">4174 7417 24575,'0'0'0</inkml:trace>
  <inkml:trace contextRef="#ctx0" brushRef="#br0" timeOffset="8">4402 7628 24575,'0'0'0</inkml:trace>
  <inkml:trace contextRef="#ctx0" brushRef="#br0" timeOffset="9">4542 7379 24575,'0'0'0</inkml:trace>
  <inkml:trace contextRef="#ctx0" brushRef="#br0" timeOffset="10">4650 7614 24575,'0'0'0</inkml:trace>
  <inkml:trace contextRef="#ctx0" brushRef="#br0" timeOffset="11">4659 9176 24575,'0'0'0</inkml:trace>
  <inkml:trace contextRef="#ctx0" brushRef="#br0" timeOffset="12">5364 8740 24575,'0'0'0</inkml:trace>
  <inkml:trace contextRef="#ctx0" brushRef="#br0" timeOffset="13">5399 8609 24575,'0'0'0</inkml:trace>
  <inkml:trace contextRef="#ctx0" brushRef="#br0" timeOffset="14">5664 7858 24575,'0'0'0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1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2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30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41"/>
    </inkml:context>
    <inkml:brush xml:id="br0">
      <inkml:brushProperty name="width" value="0.17639" units="cm"/>
      <inkml:brushProperty name="height" value="0.17639" units="cm"/>
      <inkml:brushProperty name="color" value="#A9D18E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53"/>
    </inkml:context>
    <inkml:brush xml:id="br0">
      <inkml:brushProperty name="width" value="0.17639" units="cm"/>
      <inkml:brushProperty name="height" value="0.17639" units="cm"/>
      <inkml:brushProperty name="color" value="#A9D18E"/>
    </inkml:brush>
  </inkml:definitions>
  <inkml:trace contextRef="#ctx0" brushRef="#br0">4599 11509 24575,'0'0'0</inkml:trace>
  <inkml:trace contextRef="#ctx0" brushRef="#br0" timeOffset="1">4516 11559 24575,'0'0'0</inkml:trace>
  <inkml:trace contextRef="#ctx0" brushRef="#br0" timeOffset="2">3696 12125 24575,'0'0'0</inkml:trace>
  <inkml:trace contextRef="#ctx0" brushRef="#br0" timeOffset="3">4454 11303 24575,'0'0'0</inkml:trace>
  <inkml:trace contextRef="#ctx0" brushRef="#br0" timeOffset="4">3608 11850 24575,'0'0'0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58"/>
    </inkml:context>
    <inkml:brush xml:id="br0">
      <inkml:brushProperty name="width" value="0.17639" units="cm"/>
      <inkml:brushProperty name="height" value="0.17639" units="cm"/>
      <inkml:brushProperty name="color" value="#C55A11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73"/>
    </inkml:context>
    <inkml:brush xml:id="br0">
      <inkml:brushProperty name="width" value="0.17639" units="cm"/>
      <inkml:brushProperty name="height" value="0.17639" units="cm"/>
      <inkml:brushProperty name="color" value="#C55A11"/>
    </inkml:brush>
  </inkml:definitions>
  <inkml:trace contextRef="#ctx0" brushRef="#br0">4599 11509 24575,'0'0'0</inkml:trace>
  <inkml:trace contextRef="#ctx0" brushRef="#br0" timeOffset="1">4516 11559 24575,'0'0'0</inkml:trace>
  <inkml:trace contextRef="#ctx0" brushRef="#br0" timeOffset="2">3696 12125 24575,'0'0'0</inkml:trace>
  <inkml:trace contextRef="#ctx0" brushRef="#br0" timeOffset="3">4454 11303 24575,'0'0'0</inkml:trace>
  <inkml:trace contextRef="#ctx0" brushRef="#br0" timeOffset="4">3608 11850 24575,'0'0'0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78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0:11.498"/>
    </inkml:context>
    <inkml:brush xml:id="br0">
      <inkml:brushProperty name="width" value="0.17639" units="cm"/>
      <inkml:brushProperty name="height" value="0.17639" units="cm"/>
      <inkml:brushProperty name="color" value="#7030A0"/>
    </inkml:brush>
  </inkml:definitions>
  <inkml:trace contextRef="#ctx0" brushRef="#br0">3184 7147 24575,'0'0'0</inkml:trace>
  <inkml:trace contextRef="#ctx0" brushRef="#br0" timeOffset="1">3709 7357 24575,'0'0'0</inkml:trace>
  <inkml:trace contextRef="#ctx0" brushRef="#br0" timeOffset="2">3301 8082 24575,'0'0'0</inkml:trace>
  <inkml:trace contextRef="#ctx0" brushRef="#br0" timeOffset="3">3890 7990 24575,'0'0'0</inkml:trace>
  <inkml:trace contextRef="#ctx0" brushRef="#br0" timeOffset="4">3616 8609 24575,'0'0'0</inkml:trace>
  <inkml:trace contextRef="#ctx0" brushRef="#br0" timeOffset="5">3243 8609 24575,'0'0'0</inkml:trace>
  <inkml:trace contextRef="#ctx0" brushRef="#br0" timeOffset="6">3964 7242 24575,'0'0'0</inkml:trace>
  <inkml:trace contextRef="#ctx0" brushRef="#br0" timeOffset="7">4174 7417 24575,'0'0'0</inkml:trace>
  <inkml:trace contextRef="#ctx0" brushRef="#br0" timeOffset="8">4402 7628 24575,'0'0'0</inkml:trace>
  <inkml:trace contextRef="#ctx0" brushRef="#br0" timeOffset="9">4542 7379 24575,'0'0'0</inkml:trace>
  <inkml:trace contextRef="#ctx0" brushRef="#br0" timeOffset="10">4650 7614 24575,'0'0'0</inkml:trace>
  <inkml:trace contextRef="#ctx0" brushRef="#br0" timeOffset="11">4659 9176 24575,'0'0'0</inkml:trace>
  <inkml:trace contextRef="#ctx0" brushRef="#br0" timeOffset="12">5364 8740 24575,'0'0'0</inkml:trace>
  <inkml:trace contextRef="#ctx0" brushRef="#br0" timeOffset="13">5399 8609 24575,'0'0'0</inkml:trace>
  <inkml:trace contextRef="#ctx0" brushRef="#br0" timeOffset="14">5664 7858 24575,'0'0'0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6.977"/>
    </inkml:context>
    <inkml:brush xml:id="br0">
      <inkml:brushProperty name="width" value="0.11465" units="cm"/>
      <inkml:brushProperty name="height" value="0.11465" units="cm"/>
      <inkml:brushProperty name="color" value="#FFFFFF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7.057"/>
    </inkml:context>
    <inkml:brush xml:id="br0">
      <inkml:brushProperty name="width" value="0.11465" units="cm"/>
      <inkml:brushProperty name="height" value="0.11465" units="cm"/>
      <inkml:brushProperty name="color" value="#3B3838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7.097"/>
    </inkml:context>
    <inkml:brush xml:id="br0">
      <inkml:brushProperty name="width" value="0.11465" units="cm"/>
      <inkml:brushProperty name="height" value="0.11465" units="cm"/>
      <inkml:brushProperty name="color" value="#BDD7EE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7.137"/>
    </inkml:context>
    <inkml:brush xml:id="br0">
      <inkml:brushProperty name="width" value="0.11465" units="cm"/>
      <inkml:brushProperty name="height" value="0.11465" units="cm"/>
      <inkml:brushProperty name="color" value="#C5E0B4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7.257"/>
    </inkml:context>
    <inkml:brush xml:id="br0">
      <inkml:brushProperty name="width" value="0.11465" units="cm"/>
      <inkml:brushProperty name="height" value="0.11465" units="cm"/>
      <inkml:brushProperty name="color" value="#843C0C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7.297"/>
    </inkml:context>
    <inkml:brush xml:id="br0">
      <inkml:brushProperty name="width" value="0.11465" units="cm"/>
      <inkml:brushProperty name="height" value="0.11465" units="cm"/>
      <inkml:brushProperty name="color" value="#8497B0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7.337"/>
    </inkml:context>
    <inkml:brush xml:id="br0">
      <inkml:brushProperty name="width" value="0.11465" units="cm"/>
      <inkml:brushProperty name="height" value="0.11465" units="cm"/>
      <inkml:brushProperty name="color" value="#F4B183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7.377"/>
    </inkml:context>
    <inkml:brush xml:id="br0">
      <inkml:brushProperty name="width" value="0.11465" units="cm"/>
      <inkml:brushProperty name="height" value="0.11465" units="cm"/>
      <inkml:brushProperty name="color" value="#FFE699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7.457"/>
    </inkml:context>
    <inkml:brush xml:id="br0">
      <inkml:brushProperty name="width" value="0.11465" units="cm"/>
      <inkml:brushProperty name="height" value="0.11465" units="cm"/>
      <inkml:brushProperty name="color" value="#385723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0:17.497"/>
    </inkml:context>
    <inkml:brush xml:id="br0">
      <inkml:brushProperty name="width" value="0.11465" units="cm"/>
      <inkml:brushProperty name="height" value="0.11465" units="cm"/>
      <inkml:brushProperty name="color" value="#7030A0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29.943"/>
    </inkml:context>
    <inkml:brush xml:id="br0">
      <inkml:brushProperty name="width" value="0.11465" units="cm"/>
      <inkml:brushProperty name="height" value="0.11465" units="cm"/>
      <inkml:brushProperty name="color" value="#670000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29.983"/>
    </inkml:context>
    <inkml:brush xml:id="br0">
      <inkml:brushProperty name="width" value="0.11465" units="cm"/>
      <inkml:brushProperty name="height" value="0.11465" units="cm"/>
      <inkml:brushProperty name="color" value="#670000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30.023"/>
    </inkml:context>
    <inkml:brush xml:id="br0">
      <inkml:brushProperty name="width" value="0.11465" units="cm"/>
      <inkml:brushProperty name="height" value="0.11465" units="cm"/>
      <inkml:brushProperty name="color" value="#67000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30.063"/>
    </inkml:context>
    <inkml:brush xml:id="br0">
      <inkml:brushProperty name="width" value="0.11465" units="cm"/>
      <inkml:brushProperty name="height" value="0.11465" units="cm"/>
      <inkml:brushProperty name="color" value="#670000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30.103"/>
    </inkml:context>
    <inkml:brush xml:id="br0">
      <inkml:brushProperty name="width" value="0.11465" units="cm"/>
      <inkml:brushProperty name="height" value="0.11465" units="cm"/>
      <inkml:brushProperty name="color" value="#67000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3.9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30.183"/>
    </inkml:context>
    <inkml:brush xml:id="br0">
      <inkml:brushProperty name="width" value="0.11465" units="cm"/>
      <inkml:brushProperty name="height" value="0.11465" units="cm"/>
      <inkml:brushProperty name="color" value="#670000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30.223"/>
    </inkml:context>
    <inkml:brush xml:id="br0">
      <inkml:brushProperty name="width" value="0.11465" units="cm"/>
      <inkml:brushProperty name="height" value="0.11465" units="cm"/>
      <inkml:brushProperty name="color" value="#67000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30.263"/>
    </inkml:context>
    <inkml:brush xml:id="br0">
      <inkml:brushProperty name="width" value="0.11465" units="cm"/>
      <inkml:brushProperty name="height" value="0.11465" units="cm"/>
      <inkml:brushProperty name="color" value="#67000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29.903"/>
    </inkml:context>
    <inkml:brush xml:id="br0">
      <inkml:brushProperty name="width" value="0.11465" units="cm"/>
      <inkml:brushProperty name="height" value="0.11465" units="cm"/>
      <inkml:brushProperty name="color" value="#2E75B6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30.143"/>
    </inkml:context>
    <inkml:brush xml:id="br0">
      <inkml:brushProperty name="width" value="0.11465" units="cm"/>
      <inkml:brushProperty name="height" value="0.11465" units="cm"/>
      <inkml:brushProperty name="color" value="#4472C4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30.303"/>
    </inkml:context>
    <inkml:brush xml:id="br0">
      <inkml:brushProperty name="width" value="0.11465" units="cm"/>
      <inkml:brushProperty name="height" value="0.11465" units="cm"/>
      <inkml:brushProperty name="color" value="#2E75B6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21:30.343"/>
    </inkml:context>
    <inkml:brush xml:id="br0">
      <inkml:brushProperty name="width" value="0.11465" units="cm"/>
      <inkml:brushProperty name="height" value="0.11465" units="cm"/>
      <inkml:brushProperty name="color" value="#2E75B6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052"/>
    </inkml:context>
    <inkml:brush xml:id="br0">
      <inkml:brushProperty name="width" value="0.11465" units="cm"/>
      <inkml:brushProperty name="height" value="0.11465" units="cm"/>
      <inkml:brushProperty name="color" value="#FFFFFF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092"/>
    </inkml:context>
    <inkml:brush xml:id="br0">
      <inkml:brushProperty name="width" value="0.11465" units="cm"/>
      <inkml:brushProperty name="height" value="0.11465" units="cm"/>
      <inkml:brushProperty name="color" value="#3B3838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132"/>
    </inkml:context>
    <inkml:brush xml:id="br0">
      <inkml:brushProperty name="width" value="0.11465" units="cm"/>
      <inkml:brushProperty name="height" value="0.11465" units="cm"/>
      <inkml:brushProperty name="color" value="#BDD7EE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0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172"/>
    </inkml:context>
    <inkml:brush xml:id="br0">
      <inkml:brushProperty name="width" value="0.11465" units="cm"/>
      <inkml:brushProperty name="height" value="0.11465" units="cm"/>
      <inkml:brushProperty name="color" value="#C5E0B4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212"/>
    </inkml:context>
    <inkml:brush xml:id="br0">
      <inkml:brushProperty name="width" value="0.11465" units="cm"/>
      <inkml:brushProperty name="height" value="0.11465" units="cm"/>
      <inkml:brushProperty name="color" value="#843C0C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252"/>
    </inkml:context>
    <inkml:brush xml:id="br0">
      <inkml:brushProperty name="width" value="0.11465" units="cm"/>
      <inkml:brushProperty name="height" value="0.11465" units="cm"/>
      <inkml:brushProperty name="color" value="#8497B0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292"/>
    </inkml:context>
    <inkml:brush xml:id="br0">
      <inkml:brushProperty name="width" value="0.11465" units="cm"/>
      <inkml:brushProperty name="height" value="0.11465" units="cm"/>
      <inkml:brushProperty name="color" value="#F4B183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332"/>
    </inkml:context>
    <inkml:brush xml:id="br0">
      <inkml:brushProperty name="width" value="0.11465" units="cm"/>
      <inkml:brushProperty name="height" value="0.11465" units="cm"/>
      <inkml:brushProperty name="color" value="#FFE699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372"/>
    </inkml:context>
    <inkml:brush xml:id="br0">
      <inkml:brushProperty name="width" value="0.11465" units="cm"/>
      <inkml:brushProperty name="height" value="0.11465" units="cm"/>
      <inkml:brushProperty name="color" value="#385723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412"/>
    </inkml:context>
    <inkml:brush xml:id="br0">
      <inkml:brushProperty name="width" value="0.11465" units="cm"/>
      <inkml:brushProperty name="height" value="0.11465" units="cm"/>
      <inkml:brushProperty name="color" value="#7030A0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052"/>
    </inkml:context>
    <inkml:brush xml:id="br0">
      <inkml:brushProperty name="width" value="0.11465" units="cm"/>
      <inkml:brushProperty name="height" value="0.11465" units="cm"/>
      <inkml:brushProperty name="color" value="#FFFFFF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092"/>
    </inkml:context>
    <inkml:brush xml:id="br0">
      <inkml:brushProperty name="width" value="0.11465" units="cm"/>
      <inkml:brushProperty name="height" value="0.11465" units="cm"/>
      <inkml:brushProperty name="color" value="#3B3838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132"/>
    </inkml:context>
    <inkml:brush xml:id="br0">
      <inkml:brushProperty name="width" value="0.11465" units="cm"/>
      <inkml:brushProperty name="height" value="0.11465" units="cm"/>
      <inkml:brushProperty name="color" value="#BDD7EE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1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172"/>
    </inkml:context>
    <inkml:brush xml:id="br0">
      <inkml:brushProperty name="width" value="0.11465" units="cm"/>
      <inkml:brushProperty name="height" value="0.11465" units="cm"/>
      <inkml:brushProperty name="color" value="#C5E0B4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212"/>
    </inkml:context>
    <inkml:brush xml:id="br0">
      <inkml:brushProperty name="width" value="0.11465" units="cm"/>
      <inkml:brushProperty name="height" value="0.11465" units="cm"/>
      <inkml:brushProperty name="color" value="#843C0C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252"/>
    </inkml:context>
    <inkml:brush xml:id="br0">
      <inkml:brushProperty name="width" value="0.11465" units="cm"/>
      <inkml:brushProperty name="height" value="0.11465" units="cm"/>
      <inkml:brushProperty name="color" value="#8497B0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292"/>
    </inkml:context>
    <inkml:brush xml:id="br0">
      <inkml:brushProperty name="width" value="0.11465" units="cm"/>
      <inkml:brushProperty name="height" value="0.11465" units="cm"/>
      <inkml:brushProperty name="color" value="#F4B183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332"/>
    </inkml:context>
    <inkml:brush xml:id="br0">
      <inkml:brushProperty name="width" value="0.11465" units="cm"/>
      <inkml:brushProperty name="height" value="0.11465" units="cm"/>
      <inkml:brushProperty name="color" value="#FFE699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372"/>
    </inkml:context>
    <inkml:brush xml:id="br0">
      <inkml:brushProperty name="width" value="0.11465" units="cm"/>
      <inkml:brushProperty name="height" value="0.11465" units="cm"/>
      <inkml:brushProperty name="color" value="#385723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18:44:16.412"/>
    </inkml:context>
    <inkml:brush xml:id="br0">
      <inkml:brushProperty name="width" value="0.11465" units="cm"/>
      <inkml:brushProperty name="height" value="0.11465" units="cm"/>
      <inkml:brushProperty name="color" value="#7030A0"/>
    </inkml:brush>
  </inkml:definitions>
  <inkml:trace contextRef="#ctx0" brushRef="#br0">4646 7902 24575,'0'0'0</inkml:trace>
  <inkml:trace contextRef="#ctx0" brushRef="#br0" timeOffset="1">5046 7852 24575,'0'0'0</inkml:trace>
  <inkml:trace contextRef="#ctx0" brushRef="#br0" timeOffset="2">4900 7340 24575,'0'0'0</inkml:trace>
  <inkml:trace contextRef="#ctx0" brushRef="#br0" timeOffset="3">4909 7866 24575,'0'0'0</inkml:trace>
  <inkml:trace contextRef="#ctx0" brushRef="#br0" timeOffset="4">5130 7716 24575,'0'0'0</inkml:trace>
  <inkml:trace contextRef="#ctx0" brushRef="#br0" timeOffset="5">4633 7662 24575,'0'0'0</inkml:trace>
  <inkml:trace contextRef="#ctx0" brushRef="#br0" timeOffset="6">4956 7691 24575,'0'0'0</inkml:trace>
  <inkml:trace contextRef="#ctx0" brushRef="#br0" timeOffset="7">4981 7378 24575,'0'0'0</inkml:trace>
  <inkml:trace contextRef="#ctx0" brushRef="#br0" timeOffset="8">5401 7440 24575,'0'0'0</inkml:trace>
  <inkml:trace contextRef="#ctx0" brushRef="#br0" timeOffset="9">5080 7415 24575,'0'0'0</inkml:trace>
  <inkml:trace contextRef="#ctx0" brushRef="#br0" timeOffset="10">5141 8344 24575,'0'0'0</inkml:trace>
  <inkml:trace contextRef="#ctx0" brushRef="#br0" timeOffset="11">4490 8115 24575,'0'0'0</inkml:trace>
  <inkml:trace contextRef="#ctx0" brushRef="#br0" timeOffset="12">5379 8135 24575,'0'0'0</inkml:trace>
  <inkml:trace contextRef="#ctx0" brushRef="#br0" timeOffset="13">5379 7795 24575,'0'0'0</inkml:trace>
  <inkml:trace contextRef="#ctx0" brushRef="#br0" timeOffset="14">5163 8273 24575,'0'0'0</inkml:trace>
  <inkml:trace contextRef="#ctx0" brushRef="#br0" timeOffset="15">4832 8161 24575,'0'0'0</inkml:trace>
  <inkml:trace contextRef="#ctx0" brushRef="#br0" timeOffset="16">5142 8141 24575,'0'0'0</inkml:trace>
  <inkml:trace contextRef="#ctx0" brushRef="#br0" timeOffset="17">5142 7889 24575,'0'0'0</inkml:trace>
  <inkml:trace contextRef="#ctx0" brushRef="#br0" timeOffset="18">5152 7634 24575,'0'0'0</inkml:trace>
  <inkml:trace contextRef="#ctx0" brushRef="#br0" timeOffset="19">5224 7284 24575,'0'0'0</inkml:trace>
  <inkml:trace contextRef="#ctx0" brushRef="#br0" timeOffset="20">5629 7343 24575,'0'0'0</inkml:trace>
  <inkml:trace contextRef="#ctx0" brushRef="#br0" timeOffset="21">5629 7752 24575,'0'0'0</inkml:trace>
  <inkml:trace contextRef="#ctx0" brushRef="#br0" timeOffset="22">5423 7635 24575,'0'0'0</inkml:trace>
  <inkml:trace contextRef="#ctx0" brushRef="#br0" timeOffset="23">5483 7635 24575,'0'0'0</inkml:trace>
  <inkml:trace contextRef="#ctx0" brushRef="#br0" timeOffset="24">5358 7193 24575,'0'0'0</inkml:trace>
  <inkml:trace contextRef="#ctx0" brushRef="#br0" timeOffset="25">5517 7193 24575,'0'0'0</inkml:trace>
  <inkml:trace contextRef="#ctx0" brushRef="#br0" timeOffset="26">5639 7232 24575,'0'0'0</inkml:trace>
  <inkml:trace contextRef="#ctx0" brushRef="#br0" timeOffset="27">5741 7437 24575,'0'0'0</inkml:trace>
  <inkml:trace contextRef="#ctx0" brushRef="#br0" timeOffset="28">5741 7264 24575,'0'0'0</inkml:trace>
  <inkml:trace contextRef="#ctx0" brushRef="#br0" timeOffset="29">5378 6889 24575,'0'0'0</inkml:trace>
  <inkml:trace contextRef="#ctx0" brushRef="#br0" timeOffset="30">5674 6889 24575,'0'0'0</inkml:trace>
  <inkml:trace contextRef="#ctx0" brushRef="#br0" timeOffset="31">5422 7029 24575,'0'0'0</inkml:trace>
  <inkml:trace contextRef="#ctx0" brushRef="#br0" timeOffset="32">5027 7212 24575,'0'0'0</inkml:trace>
  <inkml:trace contextRef="#ctx0" brushRef="#br0" timeOffset="33">5793 7118 24575,'0'0'0</inkml:trace>
  <inkml:trace contextRef="#ctx0" brushRef="#br0" timeOffset="34">5702 6988 24575,'0'0'0</inkml:trace>
  <inkml:trace contextRef="#ctx0" brushRef="#br0" timeOffset="35">5965 6922 24575,'0'0'0</inkml:trace>
  <inkml:trace contextRef="#ctx0" brushRef="#br0" timeOffset="36">5945 7189 24575,'0'0'0</inkml:trace>
  <inkml:trace contextRef="#ctx0" brushRef="#br0" timeOffset="37">5836 7765 24575,'0'0'0</inkml:trace>
  <inkml:trace contextRef="#ctx0" brushRef="#br0" timeOffset="38">5546 8052 24575,'0'0'0</inkml:trace>
  <inkml:trace contextRef="#ctx0" brushRef="#br0" timeOffset="39">5655 7909 24575,'0'0'0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485"/>
    </inkml:context>
    <inkml:brush xml:id="br0">
      <inkml:brushProperty name="width" value="0.17639" units="cm"/>
      <inkml:brushProperty name="height" value="0.17639" units="cm"/>
      <inkml:brushProperty name="color" value="#AFABAB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8:45.294"/>
    </inkml:context>
    <inkml:brush xml:id="br0">
      <inkml:brushProperty name="width" value="0.17639" units="cm"/>
      <inkml:brushProperty name="height" value="0.17639" units="cm"/>
      <inkml:brushProperty name="color" value="#AFABAB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03:18.354"/>
    </inkml:context>
    <inkml:brush xml:id="br0">
      <inkml:brushProperty name="width" value="0.17639" units="cm"/>
      <inkml:brushProperty name="height" value="0.17639" units="cm"/>
      <inkml:brushProperty name="color" value="#AFABAB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500"/>
    </inkml:context>
    <inkml:brush xml:id="br0">
      <inkml:brushProperty name="width" value="0.17639" units="cm"/>
      <inkml:brushProperty name="height" value="0.17639" units="cm"/>
      <inkml:brushProperty name="color" value="#333F5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8:52.389"/>
    </inkml:context>
    <inkml:brush xml:id="br0">
      <inkml:brushProperty name="width" value="0.17639" units="cm"/>
      <inkml:brushProperty name="height" value="0.17639" units="cm"/>
      <inkml:brushProperty name="color" value="#333F5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03:27.040"/>
    </inkml:context>
    <inkml:brush xml:id="br0">
      <inkml:brushProperty name="width" value="0.17639" units="cm"/>
      <inkml:brushProperty name="height" value="0.17639" units="cm"/>
      <inkml:brushProperty name="color" value="#333F5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07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16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4:55.2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01:55:49.737"/>
    </inkml:context>
    <inkml:brush xml:id="br0">
      <inkml:brushProperty name="width" value="0.14111" units="cm"/>
      <inkml:brushProperty name="height" value="0.14111" units="cm"/>
      <inkml:brushProperty name="color" value="#548235"/>
    </inkml:brush>
  </inkml:definitions>
  <inkml:trace contextRef="#ctx0" brushRef="#br0">6762 8488 24575,'0'0'0</inkml:trace>
  <inkml:trace contextRef="#ctx0" brushRef="#br0" timeOffset="1">6642 8232 24575,'0'0'0</inkml:trace>
  <inkml:trace contextRef="#ctx0" brushRef="#br0" timeOffset="2">6852 8245 24575,'0'0'0</inkml:trace>
  <inkml:trace contextRef="#ctx0" brushRef="#br0" timeOffset="3">7184 8263 24575,'0'0'0</inkml:trace>
  <inkml:trace contextRef="#ctx0" brushRef="#br0" timeOffset="4">7243 8263 24575,'0'0'0</inkml:trace>
  <inkml:trace contextRef="#ctx0" brushRef="#br0" timeOffset="5">7406 8078 24575,'0'0'0</inkml:trace>
  <inkml:trace contextRef="#ctx0" brushRef="#br0" timeOffset="6">7382 8026 24575,'0'0'0</inkml:trace>
  <inkml:trace contextRef="#ctx0" brushRef="#br0" timeOffset="7">7238 7990 24575,'0'0'0</inkml:trace>
  <inkml:trace contextRef="#ctx0" brushRef="#br0" timeOffset="8">7273 7714 24575,'0'0'0</inkml:trace>
  <inkml:trace contextRef="#ctx0" brushRef="#br0" timeOffset="9">7427 7564 24575,'0'0'0</inkml:trace>
  <inkml:trace contextRef="#ctx0" brushRef="#br0" timeOffset="10">7731 7552 24575,'0'0'0</inkml:trace>
  <inkml:trace contextRef="#ctx0" brushRef="#br0" timeOffset="11">7766 7761 24575,'0'0'0</inkml:trace>
  <inkml:trace contextRef="#ctx0" brushRef="#br0" timeOffset="12">5518 10505 24575,'0'0'0</inkml:trace>
  <inkml:trace contextRef="#ctx0" brushRef="#br0" timeOffset="13">5858 9979 24575,'0'0'0</inkml:trace>
  <inkml:trace contextRef="#ctx0" brushRef="#br0" timeOffset="14">5761 9727 24575,'0'0'0</inkml:trace>
  <inkml:trace contextRef="#ctx0" brushRef="#br0" timeOffset="15">6335 9529 24575,'0'0'0</inkml:trace>
  <inkml:trace contextRef="#ctx0" brushRef="#br0" timeOffset="16">7046 9559 24575,'0'0'0</inkml:trace>
  <inkml:trace contextRef="#ctx0" brushRef="#br0" timeOffset="17">7512 9209 24575,'0'0'0</inkml:trace>
  <inkml:trace contextRef="#ctx0" brushRef="#br0" timeOffset="18">7283 8992 24575,'0'0'0</inkml:trace>
  <inkml:trace contextRef="#ctx0" brushRef="#br0" timeOffset="19">7127 8992 24575,'0'0'0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58:34.624"/>
    </inkml:context>
    <inkml:brush xml:id="br0">
      <inkml:brushProperty name="width" value="0.14111" units="cm"/>
      <inkml:brushProperty name="height" value="0.14111" units="cm"/>
      <inkml:brushProperty name="color" value="#548235"/>
    </inkml:brush>
  </inkml:definitions>
  <inkml:trace contextRef="#ctx0" brushRef="#br0">7294 8887 24575,'0'0'0</inkml:trace>
  <inkml:trace contextRef="#ctx0" brushRef="#br0" timeOffset="1">7122 8522 24575,'0'0'0</inkml:trace>
  <inkml:trace contextRef="#ctx0" brushRef="#br0" timeOffset="2">7422 8541 24575,'0'0'0</inkml:trace>
  <inkml:trace contextRef="#ctx0" brushRef="#br0" timeOffset="3">7895 8567 24575,'0'0'0</inkml:trace>
  <inkml:trace contextRef="#ctx0" brushRef="#br0" timeOffset="4">7979 8567 24575,'0'0'0</inkml:trace>
  <inkml:trace contextRef="#ctx0" brushRef="#br0" timeOffset="5">8212 8303 24575,'0'0'0</inkml:trace>
  <inkml:trace contextRef="#ctx0" brushRef="#br0" timeOffset="6">8178 8229 24575,'0'0'0</inkml:trace>
  <inkml:trace contextRef="#ctx0" brushRef="#br0" timeOffset="7">7973 8178 24575,'0'0'0</inkml:trace>
  <inkml:trace contextRef="#ctx0" brushRef="#br0" timeOffset="8">8022 7784 24575,'0'0'0</inkml:trace>
  <inkml:trace contextRef="#ctx0" brushRef="#br0" timeOffset="9">8243 7569 24575,'0'0'0</inkml:trace>
  <inkml:trace contextRef="#ctx0" brushRef="#br0" timeOffset="10">8677 7552 24575,'0'0'0</inkml:trace>
  <inkml:trace contextRef="#ctx0" brushRef="#br0" timeOffset="11">8727 7850 24575,'0'0'0</inkml:trace>
  <inkml:trace contextRef="#ctx0" brushRef="#br0" timeOffset="12">5518 11767 24575,'0'0'0</inkml:trace>
  <inkml:trace contextRef="#ctx0" brushRef="#br0" timeOffset="13">6003 11016 24575,'0'0'0</inkml:trace>
  <inkml:trace contextRef="#ctx0" brushRef="#br0" timeOffset="14">5864 10656 24575,'0'0'0</inkml:trace>
  <inkml:trace contextRef="#ctx0" brushRef="#br0" timeOffset="15">6684 10374 24575,'0'0'0</inkml:trace>
  <inkml:trace contextRef="#ctx0" brushRef="#br0" timeOffset="16">7698 10416 24575,'0'0'0</inkml:trace>
  <inkml:trace contextRef="#ctx0" brushRef="#br0" timeOffset="17">8363 9918 24575,'0'0'0</inkml:trace>
  <inkml:trace contextRef="#ctx0" brushRef="#br0" timeOffset="18">8038 9607 24575,'0'0'0</inkml:trace>
  <inkml:trace contextRef="#ctx0" brushRef="#br0" timeOffset="19">7815 9607 24575,'0'0'0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0:18.537"/>
    </inkml:context>
    <inkml:brush xml:id="br0">
      <inkml:brushProperty name="width" value="0.14111" units="cm"/>
      <inkml:brushProperty name="height" value="0.14111" units="cm"/>
      <inkml:brushProperty name="color" value="#548235"/>
    </inkml:brush>
  </inkml:definitions>
  <inkml:trace contextRef="#ctx0" brushRef="#br0">6938 8620 24575,'0'0'0</inkml:trace>
  <inkml:trace contextRef="#ctx0" brushRef="#br0" timeOffset="1">6801 8328 24575,'0'0'0</inkml:trace>
  <inkml:trace contextRef="#ctx0" brushRef="#br0" timeOffset="2">7041 8343 24575,'0'0'0</inkml:trace>
  <inkml:trace contextRef="#ctx0" brushRef="#br0" timeOffset="3">7419 8364 24575,'0'0'0</inkml:trace>
  <inkml:trace contextRef="#ctx0" brushRef="#br0" timeOffset="4">7486 8364 24575,'0'0'0</inkml:trace>
  <inkml:trace contextRef="#ctx0" brushRef="#br0" timeOffset="5">7673 8153 24575,'0'0'0</inkml:trace>
  <inkml:trace contextRef="#ctx0" brushRef="#br0" timeOffset="6">7645 8094 24575,'0'0'0</inkml:trace>
  <inkml:trace contextRef="#ctx0" brushRef="#br0" timeOffset="7">7481 8052 24575,'0'0'0</inkml:trace>
  <inkml:trace contextRef="#ctx0" brushRef="#br0" timeOffset="8">7521 7737 24575,'0'0'0</inkml:trace>
  <inkml:trace contextRef="#ctx0" brushRef="#br0" timeOffset="9">7698 7566 24575,'0'0'0</inkml:trace>
  <inkml:trace contextRef="#ctx0" brushRef="#br0" timeOffset="10">8044 7552 24575,'0'0'0</inkml:trace>
  <inkml:trace contextRef="#ctx0" brushRef="#br0" timeOffset="11">8084 7791 24575,'0'0'0</inkml:trace>
  <inkml:trace contextRef="#ctx0" brushRef="#br0" timeOffset="12">5518 10923 24575,'0'0'0</inkml:trace>
  <inkml:trace contextRef="#ctx0" brushRef="#br0" timeOffset="13">5906 10322 24575,'0'0'0</inkml:trace>
  <inkml:trace contextRef="#ctx0" brushRef="#br0" timeOffset="14">5795 10035 24575,'0'0'0</inkml:trace>
  <inkml:trace contextRef="#ctx0" brushRef="#br0" timeOffset="15">6450 9808 24575,'0'0'0</inkml:trace>
  <inkml:trace contextRef="#ctx0" brushRef="#br0" timeOffset="16">7262 9843 24575,'0'0'0</inkml:trace>
  <inkml:trace contextRef="#ctx0" brushRef="#br0" timeOffset="17">7793 9444 24575,'0'0'0</inkml:trace>
  <inkml:trace contextRef="#ctx0" brushRef="#br0" timeOffset="18">7533 9196 24575,'0'0'0</inkml:trace>
  <inkml:trace contextRef="#ctx0" brushRef="#br0" timeOffset="19">7355 9196 24575,'0'0'0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601"/>
    </inkml:context>
    <inkml:brush xml:id="br0">
      <inkml:brushProperty name="width" value="0.17639" units="cm"/>
      <inkml:brushProperty name="height" value="0.17639" units="cm"/>
      <inkml:brushProperty name="color" value="#AFABAB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616"/>
    </inkml:context>
    <inkml:brush xml:id="br0">
      <inkml:brushProperty name="width" value="0.17639" units="cm"/>
      <inkml:brushProperty name="height" value="0.17639" units="cm"/>
      <inkml:brushProperty name="color" value="#AFABAB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631"/>
    </inkml:context>
    <inkml:brush xml:id="br0">
      <inkml:brushProperty name="width" value="0.17639" units="cm"/>
      <inkml:brushProperty name="height" value="0.17639" units="cm"/>
      <inkml:brushProperty name="color" value="#AFABAB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646"/>
    </inkml:context>
    <inkml:brush xml:id="br0">
      <inkml:brushProperty name="width" value="0.17639" units="cm"/>
      <inkml:brushProperty name="height" value="0.17639" units="cm"/>
      <inkml:brushProperty name="color" value="#333F5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658"/>
    </inkml:context>
    <inkml:brush xml:id="br0">
      <inkml:brushProperty name="width" value="0.17639" units="cm"/>
      <inkml:brushProperty name="height" value="0.17639" units="cm"/>
      <inkml:brushProperty name="color" value="#333F5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670"/>
    </inkml:context>
    <inkml:brush xml:id="br0">
      <inkml:brushProperty name="width" value="0.17639" units="cm"/>
      <inkml:brushProperty name="height" value="0.17639" units="cm"/>
      <inkml:brushProperty name="color" value="#333F5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68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7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86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975"/>
    </inkml:context>
    <inkml:brush xml:id="br0">
      <inkml:brushProperty name="width" value="0.14111" units="cm"/>
      <inkml:brushProperty name="height" value="0.14111" units="cm"/>
      <inkml:brushProperty name="color" value="#548235"/>
    </inkml:brush>
  </inkml:definitions>
  <inkml:trace contextRef="#ctx0" brushRef="#br0">6762 8488 24575,'0'0'0</inkml:trace>
  <inkml:trace contextRef="#ctx0" brushRef="#br0" timeOffset="1">6642 8232 24575,'0'0'0</inkml:trace>
  <inkml:trace contextRef="#ctx0" brushRef="#br0" timeOffset="2">6852 8245 24575,'0'0'0</inkml:trace>
  <inkml:trace contextRef="#ctx0" brushRef="#br0" timeOffset="3">7184 8263 24575,'0'0'0</inkml:trace>
  <inkml:trace contextRef="#ctx0" brushRef="#br0" timeOffset="4">7243 8263 24575,'0'0'0</inkml:trace>
  <inkml:trace contextRef="#ctx0" brushRef="#br0" timeOffset="5">7406 8078 24575,'0'0'0</inkml:trace>
  <inkml:trace contextRef="#ctx0" brushRef="#br0" timeOffset="6">7382 8026 24575,'0'0'0</inkml:trace>
  <inkml:trace contextRef="#ctx0" brushRef="#br0" timeOffset="7">7238 7990 24575,'0'0'0</inkml:trace>
  <inkml:trace contextRef="#ctx0" brushRef="#br0" timeOffset="8">7273 7714 24575,'0'0'0</inkml:trace>
  <inkml:trace contextRef="#ctx0" brushRef="#br0" timeOffset="9">7427 7564 24575,'0'0'0</inkml:trace>
  <inkml:trace contextRef="#ctx0" brushRef="#br0" timeOffset="10">7731 7552 24575,'0'0'0</inkml:trace>
  <inkml:trace contextRef="#ctx0" brushRef="#br0" timeOffset="11">7766 7761 24575,'0'0'0</inkml:trace>
  <inkml:trace contextRef="#ctx0" brushRef="#br0" timeOffset="12">5518 10505 24575,'0'0'0</inkml:trace>
  <inkml:trace contextRef="#ctx0" brushRef="#br0" timeOffset="13">5858 9979 24575,'0'0'0</inkml:trace>
  <inkml:trace contextRef="#ctx0" brushRef="#br0" timeOffset="14">5761 9727 24575,'0'0'0</inkml:trace>
  <inkml:trace contextRef="#ctx0" brushRef="#br0" timeOffset="15">6335 9529 24575,'0'0'0</inkml:trace>
  <inkml:trace contextRef="#ctx0" brushRef="#br0" timeOffset="16">7046 9559 24575,'0'0'0</inkml:trace>
  <inkml:trace contextRef="#ctx0" brushRef="#br0" timeOffset="17">7512 9209 24575,'0'0'0</inkml:trace>
  <inkml:trace contextRef="#ctx0" brushRef="#br0" timeOffset="18">7283 8992 24575,'0'0'0</inkml:trace>
  <inkml:trace contextRef="#ctx0" brushRef="#br0" timeOffset="19">7127 8992 24575,'0'0'0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995"/>
    </inkml:context>
    <inkml:brush xml:id="br0">
      <inkml:brushProperty name="width" value="0.14111" units="cm"/>
      <inkml:brushProperty name="height" value="0.14111" units="cm"/>
      <inkml:brushProperty name="color" value="#548235"/>
    </inkml:brush>
  </inkml:definitions>
  <inkml:trace contextRef="#ctx0" brushRef="#br0">7294 8887 24575,'0'0'0</inkml:trace>
  <inkml:trace contextRef="#ctx0" brushRef="#br0" timeOffset="1">7122 8522 24575,'0'0'0</inkml:trace>
  <inkml:trace contextRef="#ctx0" brushRef="#br0" timeOffset="2">7422 8541 24575,'0'0'0</inkml:trace>
  <inkml:trace contextRef="#ctx0" brushRef="#br0" timeOffset="3">7895 8567 24575,'0'0'0</inkml:trace>
  <inkml:trace contextRef="#ctx0" brushRef="#br0" timeOffset="4">7979 8567 24575,'0'0'0</inkml:trace>
  <inkml:trace contextRef="#ctx0" brushRef="#br0" timeOffset="5">8212 8303 24575,'0'0'0</inkml:trace>
  <inkml:trace contextRef="#ctx0" brushRef="#br0" timeOffset="6">8178 8229 24575,'0'0'0</inkml:trace>
  <inkml:trace contextRef="#ctx0" brushRef="#br0" timeOffset="7">7973 8178 24575,'0'0'0</inkml:trace>
  <inkml:trace contextRef="#ctx0" brushRef="#br0" timeOffset="8">8022 7784 24575,'0'0'0</inkml:trace>
  <inkml:trace contextRef="#ctx0" brushRef="#br0" timeOffset="9">8243 7569 24575,'0'0'0</inkml:trace>
  <inkml:trace contextRef="#ctx0" brushRef="#br0" timeOffset="10">8677 7552 24575,'0'0'0</inkml:trace>
  <inkml:trace contextRef="#ctx0" brushRef="#br0" timeOffset="11">8727 7850 24575,'0'0'0</inkml:trace>
  <inkml:trace contextRef="#ctx0" brushRef="#br0" timeOffset="12">5518 11767 24575,'0'0'0</inkml:trace>
  <inkml:trace contextRef="#ctx0" brushRef="#br0" timeOffset="13">6003 11016 24575,'0'0'0</inkml:trace>
  <inkml:trace contextRef="#ctx0" brushRef="#br0" timeOffset="14">5864 10656 24575,'0'0'0</inkml:trace>
  <inkml:trace contextRef="#ctx0" brushRef="#br0" timeOffset="15">6684 10374 24575,'0'0'0</inkml:trace>
  <inkml:trace contextRef="#ctx0" brushRef="#br0" timeOffset="16">7698 10416 24575,'0'0'0</inkml:trace>
  <inkml:trace contextRef="#ctx0" brushRef="#br0" timeOffset="17">8363 9918 24575,'0'0'0</inkml:trace>
  <inkml:trace contextRef="#ctx0" brushRef="#br0" timeOffset="18">8038 9607 24575,'0'0'0</inkml:trace>
  <inkml:trace contextRef="#ctx0" brushRef="#br0" timeOffset="19">7815 9607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7:05:00.955"/>
    </inkml:context>
    <inkml:brush xml:id="br0">
      <inkml:brushProperty name="width" value="0.14111" units="cm"/>
      <inkml:brushProperty name="height" value="0.14111" units="cm"/>
      <inkml:brushProperty name="color" value="#548235"/>
    </inkml:brush>
  </inkml:definitions>
  <inkml:trace contextRef="#ctx0" brushRef="#br0">6938 8620 24575,'0'0'0</inkml:trace>
  <inkml:trace contextRef="#ctx0" brushRef="#br0" timeOffset="1">6801 8328 24575,'0'0'0</inkml:trace>
  <inkml:trace contextRef="#ctx0" brushRef="#br0" timeOffset="2">7041 8343 24575,'0'0'0</inkml:trace>
  <inkml:trace contextRef="#ctx0" brushRef="#br0" timeOffset="3">7419 8364 24575,'0'0'0</inkml:trace>
  <inkml:trace contextRef="#ctx0" brushRef="#br0" timeOffset="4">7486 8364 24575,'0'0'0</inkml:trace>
  <inkml:trace contextRef="#ctx0" brushRef="#br0" timeOffset="5">7673 8153 24575,'0'0'0</inkml:trace>
  <inkml:trace contextRef="#ctx0" brushRef="#br0" timeOffset="6">7645 8094 24575,'0'0'0</inkml:trace>
  <inkml:trace contextRef="#ctx0" brushRef="#br0" timeOffset="7">7481 8052 24575,'0'0'0</inkml:trace>
  <inkml:trace contextRef="#ctx0" brushRef="#br0" timeOffset="8">7521 7737 24575,'0'0'0</inkml:trace>
  <inkml:trace contextRef="#ctx0" brushRef="#br0" timeOffset="9">7698 7566 24575,'0'0'0</inkml:trace>
  <inkml:trace contextRef="#ctx0" brushRef="#br0" timeOffset="10">8044 7552 24575,'0'0'0</inkml:trace>
  <inkml:trace contextRef="#ctx0" brushRef="#br0" timeOffset="11">8084 7791 24575,'0'0'0</inkml:trace>
  <inkml:trace contextRef="#ctx0" brushRef="#br0" timeOffset="12">5518 10923 24575,'0'0'0</inkml:trace>
  <inkml:trace contextRef="#ctx0" brushRef="#br0" timeOffset="13">5906 10322 24575,'0'0'0</inkml:trace>
  <inkml:trace contextRef="#ctx0" brushRef="#br0" timeOffset="14">5795 10035 24575,'0'0'0</inkml:trace>
  <inkml:trace contextRef="#ctx0" brushRef="#br0" timeOffset="15">6450 9808 24575,'0'0'0</inkml:trace>
  <inkml:trace contextRef="#ctx0" brushRef="#br0" timeOffset="16">7262 9843 24575,'0'0'0</inkml:trace>
  <inkml:trace contextRef="#ctx0" brushRef="#br0" timeOffset="17">7793 9444 24575,'0'0'0</inkml:trace>
  <inkml:trace contextRef="#ctx0" brushRef="#br0" timeOffset="18">7533 9196 24575,'0'0'0</inkml:trace>
  <inkml:trace contextRef="#ctx0" brushRef="#br0" timeOffset="19">7355 9196 24575,'0'0'0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4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53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6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62"/>
    </inkml:context>
    <inkml:brush xml:id="br0">
      <inkml:brushProperty name="width" value="0.17639" units="cm"/>
      <inkml:brushProperty name="height" value="0.17639" units="cm"/>
      <inkml:brushProperty name="color" value="#FFD966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77"/>
    </inkml:context>
    <inkml:brush xml:id="br0">
      <inkml:brushProperty name="width" value="0.17639" units="cm"/>
      <inkml:brushProperty name="height" value="0.17639" units="cm"/>
      <inkml:brushProperty name="color" value="#A9D18E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22:52.789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8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94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03:46:13.252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">3497 7272 24575,'0'0'0</inkml:trace>
  <inkml:trace contextRef="#ctx0" brushRef="#br0" timeOffset="2">3254 7704 24575,'0'0'0</inkml:trace>
  <inkml:trace contextRef="#ctx0" brushRef="#br0" timeOffset="3">3604 7649 24575,'0'0'0</inkml:trace>
  <inkml:trace contextRef="#ctx0" brushRef="#br0" timeOffset="4">3441 8018 24575,'0'0'0</inkml:trace>
  <inkml:trace contextRef="#ctx0" brushRef="#br0" timeOffset="5">3219 8018 24575,'0'0'0</inkml:trace>
  <inkml:trace contextRef="#ctx0" brushRef="#br0" timeOffset="6">3649 7204 24575,'0'0'0</inkml:trace>
  <inkml:trace contextRef="#ctx0" brushRef="#br0" timeOffset="7">3774 7308 24575,'0'0'0</inkml:trace>
  <inkml:trace contextRef="#ctx0" brushRef="#br0" timeOffset="8">3910 7434 24575,'0'0'0</inkml:trace>
  <inkml:trace contextRef="#ctx0" brushRef="#br0" timeOffset="9">3993 7285 24575,'0'0'0</inkml:trace>
  <inkml:trace contextRef="#ctx0" brushRef="#br0" timeOffset="10">4057 7425 24575,'0'0'0</inkml:trace>
  <inkml:trace contextRef="#ctx0" brushRef="#br0" timeOffset="11">4062 8356 24575,'0'0'0</inkml:trace>
  <inkml:trace contextRef="#ctx0" brushRef="#br0" timeOffset="12">4483 8096 24575,'0'0'0</inkml:trace>
  <inkml:trace contextRef="#ctx0" brushRef="#br0" timeOffset="13">4504 8018 24575,'0'0'0</inkml:trace>
  <inkml:trace contextRef="#ctx0" brushRef="#br0" timeOffset="14">4662 7570 24575,'0'0'0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5:15:29.300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3865 11142 24575,'0'0'0</inkml:trace>
  <inkml:trace contextRef="#ctx0" brushRef="#br0" timeOffset="2018">3623 11476 24575,'0'0'0</inkml:trace>
  <inkml:trace contextRef="#ctx0" brushRef="#br0" timeOffset="3298">3991 11306 24575,'0'0'0</inkml:trace>
  <inkml:trace contextRef="#ctx0" brushRef="#br0" timeOffset="4367">4011 11413 24575,'0'0'0</inkml:trace>
  <inkml:trace contextRef="#ctx0" brushRef="#br0" timeOffset="6422">4098 11876 24575,'0'0'0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667"/>
    </inkml:context>
    <inkml:brush xml:id="br0">
      <inkml:brushProperty name="width" value="0.17639" units="cm"/>
      <inkml:brushProperty name="height" value="0.17639" units="cm"/>
      <inkml:brushProperty name="color" value="#C55A11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682"/>
    </inkml:context>
    <inkml:brush xml:id="br0">
      <inkml:brushProperty name="width" value="0.17639" units="cm"/>
      <inkml:brushProperty name="height" value="0.17639" units="cm"/>
      <inkml:brushProperty name="color" value="#A9D18E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694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03:46:26.801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30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8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94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5:16:27.007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4599 11509 24575,'0'0'0</inkml:trace>
  <inkml:trace contextRef="#ctx0" brushRef="#br0" timeOffset="1250">4516 11559 24575,'0'0'0</inkml:trace>
  <inkml:trace contextRef="#ctx0" brushRef="#br0" timeOffset="2971">3696 12125 24575,'0'0'0</inkml:trace>
  <inkml:trace contextRef="#ctx0" brushRef="#br0" timeOffset="4270">4454 11303 24575,'0'0'0</inkml:trace>
  <inkml:trace contextRef="#ctx0" brushRef="#br0" timeOffset="5432">3608 11850 24575,'0'0'0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5:13:58.642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667"/>
    </inkml:context>
    <inkml:brush xml:id="br0">
      <inkml:brushProperty name="width" value="0.17639" units="cm"/>
      <inkml:brushProperty name="height" value="0.17639" units="cm"/>
      <inkml:brushProperty name="color" value="#C55A11"/>
    </inkml:brush>
  </inkml:definitions>
  <inkml:trace contextRef="#ctx0" brushRef="#br0">3184 7147 24575,'0'0'0</inkml:trace>
  <inkml:trace contextRef="#ctx0" brushRef="#br0" timeOffset="1">3481 7266 24575,'0'0'0</inkml:trace>
  <inkml:trace contextRef="#ctx0" brushRef="#br0" timeOffset="2">3250 7676 24575,'0'0'0</inkml:trace>
  <inkml:trace contextRef="#ctx0" brushRef="#br0" timeOffset="3">3583 7624 24575,'0'0'0</inkml:trace>
  <inkml:trace contextRef="#ctx0" brushRef="#br0" timeOffset="4">3428 7974 24575,'0'0'0</inkml:trace>
  <inkml:trace contextRef="#ctx0" brushRef="#br0" timeOffset="5">3217 7974 24575,'0'0'0</inkml:trace>
  <inkml:trace contextRef="#ctx0" brushRef="#br0" timeOffset="6">3625 7201 24575,'0'0'0</inkml:trace>
  <inkml:trace contextRef="#ctx0" brushRef="#br0" timeOffset="7">3744 7300 24575,'0'0'0</inkml:trace>
  <inkml:trace contextRef="#ctx0" brushRef="#br0" timeOffset="8">3873 7419 24575,'0'0'0</inkml:trace>
  <inkml:trace contextRef="#ctx0" brushRef="#br0" timeOffset="9">3952 7278 24575,'0'0'0</inkml:trace>
  <inkml:trace contextRef="#ctx0" brushRef="#br0" timeOffset="10">4013 7411 24575,'0'0'0</inkml:trace>
  <inkml:trace contextRef="#ctx0" brushRef="#br0" timeOffset="11">4018 8295 24575,'0'0'0</inkml:trace>
  <inkml:trace contextRef="#ctx0" brushRef="#br0" timeOffset="12">4417 8048 24575,'0'0'0</inkml:trace>
  <inkml:trace contextRef="#ctx0" brushRef="#br0" timeOffset="13">4437 7974 24575,'0'0'0</inkml:trace>
  <inkml:trace contextRef="#ctx0" brushRef="#br0" timeOffset="14">4587 7549 24575,'0'0'0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682"/>
    </inkml:context>
    <inkml:brush xml:id="br0">
      <inkml:brushProperty name="width" value="0.17639" units="cm"/>
      <inkml:brushProperty name="height" value="0.17639" units="cm"/>
      <inkml:brushProperty name="color" value="#A9D18E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5T18:58:29.694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5:13:58.662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7130 8764 24575,'0'0'0</inkml:trace>
  <inkml:trace contextRef="#ctx0" brushRef="#br0" timeOffset="1">6975 8433 24575,'0'0'0</inkml:trace>
  <inkml:trace contextRef="#ctx0" brushRef="#br0" timeOffset="2">7247 8450 24575,'0'0'0</inkml:trace>
  <inkml:trace contextRef="#ctx0" brushRef="#br0" timeOffset="3">7677 8473 24575,'0'0'0</inkml:trace>
  <inkml:trace contextRef="#ctx0" brushRef="#br0" timeOffset="4">7753 8473 24575,'0'0'0</inkml:trace>
  <inkml:trace contextRef="#ctx0" brushRef="#br0" timeOffset="5">7964 8234 24575,'0'0'0</inkml:trace>
  <inkml:trace contextRef="#ctx0" brushRef="#br0" timeOffset="6">7933 8167 24575,'0'0'0</inkml:trace>
  <inkml:trace contextRef="#ctx0" brushRef="#br0" timeOffset="7">7747 8120 24575,'0'0'0</inkml:trace>
  <inkml:trace contextRef="#ctx0" brushRef="#br0" timeOffset="8">7792 7762 24575,'0'0'0</inkml:trace>
  <inkml:trace contextRef="#ctx0" brushRef="#br0" timeOffset="9">7993 7568 24575,'0'0'0</inkml:trace>
  <inkml:trace contextRef="#ctx0" brushRef="#br0" timeOffset="10">8386 7552 24575,'0'0'0</inkml:trace>
  <inkml:trace contextRef="#ctx0" brushRef="#br0" timeOffset="11">8431 7823 24575,'0'0'0</inkml:trace>
  <inkml:trace contextRef="#ctx0" brushRef="#br0" timeOffset="12">5518 11379 24575,'0'0'0</inkml:trace>
  <inkml:trace contextRef="#ctx0" brushRef="#br0" timeOffset="13">5958 10697 24575,'0'0'0</inkml:trace>
  <inkml:trace contextRef="#ctx0" brushRef="#br0" timeOffset="14">5832 10370 24575,'0'0'0</inkml:trace>
  <inkml:trace contextRef="#ctx0" brushRef="#br0" timeOffset="15">6576 10114 24575,'0'0'0</inkml:trace>
  <inkml:trace contextRef="#ctx0" brushRef="#br0" timeOffset="16">7498 10153 24575,'0'0'0</inkml:trace>
  <inkml:trace contextRef="#ctx0" brushRef="#br0" timeOffset="17">8101 9700 24575,'0'0'0</inkml:trace>
  <inkml:trace contextRef="#ctx0" brushRef="#br0" timeOffset="18">7806 9418 24575,'0'0'0</inkml:trace>
  <inkml:trace contextRef="#ctx0" brushRef="#br0" timeOffset="19">7603 9418 24575,'0'0'0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3.9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0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1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48:33.019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17434 11257 24575,'0'0'0</inkml:trace>
  <inkml:trace contextRef="#ctx0" brushRef="#br0" timeOffset="1">17614 11181 24575,'0'0'0</inkml:trace>
  <inkml:trace contextRef="#ctx0" brushRef="#br0" timeOffset="2">17614 10979 24575,'0'0'0</inkml:trace>
  <inkml:trace contextRef="#ctx0" brushRef="#br0" timeOffset="3">17783 10979 24575,'0'0'0</inkml:trace>
  <inkml:trace contextRef="#ctx0" brushRef="#br0" timeOffset="4">17983 10671 24575,'0'0'0</inkml:trace>
  <inkml:trace contextRef="#ctx0" brushRef="#br0" timeOffset="5">17787 10624 24575,'0'0'0</inkml:trace>
  <inkml:trace contextRef="#ctx0" brushRef="#br0" timeOffset="6">18069 10290 24575,'0'0'0</inkml:trace>
  <inkml:trace contextRef="#ctx0" brushRef="#br0" timeOffset="7">18154 10340 24575,'0'0'0</inkml:trace>
  <inkml:trace contextRef="#ctx0" brushRef="#br0" timeOffset="8">18154 10637 24575,'0'0'0</inkml:trace>
  <inkml:trace contextRef="#ctx0" brushRef="#br0" timeOffset="9">18400 10416 24575,'0'0'0</inkml:trace>
  <inkml:trace contextRef="#ctx0" brushRef="#br0" timeOffset="10">18351 10030 24575,'0'0'0</inkml:trace>
  <inkml:trace contextRef="#ctx0" brushRef="#br0" timeOffset="11">18913 9724 24575,'0'0'0</inkml:trace>
  <inkml:trace contextRef="#ctx0" brushRef="#br0" timeOffset="12">19241 9111 24575,'0'0'0</inkml:trace>
  <inkml:trace contextRef="#ctx0" brushRef="#br0" timeOffset="13">19506 8707 24575,'0'0'0</inkml:trace>
  <inkml:trace contextRef="#ctx0" brushRef="#br0" timeOffset="14">19801 8570 24575,'0'0'0</inkml:trace>
  <inkml:trace contextRef="#ctx0" brushRef="#br0" timeOffset="15">19982 8375 24575,'0'0'0</inkml:trace>
  <inkml:trace contextRef="#ctx0" brushRef="#br0" timeOffset="16">20377 8019 24575,'0'0'0</inkml:trace>
  <inkml:trace contextRef="#ctx0" brushRef="#br0" timeOffset="17">20256 8783 24575,'0'0'0</inkml:trace>
  <inkml:trace contextRef="#ctx0" brushRef="#br0" timeOffset="18">19765 9374 24575,'0'0'0</inkml:trace>
  <inkml:trace contextRef="#ctx0" brushRef="#br0" timeOffset="19">18843 10196 24575,'0'0'0</inkml:trace>
  <inkml:trace contextRef="#ctx0" brushRef="#br0" timeOffset="20">18695 9944 24575,'0'0'0</inkml:trace>
  <inkml:trace contextRef="#ctx0" brushRef="#br0" timeOffset="21">18884 9398 24575,'0'0'0</inkml:trace>
  <inkml:trace contextRef="#ctx0" brushRef="#br0" timeOffset="22">18474 10175 24575,'0'0'0</inkml:trace>
  <inkml:trace contextRef="#ctx0" brushRef="#br0" timeOffset="23">19590 9427 24575,'0'0'0</inkml:trace>
  <inkml:trace contextRef="#ctx0" brushRef="#br0" timeOffset="24">19590 9427 24575,'0'0'0</inkml:trace>
  <inkml:trace contextRef="#ctx0" brushRef="#br0" timeOffset="25">19968 8504 24575,'0'0'0</inkml:trace>
  <inkml:trace contextRef="#ctx0" brushRef="#br0" timeOffset="26">19968 8504 24575,'0'0'0</inkml:trace>
  <inkml:trace contextRef="#ctx0" brushRef="#br0" timeOffset="27">20547 7965 24575,'0'0'0</inkml:trace>
  <inkml:trace contextRef="#ctx0" brushRef="#br0" timeOffset="28">20547 7965 24575,'0'0'0</inkml:trace>
  <inkml:trace contextRef="#ctx0" brushRef="#br0" timeOffset="29">20547 7965 24575,'0'0'0</inkml:trace>
  <inkml:trace contextRef="#ctx0" brushRef="#br0" timeOffset="30">21047 7116 24575,'0'0'0</inkml:trace>
  <inkml:trace contextRef="#ctx0" brushRef="#br0" timeOffset="31">21047 7116 24575,'0'0'0</inkml:trace>
  <inkml:trace contextRef="#ctx0" brushRef="#br0" timeOffset="32">20745 7797 24575,'0'0'0</inkml:trace>
  <inkml:trace contextRef="#ctx0" brushRef="#br0" timeOffset="33">20693 7640 24575,'0'0'0</inkml:trace>
  <inkml:trace contextRef="#ctx0" brushRef="#br0" timeOffset="34">20693 7640 24575,'0'0'0</inkml:trace>
  <inkml:trace contextRef="#ctx0" brushRef="#br0" timeOffset="35">20341 8370 24575,'0'0'0</inkml:trace>
  <inkml:trace contextRef="#ctx0" brushRef="#br0" timeOffset="36">20341 8370 24575,'0'0'0</inkml:trace>
  <inkml:trace contextRef="#ctx0" brushRef="#br0" timeOffset="37">19764 9120 24575,'0'0'0</inkml:trace>
  <inkml:trace contextRef="#ctx0" brushRef="#br0" timeOffset="38">19764 9120 24575,'0'0'0</inkml:trace>
  <inkml:trace contextRef="#ctx0" brushRef="#br0" timeOffset="39">19281 9563 24575,'0'0'0</inkml:trace>
  <inkml:trace contextRef="#ctx0" brushRef="#br0" timeOffset="40">19281 9563 24575,'0'0'0</inkml:trace>
  <inkml:trace contextRef="#ctx0" brushRef="#br0" timeOffset="41">19116 10077 24575,'0'0'0</inkml:trace>
  <inkml:trace contextRef="#ctx0" brushRef="#br0" timeOffset="42">18911 9967 24575,'0'0'0</inkml:trace>
  <inkml:trace contextRef="#ctx0" brushRef="#br0" timeOffset="43">18911 9967 24575,'0'0'0</inkml:trace>
  <inkml:trace contextRef="#ctx0" brushRef="#br0" timeOffset="44">18356 10968 24575,'0'0'0</inkml:trace>
  <inkml:trace contextRef="#ctx0" brushRef="#br0" timeOffset="45">17999 10968 24575,'0'0'0</inkml:trace>
  <inkml:trace contextRef="#ctx0" brushRef="#br0" timeOffset="46">17910 11244 24575,'0'0'0</inkml:trace>
  <inkml:trace contextRef="#ctx0" brushRef="#br0" timeOffset="47">17910 11244 24575,'0'0'0</inkml:trace>
  <inkml:trace contextRef="#ctx0" brushRef="#br0" timeOffset="48">18474 10341 24575,'0'0'0</inkml:trace>
  <inkml:trace contextRef="#ctx0" brushRef="#br0" timeOffset="49">18474 10450 24575,'0'0'0</inkml:trace>
  <inkml:trace contextRef="#ctx0" brushRef="#br0" timeOffset="50">18909 10150 24575,'0'0'0</inkml:trace>
  <inkml:trace contextRef="#ctx0" brushRef="#br0" timeOffset="51">18909 10150 24575,'0'0'0</inkml:trace>
  <inkml:trace contextRef="#ctx0" brushRef="#br0" timeOffset="52">19344 9341 24575,'0'0'0</inkml:trace>
  <inkml:trace contextRef="#ctx0" brushRef="#br0" timeOffset="53">19602 9063 24575,'0'0'0</inkml:trace>
  <inkml:trace contextRef="#ctx0" brushRef="#br0" timeOffset="54">19602 9063 24575,'0'0'0</inkml:trace>
  <inkml:trace contextRef="#ctx0" brushRef="#br0" timeOffset="55">19995 8730 24575,'0'0'0</inkml:trace>
  <inkml:trace contextRef="#ctx0" brushRef="#br0" timeOffset="56">20306 8467 24575,'0'0'0</inkml:trace>
  <inkml:trace contextRef="#ctx0" brushRef="#br0" timeOffset="57">20452 8224 24575,'0'0'0</inkml:trace>
  <inkml:trace contextRef="#ctx0" brushRef="#br0" timeOffset="58">20452 8224 24575,'0'0'0</inkml:trace>
  <inkml:trace contextRef="#ctx0" brushRef="#br0" timeOffset="59">20860 7774 24575,'0'0'0</inkml:trace>
  <inkml:trace contextRef="#ctx0" brushRef="#br0" timeOffset="60">20860 7774 24575,'0'0'0</inkml:trace>
  <inkml:trace contextRef="#ctx0" brushRef="#br0" timeOffset="61">20860 7774 24575,'0'0'0</inkml:trace>
  <inkml:trace contextRef="#ctx0" brushRef="#br0" timeOffset="62">21152 6993 24575,'0'0'0</inkml:trace>
  <inkml:trace contextRef="#ctx0" brushRef="#br0" timeOffset="63">21363 6993 24575,'0'0'0</inkml:trace>
  <inkml:trace contextRef="#ctx0" brushRef="#br0" timeOffset="64">21363 6993 24575,'0'0'0</inkml:trace>
  <inkml:trace contextRef="#ctx0" brushRef="#br0" timeOffset="65">20532 8426 24575,'0'0'0</inkml:trace>
  <inkml:trace contextRef="#ctx0" brushRef="#br0" timeOffset="66">20492 8750 24575,'0'0'0</inkml:trace>
  <inkml:trace contextRef="#ctx0" brushRef="#br0" timeOffset="67">19796 9394 24575,'0'0'0</inkml:trace>
  <inkml:trace contextRef="#ctx0" brushRef="#br0" timeOffset="68">19796 9394 24575,'0'0'0</inkml:trace>
  <inkml:trace contextRef="#ctx0" brushRef="#br0" timeOffset="69">19358 9746 24575,'0'0'0</inkml:trace>
  <inkml:trace contextRef="#ctx0" brushRef="#br0" timeOffset="70">18753 9892 24575,'0'0'0</inkml:trace>
  <inkml:trace contextRef="#ctx0" brushRef="#br0" timeOffset="71">18815 9403 24575,'0'0'0</inkml:trace>
  <inkml:trace contextRef="#ctx0" brushRef="#br0" timeOffset="72">18946 9014 24575,'0'0'0</inkml:trace>
  <inkml:trace contextRef="#ctx0" brushRef="#br0" timeOffset="73">19165 8646 24575,'0'0'0</inkml:trace>
  <inkml:trace contextRef="#ctx0" brushRef="#br0" timeOffset="74">19536 8186 24575,'0'0'0</inkml:trace>
  <inkml:trace contextRef="#ctx0" brushRef="#br0" timeOffset="75">19744 8107 24575,'0'0'0</inkml:trace>
  <inkml:trace contextRef="#ctx0" brushRef="#br0" timeOffset="76">20133 7876 24575,'0'0'0</inkml:trace>
  <inkml:trace contextRef="#ctx0" brushRef="#br0" timeOffset="77">20192 7837 24575,'0'0'0</inkml:trace>
  <inkml:trace contextRef="#ctx0" brushRef="#br0" timeOffset="78">20591 7451 24575,'0'0'0</inkml:trace>
  <inkml:trace contextRef="#ctx0" brushRef="#br0" timeOffset="79">20591 7451 24575,'0'0'0</inkml:trace>
  <inkml:trace contextRef="#ctx0" brushRef="#br0" timeOffset="80">20417 7795 24575,'0'0'0</inkml:trace>
  <inkml:trace contextRef="#ctx0" brushRef="#br0" timeOffset="81">20754 7402 24575,'0'0'0</inkml:trace>
  <inkml:trace contextRef="#ctx0" brushRef="#br0" timeOffset="82">21032 7287 24575,'0'0'0</inkml:trace>
  <inkml:trace contextRef="#ctx0" brushRef="#br0" timeOffset="83">21032 7287 24575,'0'0'0</inkml:trace>
  <inkml:trace contextRef="#ctx0" brushRef="#br0" timeOffset="84">21015 7495 24575,'0'0'0</inkml:trace>
  <inkml:trace contextRef="#ctx0" brushRef="#br0" timeOffset="85">21097 7332 24575,'0'0'0</inkml:trace>
  <inkml:trace contextRef="#ctx0" brushRef="#br0" timeOffset="86">20997 7772 24575,'0'0'0</inkml:trace>
  <inkml:trace contextRef="#ctx0" brushRef="#br0" timeOffset="87">20997 7772 24575,'0'0'0</inkml:trace>
  <inkml:trace contextRef="#ctx0" brushRef="#br0" timeOffset="88">20807 8140 24575,'0'0'0</inkml:trace>
  <inkml:trace contextRef="#ctx0" brushRef="#br0" timeOffset="89">20807 8140 24575,'0'0'0</inkml:trace>
  <inkml:trace contextRef="#ctx0" brushRef="#br0" timeOffset="90">20807 8140 24575,'0'0'0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1:45.828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686">3481 7266 24575,'0'0'0</inkml:trace>
  <inkml:trace contextRef="#ctx0" brushRef="#br0" timeOffset="3360">3250 7676 24575,'0'0'0</inkml:trace>
  <inkml:trace contextRef="#ctx0" brushRef="#br0" timeOffset="4361">3583 7624 24575,'0'0'0</inkml:trace>
  <inkml:trace contextRef="#ctx0" brushRef="#br0" timeOffset="5424">3428 7974 24575,'0'0'0</inkml:trace>
  <inkml:trace contextRef="#ctx0" brushRef="#br0" timeOffset="6577">3217 7974 24575,'0'0'0</inkml:trace>
  <inkml:trace contextRef="#ctx0" brushRef="#br0" timeOffset="14897">3625 7201 24575,'0'0'0</inkml:trace>
  <inkml:trace contextRef="#ctx0" brushRef="#br0" timeOffset="16603">3744 7300 24575,'0'0'0</inkml:trace>
  <inkml:trace contextRef="#ctx0" brushRef="#br0" timeOffset="17963">3873 7419 24575,'0'0'0</inkml:trace>
  <inkml:trace contextRef="#ctx0" brushRef="#br0" timeOffset="19466">3952 7278 24575,'0'0'0</inkml:trace>
  <inkml:trace contextRef="#ctx0" brushRef="#br0" timeOffset="20448">4013 7411 24575,'0'0'0</inkml:trace>
  <inkml:trace contextRef="#ctx0" brushRef="#br0" timeOffset="22501">4018 8295 24575,'0'0'0</inkml:trace>
  <inkml:trace contextRef="#ctx0" brushRef="#br0" timeOffset="23932">4417 8048 24575,'0'0'0</inkml:trace>
  <inkml:trace contextRef="#ctx0" brushRef="#br0" timeOffset="25261">4437 7974 24575,'0'0'0</inkml:trace>
  <inkml:trace contextRef="#ctx0" brushRef="#br0" timeOffset="27287">4587 7549 24575,'0'0'0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3:57.146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124">7726 12707 24575,'0'0'0</inkml:trace>
  <inkml:trace contextRef="#ctx0" brushRef="#br0" timeOffset="2043">7767 12472 24575,'0'0'0</inkml:trace>
  <inkml:trace contextRef="#ctx0" brushRef="#br0" timeOffset="3388">8304 12191 24575,'0'0'0</inkml:trace>
  <inkml:trace contextRef="#ctx0" brushRef="#br0" timeOffset="5266">8441 12562 24575,'0'0'0</inkml:trace>
  <inkml:trace contextRef="#ctx0" brushRef="#br0" timeOffset="7014">8007 12859 24575,'0'0'0</inkml:trace>
  <inkml:trace contextRef="#ctx0" brushRef="#br0" timeOffset="11914">7103 12457 24575,'0'0'0</inkml:trace>
  <inkml:trace contextRef="#ctx0" brushRef="#br0" timeOffset="14191">7152 12294 24575,'0'0'0</inkml:trace>
  <inkml:trace contextRef="#ctx0" brushRef="#br0" timeOffset="15557">7233 11989 24575,'0'0'0</inkml:trace>
  <inkml:trace contextRef="#ctx0" brushRef="#br0" timeOffset="16874">6672 12676 24575,'0'0'0</inkml:trace>
  <inkml:trace contextRef="#ctx0" brushRef="#br0" timeOffset="18139">7025 12829 24575,'0'0'0</inkml:trace>
  <inkml:trace contextRef="#ctx0" brushRef="#br0" timeOffset="21148">6796 12225 24575,'0'0'0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6:47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3.9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0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3:54.1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7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39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1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9:48:4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49:20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48:33.019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17434 11257 24575,'0'0'0</inkml:trace>
  <inkml:trace contextRef="#ctx0" brushRef="#br0" timeOffset="1">17614 11181 24575,'0'0'0</inkml:trace>
  <inkml:trace contextRef="#ctx0" brushRef="#br0" timeOffset="2">17614 10979 24575,'0'0'0</inkml:trace>
  <inkml:trace contextRef="#ctx0" brushRef="#br0" timeOffset="3">17783 10979 24575,'0'0'0</inkml:trace>
  <inkml:trace contextRef="#ctx0" brushRef="#br0" timeOffset="4">17983 10671 24575,'0'0'0</inkml:trace>
  <inkml:trace contextRef="#ctx0" brushRef="#br0" timeOffset="5">17787 10624 24575,'0'0'0</inkml:trace>
  <inkml:trace contextRef="#ctx0" brushRef="#br0" timeOffset="6">18069 10290 24575,'0'0'0</inkml:trace>
  <inkml:trace contextRef="#ctx0" brushRef="#br0" timeOffset="7">18154 10340 24575,'0'0'0</inkml:trace>
  <inkml:trace contextRef="#ctx0" brushRef="#br0" timeOffset="8">18154 10637 24575,'0'0'0</inkml:trace>
  <inkml:trace contextRef="#ctx0" brushRef="#br0" timeOffset="9">18400 10416 24575,'0'0'0</inkml:trace>
  <inkml:trace contextRef="#ctx0" brushRef="#br0" timeOffset="10">18351 10030 24575,'0'0'0</inkml:trace>
  <inkml:trace contextRef="#ctx0" brushRef="#br0" timeOffset="11">18913 9724 24575,'0'0'0</inkml:trace>
  <inkml:trace contextRef="#ctx0" brushRef="#br0" timeOffset="12">19241 9111 24575,'0'0'0</inkml:trace>
  <inkml:trace contextRef="#ctx0" brushRef="#br0" timeOffset="13">19506 8707 24575,'0'0'0</inkml:trace>
  <inkml:trace contextRef="#ctx0" brushRef="#br0" timeOffset="14">19801 8570 24575,'0'0'0</inkml:trace>
  <inkml:trace contextRef="#ctx0" brushRef="#br0" timeOffset="15">19982 8375 24575,'0'0'0</inkml:trace>
  <inkml:trace contextRef="#ctx0" brushRef="#br0" timeOffset="16">20377 8019 24575,'0'0'0</inkml:trace>
  <inkml:trace contextRef="#ctx0" brushRef="#br0" timeOffset="17">20256 8783 24575,'0'0'0</inkml:trace>
  <inkml:trace contextRef="#ctx0" brushRef="#br0" timeOffset="18">19765 9374 24575,'0'0'0</inkml:trace>
  <inkml:trace contextRef="#ctx0" brushRef="#br0" timeOffset="19">18843 10196 24575,'0'0'0</inkml:trace>
  <inkml:trace contextRef="#ctx0" brushRef="#br0" timeOffset="20">18695 9944 24575,'0'0'0</inkml:trace>
  <inkml:trace contextRef="#ctx0" brushRef="#br0" timeOffset="21">18884 9398 24575,'0'0'0</inkml:trace>
  <inkml:trace contextRef="#ctx0" brushRef="#br0" timeOffset="22">18474 10175 24575,'0'0'0</inkml:trace>
  <inkml:trace contextRef="#ctx0" brushRef="#br0" timeOffset="23">19590 9427 24575,'0'0'0</inkml:trace>
  <inkml:trace contextRef="#ctx0" brushRef="#br0" timeOffset="24">19590 9427 24575,'0'0'0</inkml:trace>
  <inkml:trace contextRef="#ctx0" brushRef="#br0" timeOffset="25">19968 8504 24575,'0'0'0</inkml:trace>
  <inkml:trace contextRef="#ctx0" brushRef="#br0" timeOffset="26">19968 8504 24575,'0'0'0</inkml:trace>
  <inkml:trace contextRef="#ctx0" brushRef="#br0" timeOffset="27">20547 7965 24575,'0'0'0</inkml:trace>
  <inkml:trace contextRef="#ctx0" brushRef="#br0" timeOffset="28">20547 7965 24575,'0'0'0</inkml:trace>
  <inkml:trace contextRef="#ctx0" brushRef="#br0" timeOffset="29">20547 7965 24575,'0'0'0</inkml:trace>
  <inkml:trace contextRef="#ctx0" brushRef="#br0" timeOffset="30">21047 7116 24575,'0'0'0</inkml:trace>
  <inkml:trace contextRef="#ctx0" brushRef="#br0" timeOffset="31">21047 7116 24575,'0'0'0</inkml:trace>
  <inkml:trace contextRef="#ctx0" brushRef="#br0" timeOffset="32">20745 7797 24575,'0'0'0</inkml:trace>
  <inkml:trace contextRef="#ctx0" brushRef="#br0" timeOffset="33">20693 7640 24575,'0'0'0</inkml:trace>
  <inkml:trace contextRef="#ctx0" brushRef="#br0" timeOffset="34">20693 7640 24575,'0'0'0</inkml:trace>
  <inkml:trace contextRef="#ctx0" brushRef="#br0" timeOffset="35">20341 8370 24575,'0'0'0</inkml:trace>
  <inkml:trace contextRef="#ctx0" brushRef="#br0" timeOffset="36">20341 8370 24575,'0'0'0</inkml:trace>
  <inkml:trace contextRef="#ctx0" brushRef="#br0" timeOffset="37">19764 9120 24575,'0'0'0</inkml:trace>
  <inkml:trace contextRef="#ctx0" brushRef="#br0" timeOffset="38">19764 9120 24575,'0'0'0</inkml:trace>
  <inkml:trace contextRef="#ctx0" brushRef="#br0" timeOffset="39">19281 9563 24575,'0'0'0</inkml:trace>
  <inkml:trace contextRef="#ctx0" brushRef="#br0" timeOffset="40">19281 9563 24575,'0'0'0</inkml:trace>
  <inkml:trace contextRef="#ctx0" brushRef="#br0" timeOffset="41">19116 10077 24575,'0'0'0</inkml:trace>
  <inkml:trace contextRef="#ctx0" brushRef="#br0" timeOffset="42">18911 9967 24575,'0'0'0</inkml:trace>
  <inkml:trace contextRef="#ctx0" brushRef="#br0" timeOffset="43">18911 9967 24575,'0'0'0</inkml:trace>
  <inkml:trace contextRef="#ctx0" brushRef="#br0" timeOffset="44">18356 10968 24575,'0'0'0</inkml:trace>
  <inkml:trace contextRef="#ctx0" brushRef="#br0" timeOffset="45">17999 10968 24575,'0'0'0</inkml:trace>
  <inkml:trace contextRef="#ctx0" brushRef="#br0" timeOffset="46">17910 11244 24575,'0'0'0</inkml:trace>
  <inkml:trace contextRef="#ctx0" brushRef="#br0" timeOffset="47">17910 11244 24575,'0'0'0</inkml:trace>
  <inkml:trace contextRef="#ctx0" brushRef="#br0" timeOffset="48">18474 10341 24575,'0'0'0</inkml:trace>
  <inkml:trace contextRef="#ctx0" brushRef="#br0" timeOffset="49">18474 10450 24575,'0'0'0</inkml:trace>
  <inkml:trace contextRef="#ctx0" brushRef="#br0" timeOffset="50">18909 10150 24575,'0'0'0</inkml:trace>
  <inkml:trace contextRef="#ctx0" brushRef="#br0" timeOffset="51">18909 10150 24575,'0'0'0</inkml:trace>
  <inkml:trace contextRef="#ctx0" brushRef="#br0" timeOffset="52">19344 9341 24575,'0'0'0</inkml:trace>
  <inkml:trace contextRef="#ctx0" brushRef="#br0" timeOffset="53">19602 9063 24575,'0'0'0</inkml:trace>
  <inkml:trace contextRef="#ctx0" brushRef="#br0" timeOffset="54">19602 9063 24575,'0'0'0</inkml:trace>
  <inkml:trace contextRef="#ctx0" brushRef="#br0" timeOffset="55">19995 8730 24575,'0'0'0</inkml:trace>
  <inkml:trace contextRef="#ctx0" brushRef="#br0" timeOffset="56">20306 8467 24575,'0'0'0</inkml:trace>
  <inkml:trace contextRef="#ctx0" brushRef="#br0" timeOffset="57">20452 8224 24575,'0'0'0</inkml:trace>
  <inkml:trace contextRef="#ctx0" brushRef="#br0" timeOffset="58">20452 8224 24575,'0'0'0</inkml:trace>
  <inkml:trace contextRef="#ctx0" brushRef="#br0" timeOffset="59">20860 7774 24575,'0'0'0</inkml:trace>
  <inkml:trace contextRef="#ctx0" brushRef="#br0" timeOffset="60">20860 7774 24575,'0'0'0</inkml:trace>
  <inkml:trace contextRef="#ctx0" brushRef="#br0" timeOffset="61">20860 7774 24575,'0'0'0</inkml:trace>
  <inkml:trace contextRef="#ctx0" brushRef="#br0" timeOffset="62">21152 6993 24575,'0'0'0</inkml:trace>
  <inkml:trace contextRef="#ctx0" brushRef="#br0" timeOffset="63">21363 6993 24575,'0'0'0</inkml:trace>
  <inkml:trace contextRef="#ctx0" brushRef="#br0" timeOffset="64">21363 6993 24575,'0'0'0</inkml:trace>
  <inkml:trace contextRef="#ctx0" brushRef="#br0" timeOffset="65">20532 8426 24575,'0'0'0</inkml:trace>
  <inkml:trace contextRef="#ctx0" brushRef="#br0" timeOffset="66">20492 8750 24575,'0'0'0</inkml:trace>
  <inkml:trace contextRef="#ctx0" brushRef="#br0" timeOffset="67">19796 9394 24575,'0'0'0</inkml:trace>
  <inkml:trace contextRef="#ctx0" brushRef="#br0" timeOffset="68">19796 9394 24575,'0'0'0</inkml:trace>
  <inkml:trace contextRef="#ctx0" brushRef="#br0" timeOffset="69">19358 9746 24575,'0'0'0</inkml:trace>
  <inkml:trace contextRef="#ctx0" brushRef="#br0" timeOffset="70">18753 9892 24575,'0'0'0</inkml:trace>
  <inkml:trace contextRef="#ctx0" brushRef="#br0" timeOffset="71">18815 9403 24575,'0'0'0</inkml:trace>
  <inkml:trace contextRef="#ctx0" brushRef="#br0" timeOffset="72">18946 9014 24575,'0'0'0</inkml:trace>
  <inkml:trace contextRef="#ctx0" brushRef="#br0" timeOffset="73">19165 8646 24575,'0'0'0</inkml:trace>
  <inkml:trace contextRef="#ctx0" brushRef="#br0" timeOffset="74">19536 8186 24575,'0'0'0</inkml:trace>
  <inkml:trace contextRef="#ctx0" brushRef="#br0" timeOffset="75">19744 8107 24575,'0'0'0</inkml:trace>
  <inkml:trace contextRef="#ctx0" brushRef="#br0" timeOffset="76">20133 7876 24575,'0'0'0</inkml:trace>
  <inkml:trace contextRef="#ctx0" brushRef="#br0" timeOffset="77">20192 7837 24575,'0'0'0</inkml:trace>
  <inkml:trace contextRef="#ctx0" brushRef="#br0" timeOffset="78">20591 7451 24575,'0'0'0</inkml:trace>
  <inkml:trace contextRef="#ctx0" brushRef="#br0" timeOffset="79">20591 7451 24575,'0'0'0</inkml:trace>
  <inkml:trace contextRef="#ctx0" brushRef="#br0" timeOffset="80">20417 7795 24575,'0'0'0</inkml:trace>
  <inkml:trace contextRef="#ctx0" brushRef="#br0" timeOffset="81">20754 7402 24575,'0'0'0</inkml:trace>
  <inkml:trace contextRef="#ctx0" brushRef="#br0" timeOffset="82">21032 7287 24575,'0'0'0</inkml:trace>
  <inkml:trace contextRef="#ctx0" brushRef="#br0" timeOffset="83">21032 7287 24575,'0'0'0</inkml:trace>
  <inkml:trace contextRef="#ctx0" brushRef="#br0" timeOffset="84">21015 7495 24575,'0'0'0</inkml:trace>
  <inkml:trace contextRef="#ctx0" brushRef="#br0" timeOffset="85">21097 7332 24575,'0'0'0</inkml:trace>
  <inkml:trace contextRef="#ctx0" brushRef="#br0" timeOffset="86">20997 7772 24575,'0'0'0</inkml:trace>
  <inkml:trace contextRef="#ctx0" brushRef="#br0" timeOffset="87">20997 7772 24575,'0'0'0</inkml:trace>
  <inkml:trace contextRef="#ctx0" brushRef="#br0" timeOffset="88">20807 8140 24575,'0'0'0</inkml:trace>
  <inkml:trace contextRef="#ctx0" brushRef="#br0" timeOffset="89">20807 8140 24575,'0'0'0</inkml:trace>
  <inkml:trace contextRef="#ctx0" brushRef="#br0" timeOffset="90">20807 8140 24575,'0'0'0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1:45.828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686">3481 7266 24575,'0'0'0</inkml:trace>
  <inkml:trace contextRef="#ctx0" brushRef="#br0" timeOffset="3360">3250 7676 24575,'0'0'0</inkml:trace>
  <inkml:trace contextRef="#ctx0" brushRef="#br0" timeOffset="4361">3583 7624 24575,'0'0'0</inkml:trace>
  <inkml:trace contextRef="#ctx0" brushRef="#br0" timeOffset="5424">3428 7974 24575,'0'0'0</inkml:trace>
  <inkml:trace contextRef="#ctx0" brushRef="#br0" timeOffset="6577">3217 7974 24575,'0'0'0</inkml:trace>
  <inkml:trace contextRef="#ctx0" brushRef="#br0" timeOffset="14897">3625 7201 24575,'0'0'0</inkml:trace>
  <inkml:trace contextRef="#ctx0" brushRef="#br0" timeOffset="16603">3744 7300 24575,'0'0'0</inkml:trace>
  <inkml:trace contextRef="#ctx0" brushRef="#br0" timeOffset="17963">3873 7419 24575,'0'0'0</inkml:trace>
  <inkml:trace contextRef="#ctx0" brushRef="#br0" timeOffset="19466">3952 7278 24575,'0'0'0</inkml:trace>
  <inkml:trace contextRef="#ctx0" brushRef="#br0" timeOffset="20448">4013 7411 24575,'0'0'0</inkml:trace>
  <inkml:trace contextRef="#ctx0" brushRef="#br0" timeOffset="22501">4018 8295 24575,'0'0'0</inkml:trace>
  <inkml:trace contextRef="#ctx0" brushRef="#br0" timeOffset="23932">4417 8048 24575,'0'0'0</inkml:trace>
  <inkml:trace contextRef="#ctx0" brushRef="#br0" timeOffset="25261">4437 7974 24575,'0'0'0</inkml:trace>
  <inkml:trace contextRef="#ctx0" brushRef="#br0" timeOffset="27287">4587 7549 24575,'0'0'0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2:53:57.146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124">7726 12707 24575,'0'0'0</inkml:trace>
  <inkml:trace contextRef="#ctx0" brushRef="#br0" timeOffset="2043">7767 12472 24575,'0'0'0</inkml:trace>
  <inkml:trace contextRef="#ctx0" brushRef="#br0" timeOffset="3388">8304 12191 24575,'0'0'0</inkml:trace>
  <inkml:trace contextRef="#ctx0" brushRef="#br0" timeOffset="5266">8441 12562 24575,'0'0'0</inkml:trace>
  <inkml:trace contextRef="#ctx0" brushRef="#br0" timeOffset="7014">8007 12859 24575,'0'0'0</inkml:trace>
  <inkml:trace contextRef="#ctx0" brushRef="#br0" timeOffset="11914">7103 12457 24575,'0'0'0</inkml:trace>
  <inkml:trace contextRef="#ctx0" brushRef="#br0" timeOffset="14191">7152 12294 24575,'0'0'0</inkml:trace>
  <inkml:trace contextRef="#ctx0" brushRef="#br0" timeOffset="15557">7233 11989 24575,'0'0'0</inkml:trace>
  <inkml:trace contextRef="#ctx0" brushRef="#br0" timeOffset="16874">6672 12676 24575,'0'0'0</inkml:trace>
  <inkml:trace contextRef="#ctx0" brushRef="#br0" timeOffset="18139">7025 12829 24575,'0'0'0</inkml:trace>
  <inkml:trace contextRef="#ctx0" brushRef="#br0" timeOffset="21148">6796 12225 24575,'0'0'0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188"/>
    </inkml:context>
    <inkml:brush xml:id="br0">
      <inkml:brushProperty name="width" value="0.11465" units="cm"/>
      <inkml:brushProperty name="height" value="0.11465" units="cm"/>
      <inkml:brushProperty name="color" value="#2E75B6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228"/>
    </inkml:context>
    <inkml:brush xml:id="br0">
      <inkml:brushProperty name="width" value="0.11465" units="cm"/>
      <inkml:brushProperty name="height" value="0.11465" units="cm"/>
      <inkml:brushProperty name="color" value="#525252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308"/>
    </inkml:context>
    <inkml:brush xml:id="br0">
      <inkml:brushProperty name="width" value="0.11465" units="cm"/>
      <inkml:brushProperty name="height" value="0.11465" units="cm"/>
      <inkml:brushProperty name="color" value="#548235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348"/>
    </inkml:context>
    <inkml:brush xml:id="br0">
      <inkml:brushProperty name="width" value="0.11465" units="cm"/>
      <inkml:brushProperty name="height" value="0.11465" units="cm"/>
      <inkml:brushProperty name="color" value="#BDD7EE"/>
    </inkml:brush>
  </inkml:definitions>
  <inkml:trace contextRef="#ctx0" brushRef="#br0">5513 7901 24575,'0'0'0</inkml:trace>
  <inkml:trace contextRef="#ctx0" brushRef="#br0" timeOffset="1">5205 7851 24575,'0'0'0</inkml:trace>
  <inkml:trace contextRef="#ctx0" brushRef="#br0" timeOffset="2">5318 7339 24575,'0'0'0</inkml:trace>
  <inkml:trace contextRef="#ctx0" brushRef="#br0" timeOffset="3">5311 7865 24575,'0'0'0</inkml:trace>
  <inkml:trace contextRef="#ctx0" brushRef="#br0" timeOffset="4">5141 7715 24575,'0'0'0</inkml:trace>
  <inkml:trace contextRef="#ctx0" brushRef="#br0" timeOffset="5">5523 7661 24575,'0'0'0</inkml:trace>
  <inkml:trace contextRef="#ctx0" brushRef="#br0" timeOffset="6">5274 7690 24575,'0'0'0</inkml:trace>
  <inkml:trace contextRef="#ctx0" brushRef="#br0" timeOffset="7">5255 7377 24575,'0'0'0</inkml:trace>
  <inkml:trace contextRef="#ctx0" brushRef="#br0" timeOffset="8">4932 7439 24575,'0'0'0</inkml:trace>
  <inkml:trace contextRef="#ctx0" brushRef="#br0" timeOffset="9">5179 7414 24575,'0'0'0</inkml:trace>
  <inkml:trace contextRef="#ctx0" brushRef="#br0" timeOffset="10">5132 8343 24575,'0'0'0</inkml:trace>
  <inkml:trace contextRef="#ctx0" brushRef="#br0" timeOffset="11">5633 8114 24575,'0'0'0</inkml:trace>
  <inkml:trace contextRef="#ctx0" brushRef="#br0" timeOffset="12">4949 8134 24575,'0'0'0</inkml:trace>
  <inkml:trace contextRef="#ctx0" brushRef="#br0" timeOffset="13">4949 7794 24575,'0'0'0</inkml:trace>
  <inkml:trace contextRef="#ctx0" brushRef="#br0" timeOffset="14">5115 8272 24575,'0'0'0</inkml:trace>
  <inkml:trace contextRef="#ctx0" brushRef="#br0" timeOffset="15">5370 8160 24575,'0'0'0</inkml:trace>
  <inkml:trace contextRef="#ctx0" brushRef="#br0" timeOffset="16">5132 8140 24575,'0'0'0</inkml:trace>
  <inkml:trace contextRef="#ctx0" brushRef="#br0" timeOffset="17">5132 7888 24575,'0'0'0</inkml:trace>
  <inkml:trace contextRef="#ctx0" brushRef="#br0" timeOffset="18">5124 7633 24575,'0'0'0</inkml:trace>
  <inkml:trace contextRef="#ctx0" brushRef="#br0" timeOffset="19">5069 7283 24575,'0'0'0</inkml:trace>
  <inkml:trace contextRef="#ctx0" brushRef="#br0" timeOffset="20">4757 7342 24575,'0'0'0</inkml:trace>
  <inkml:trace contextRef="#ctx0" brushRef="#br0" timeOffset="21">4757 7751 24575,'0'0'0</inkml:trace>
  <inkml:trace contextRef="#ctx0" brushRef="#br0" timeOffset="22">4916 7634 24575,'0'0'0</inkml:trace>
  <inkml:trace contextRef="#ctx0" brushRef="#br0" timeOffset="23">4869 7634 24575,'0'0'0</inkml:trace>
  <inkml:trace contextRef="#ctx0" brushRef="#br0" timeOffset="24">4966 7192 24575,'0'0'0</inkml:trace>
  <inkml:trace contextRef="#ctx0" brushRef="#br0" timeOffset="25">4843 7192 24575,'0'0'0</inkml:trace>
  <inkml:trace contextRef="#ctx0" brushRef="#br0" timeOffset="26">4750 7231 24575,'0'0'0</inkml:trace>
  <inkml:trace contextRef="#ctx0" brushRef="#br0" timeOffset="27">4671 7436 24575,'0'0'0</inkml:trace>
  <inkml:trace contextRef="#ctx0" brushRef="#br0" timeOffset="28">4671 7263 24575,'0'0'0</inkml:trace>
  <inkml:trace contextRef="#ctx0" brushRef="#br0" timeOffset="29">4950 6888 24575,'0'0'0</inkml:trace>
  <inkml:trace contextRef="#ctx0" brushRef="#br0" timeOffset="30">4723 6888 24575,'0'0'0</inkml:trace>
  <inkml:trace contextRef="#ctx0" brushRef="#br0" timeOffset="31">4916 7028 24575,'0'0'0</inkml:trace>
  <inkml:trace contextRef="#ctx0" brushRef="#br0" timeOffset="32">5220 7211 24575,'0'0'0</inkml:trace>
  <inkml:trace contextRef="#ctx0" brushRef="#br0" timeOffset="33">4631 7117 24575,'0'0'0</inkml:trace>
  <inkml:trace contextRef="#ctx0" brushRef="#br0" timeOffset="34">4701 6987 24575,'0'0'0</inkml:trace>
  <inkml:trace contextRef="#ctx0" brushRef="#br0" timeOffset="35">4499 6921 24575,'0'0'0</inkml:trace>
  <inkml:trace contextRef="#ctx0" brushRef="#br0" timeOffset="36">4514 7188 24575,'0'0'0</inkml:trace>
  <inkml:trace contextRef="#ctx0" brushRef="#br0" timeOffset="37">4598 7764 24575,'0'0'0</inkml:trace>
  <inkml:trace contextRef="#ctx0" brushRef="#br0" timeOffset="38">4821 8051 24575,'0'0'0</inkml:trace>
  <inkml:trace contextRef="#ctx0" brushRef="#br0" timeOffset="39">4737 7908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388"/>
    </inkml:context>
    <inkml:brush xml:id="br0">
      <inkml:brushProperty name="width" value="0.11465" units="cm"/>
      <inkml:brushProperty name="height" value="0.11465" units="cm"/>
      <inkml:brushProperty name="color" value="#BF9000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428"/>
    </inkml:context>
    <inkml:brush xml:id="br0">
      <inkml:brushProperty name="width" value="0.11465" units="cm"/>
      <inkml:brushProperty name="height" value="0.11465" units="cm"/>
      <inkml:brushProperty name="color" value="#8497B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468"/>
    </inkml:context>
    <inkml:brush xml:id="br0">
      <inkml:brushProperty name="width" value="0.11465" units="cm"/>
      <inkml:brushProperty name="height" value="0.11465" units="cm"/>
      <inkml:brushProperty name="color" value="#00B05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7:08.659"/>
    </inkml:context>
    <inkml:brush xml:id="br0">
      <inkml:brushProperty name="width" value="0.11465" units="cm"/>
      <inkml:brushProperty name="height" value="0.11465" units="cm"/>
      <inkml:brushProperty name="color" value="#FFE699"/>
    </inkml:brush>
  </inkml:definitions>
  <inkml:trace contextRef="#ctx0" brushRef="#br0">4612 7618 24575,'0'0'0</inkml:trace>
  <inkml:trace contextRef="#ctx0" brushRef="#br0" timeOffset="1">4900 7582 24575,'0'0'0</inkml:trace>
  <inkml:trace contextRef="#ctx0" brushRef="#br0" timeOffset="2">4795 7213 24575,'0'0'0</inkml:trace>
  <inkml:trace contextRef="#ctx0" brushRef="#br0" timeOffset="3">4802 7592 24575,'0'0'0</inkml:trace>
  <inkml:trace contextRef="#ctx0" brushRef="#br0" timeOffset="4">4961 7484 24575,'0'0'0</inkml:trace>
  <inkml:trace contextRef="#ctx0" brushRef="#br0" timeOffset="5">4603 7445 24575,'0'0'0</inkml:trace>
  <inkml:trace contextRef="#ctx0" brushRef="#br0" timeOffset="6">4835 7466 24575,'0'0'0</inkml:trace>
  <inkml:trace contextRef="#ctx0" brushRef="#br0" timeOffset="7">4853 7240 24575,'0'0'0</inkml:trace>
  <inkml:trace contextRef="#ctx0" brushRef="#br0" timeOffset="8">5156 7285 24575,'0'0'0</inkml:trace>
  <inkml:trace contextRef="#ctx0" brushRef="#br0" timeOffset="9">4925 7267 24575,'0'0'0</inkml:trace>
  <inkml:trace contextRef="#ctx0" brushRef="#br0" timeOffset="10">4969 7936 24575,'0'0'0</inkml:trace>
  <inkml:trace contextRef="#ctx0" brushRef="#br0" timeOffset="11">4500 7771 24575,'0'0'0</inkml:trace>
  <inkml:trace contextRef="#ctx0" brushRef="#br0" timeOffset="12">5140 7786 24575,'0'0'0</inkml:trace>
  <inkml:trace contextRef="#ctx0" brushRef="#br0" timeOffset="13">5140 7541 24575,'0'0'0</inkml:trace>
  <inkml:trace contextRef="#ctx0" brushRef="#br0" timeOffset="14">4984 7885 24575,'0'0'0</inkml:trace>
  <inkml:trace contextRef="#ctx0" brushRef="#br0" timeOffset="15">4746 7804 24575,'0'0'0</inkml:trace>
  <inkml:trace contextRef="#ctx0" brushRef="#br0" timeOffset="16">4969 7790 24575,'0'0'0</inkml:trace>
  <inkml:trace contextRef="#ctx0" brushRef="#br0" timeOffset="17">4969 7608 24575,'0'0'0</inkml:trace>
  <inkml:trace contextRef="#ctx0" brushRef="#br0" timeOffset="18">4977 7425 24575,'0'0'0</inkml:trace>
  <inkml:trace contextRef="#ctx0" brushRef="#br0" timeOffset="19">5028 7173 24575,'0'0'0</inkml:trace>
  <inkml:trace contextRef="#ctx0" brushRef="#br0" timeOffset="20">5320 7215 24575,'0'0'0</inkml:trace>
  <inkml:trace contextRef="#ctx0" brushRef="#br0" timeOffset="21">5320 7510 24575,'0'0'0</inkml:trace>
  <inkml:trace contextRef="#ctx0" brushRef="#br0" timeOffset="22">5172 7425 24575,'0'0'0</inkml:trace>
  <inkml:trace contextRef="#ctx0" brushRef="#br0" timeOffset="23">5215 7425 24575,'0'0'0</inkml:trace>
  <inkml:trace contextRef="#ctx0" brushRef="#br0" timeOffset="24">5125 7107 24575,'0'0'0</inkml:trace>
  <inkml:trace contextRef="#ctx0" brushRef="#br0" timeOffset="25">5240 7107 24575,'0'0'0</inkml:trace>
  <inkml:trace contextRef="#ctx0" brushRef="#br0" timeOffset="26">5327 7135 24575,'0'0'0</inkml:trace>
  <inkml:trace contextRef="#ctx0" brushRef="#br0" timeOffset="27">5401 7283 24575,'0'0'0</inkml:trace>
  <inkml:trace contextRef="#ctx0" brushRef="#br0" timeOffset="28">5401 7158 24575,'0'0'0</inkml:trace>
  <inkml:trace contextRef="#ctx0" brushRef="#br0" timeOffset="29">5139 6888 24575,'0'0'0</inkml:trace>
  <inkml:trace contextRef="#ctx0" brushRef="#br0" timeOffset="30">5353 6888 24575,'0'0'0</inkml:trace>
  <inkml:trace contextRef="#ctx0" brushRef="#br0" timeOffset="31">5171 6989 24575,'0'0'0</inkml:trace>
  <inkml:trace contextRef="#ctx0" brushRef="#br0" timeOffset="32">4887 7121 24575,'0'0'0</inkml:trace>
  <inkml:trace contextRef="#ctx0" brushRef="#br0" timeOffset="33">5438 7053 24575,'0'0'0</inkml:trace>
  <inkml:trace contextRef="#ctx0" brushRef="#br0" timeOffset="34">5373 6959 24575,'0'0'0</inkml:trace>
  <inkml:trace contextRef="#ctx0" brushRef="#br0" timeOffset="35">5562 6912 24575,'0'0'0</inkml:trace>
  <inkml:trace contextRef="#ctx0" brushRef="#br0" timeOffset="36">5548 7104 24575,'0'0'0</inkml:trace>
  <inkml:trace contextRef="#ctx0" brushRef="#br0" timeOffset="37">5469 7519 24575,'0'0'0</inkml:trace>
  <inkml:trace contextRef="#ctx0" brushRef="#br0" timeOffset="38">5260 7726 24575,'0'0'0</inkml:trace>
  <inkml:trace contextRef="#ctx0" brushRef="#br0" timeOffset="39">5339 7623 24575,'0'0'0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7:11.310"/>
    </inkml:context>
    <inkml:brush xml:id="br0">
      <inkml:brushProperty name="width" value="0.11465" units="cm"/>
      <inkml:brushProperty name="height" value="0.11465" units="cm"/>
      <inkml:brushProperty name="color" value="#C55A11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7:11.350"/>
    </inkml:context>
    <inkml:brush xml:id="br0">
      <inkml:brushProperty name="width" value="0.11465" units="cm"/>
      <inkml:brushProperty name="height" value="0.11465" units="cm"/>
      <inkml:brushProperty name="color" value="#7030A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9:14.059"/>
    </inkml:context>
    <inkml:brush xml:id="br0">
      <inkml:brushProperty name="width" value="0.11465" units="cm"/>
      <inkml:brushProperty name="height" value="0.11465" units="cm"/>
      <inkml:brushProperty name="color" value="#A9D18E"/>
    </inkml:brush>
  </inkml:definitions>
  <inkml:trace contextRef="#ctx0" brushRef="#br0">4612 7618 24575,'0'0'0</inkml:trace>
  <inkml:trace contextRef="#ctx0" brushRef="#br0" timeOffset="1">4900 7582 24575,'0'0'0</inkml:trace>
  <inkml:trace contextRef="#ctx0" brushRef="#br0" timeOffset="2">4795 7213 24575,'0'0'0</inkml:trace>
  <inkml:trace contextRef="#ctx0" brushRef="#br0" timeOffset="3">4802 7592 24575,'0'0'0</inkml:trace>
  <inkml:trace contextRef="#ctx0" brushRef="#br0" timeOffset="4">4961 7484 24575,'0'0'0</inkml:trace>
  <inkml:trace contextRef="#ctx0" brushRef="#br0" timeOffset="5">4603 7445 24575,'0'0'0</inkml:trace>
  <inkml:trace contextRef="#ctx0" brushRef="#br0" timeOffset="6">4835 7466 24575,'0'0'0</inkml:trace>
  <inkml:trace contextRef="#ctx0" brushRef="#br0" timeOffset="7">4853 7240 24575,'0'0'0</inkml:trace>
  <inkml:trace contextRef="#ctx0" brushRef="#br0" timeOffset="8">5156 7285 24575,'0'0'0</inkml:trace>
  <inkml:trace contextRef="#ctx0" brushRef="#br0" timeOffset="9">4925 7267 24575,'0'0'0</inkml:trace>
  <inkml:trace contextRef="#ctx0" brushRef="#br0" timeOffset="10">4969 7936 24575,'0'0'0</inkml:trace>
  <inkml:trace contextRef="#ctx0" brushRef="#br0" timeOffset="11">4500 7771 24575,'0'0'0</inkml:trace>
  <inkml:trace contextRef="#ctx0" brushRef="#br0" timeOffset="12">5140 7786 24575,'0'0'0</inkml:trace>
  <inkml:trace contextRef="#ctx0" brushRef="#br0" timeOffset="13">5140 7541 24575,'0'0'0</inkml:trace>
  <inkml:trace contextRef="#ctx0" brushRef="#br0" timeOffset="14">4984 7885 24575,'0'0'0</inkml:trace>
  <inkml:trace contextRef="#ctx0" brushRef="#br0" timeOffset="15">4746 7804 24575,'0'0'0</inkml:trace>
  <inkml:trace contextRef="#ctx0" brushRef="#br0" timeOffset="16">4969 7790 24575,'0'0'0</inkml:trace>
  <inkml:trace contextRef="#ctx0" brushRef="#br0" timeOffset="17">4969 7608 24575,'0'0'0</inkml:trace>
  <inkml:trace contextRef="#ctx0" brushRef="#br0" timeOffset="18">4977 7425 24575,'0'0'0</inkml:trace>
  <inkml:trace contextRef="#ctx0" brushRef="#br0" timeOffset="19">5028 7173 24575,'0'0'0</inkml:trace>
  <inkml:trace contextRef="#ctx0" brushRef="#br0" timeOffset="20">5320 7215 24575,'0'0'0</inkml:trace>
  <inkml:trace contextRef="#ctx0" brushRef="#br0" timeOffset="21">5320 7510 24575,'0'0'0</inkml:trace>
  <inkml:trace contextRef="#ctx0" brushRef="#br0" timeOffset="22">5172 7425 24575,'0'0'0</inkml:trace>
  <inkml:trace contextRef="#ctx0" brushRef="#br0" timeOffset="23">5215 7425 24575,'0'0'0</inkml:trace>
  <inkml:trace contextRef="#ctx0" brushRef="#br0" timeOffset="24">5125 7107 24575,'0'0'0</inkml:trace>
  <inkml:trace contextRef="#ctx0" brushRef="#br0" timeOffset="25">5240 7107 24575,'0'0'0</inkml:trace>
  <inkml:trace contextRef="#ctx0" brushRef="#br0" timeOffset="26">5327 7135 24575,'0'0'0</inkml:trace>
  <inkml:trace contextRef="#ctx0" brushRef="#br0" timeOffset="27">5401 7283 24575,'0'0'0</inkml:trace>
  <inkml:trace contextRef="#ctx0" brushRef="#br0" timeOffset="28">5401 7158 24575,'0'0'0</inkml:trace>
  <inkml:trace contextRef="#ctx0" brushRef="#br0" timeOffset="29">5139 6888 24575,'0'0'0</inkml:trace>
  <inkml:trace contextRef="#ctx0" brushRef="#br0" timeOffset="30">5353 6888 24575,'0'0'0</inkml:trace>
  <inkml:trace contextRef="#ctx0" brushRef="#br0" timeOffset="31">5171 6989 24575,'0'0'0</inkml:trace>
  <inkml:trace contextRef="#ctx0" brushRef="#br0" timeOffset="32">4887 7121 24575,'0'0'0</inkml:trace>
  <inkml:trace contextRef="#ctx0" brushRef="#br0" timeOffset="33">5438 7053 24575,'0'0'0</inkml:trace>
  <inkml:trace contextRef="#ctx0" brushRef="#br0" timeOffset="34">5373 6959 24575,'0'0'0</inkml:trace>
  <inkml:trace contextRef="#ctx0" brushRef="#br0" timeOffset="35">5562 6912 24575,'0'0'0</inkml:trace>
  <inkml:trace contextRef="#ctx0" brushRef="#br0" timeOffset="36">5548 7104 24575,'0'0'0</inkml:trace>
  <inkml:trace contextRef="#ctx0" brushRef="#br0" timeOffset="37">5469 7519 24575,'0'0'0</inkml:trace>
  <inkml:trace contextRef="#ctx0" brushRef="#br0" timeOffset="38">5260 7726 24575,'0'0'0</inkml:trace>
  <inkml:trace contextRef="#ctx0" brushRef="#br0" timeOffset="39">5339 7623 24575,'0'0'0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9:26.131"/>
    </inkml:context>
    <inkml:brush xml:id="br0">
      <inkml:brushProperty name="width" value="0.11465" units="cm"/>
      <inkml:brushProperty name="height" value="0.11465" units="cm"/>
      <inkml:brushProperty name="color" value="#7F7F7F"/>
    </inkml:brush>
  </inkml:definitions>
  <inkml:trace contextRef="#ctx0" brushRef="#br0">4641 7901 24575,'0'0'0</inkml:trace>
  <inkml:trace contextRef="#ctx0" brushRef="#br0" timeOffset="1">5002 7851 24575,'0'0'0</inkml:trace>
  <inkml:trace contextRef="#ctx0" brushRef="#br0" timeOffset="2">4870 7339 24575,'0'0'0</inkml:trace>
  <inkml:trace contextRef="#ctx0" brushRef="#br0" timeOffset="3">4878 7865 24575,'0'0'0</inkml:trace>
  <inkml:trace contextRef="#ctx0" brushRef="#br0" timeOffset="4">5078 7715 24575,'0'0'0</inkml:trace>
  <inkml:trace contextRef="#ctx0" brushRef="#br0" timeOffset="5">4629 7661 24575,'0'0'0</inkml:trace>
  <inkml:trace contextRef="#ctx0" brushRef="#br0" timeOffset="6">4921 7690 24575,'0'0'0</inkml:trace>
  <inkml:trace contextRef="#ctx0" brushRef="#br0" timeOffset="7">4943 7377 24575,'0'0'0</inkml:trace>
  <inkml:trace contextRef="#ctx0" brushRef="#br0" timeOffset="8">5323 7439 24575,'0'0'0</inkml:trace>
  <inkml:trace contextRef="#ctx0" brushRef="#br0" timeOffset="9">5033 7414 24575,'0'0'0</inkml:trace>
  <inkml:trace contextRef="#ctx0" brushRef="#br0" timeOffset="10">5088 8343 24575,'0'0'0</inkml:trace>
  <inkml:trace contextRef="#ctx0" brushRef="#br0" timeOffset="11">4500 8114 24575,'0'0'0</inkml:trace>
  <inkml:trace contextRef="#ctx0" brushRef="#br0" timeOffset="12">5303 8134 24575,'0'0'0</inkml:trace>
  <inkml:trace contextRef="#ctx0" brushRef="#br0" timeOffset="13">5303 7794 24575,'0'0'0</inkml:trace>
  <inkml:trace contextRef="#ctx0" brushRef="#br0" timeOffset="14">5108 8272 24575,'0'0'0</inkml:trace>
  <inkml:trace contextRef="#ctx0" brushRef="#br0" timeOffset="15">4809 8160 24575,'0'0'0</inkml:trace>
  <inkml:trace contextRef="#ctx0" brushRef="#br0" timeOffset="16">5089 8140 24575,'0'0'0</inkml:trace>
  <inkml:trace contextRef="#ctx0" brushRef="#br0" timeOffset="17">5089 7888 24575,'0'0'0</inkml:trace>
  <inkml:trace contextRef="#ctx0" brushRef="#br0" timeOffset="18">5098 7633 24575,'0'0'0</inkml:trace>
  <inkml:trace contextRef="#ctx0" brushRef="#br0" timeOffset="19">5163 7283 24575,'0'0'0</inkml:trace>
  <inkml:trace contextRef="#ctx0" brushRef="#br0" timeOffset="20">5529 7342 24575,'0'0'0</inkml:trace>
  <inkml:trace contextRef="#ctx0" brushRef="#br0" timeOffset="21">5529 7751 24575,'0'0'0</inkml:trace>
  <inkml:trace contextRef="#ctx0" brushRef="#br0" timeOffset="22">5343 7634 24575,'0'0'0</inkml:trace>
  <inkml:trace contextRef="#ctx0" brushRef="#br0" timeOffset="23">5397 7634 24575,'0'0'0</inkml:trace>
  <inkml:trace contextRef="#ctx0" brushRef="#br0" timeOffset="24">5284 7192 24575,'0'0'0</inkml:trace>
  <inkml:trace contextRef="#ctx0" brushRef="#br0" timeOffset="25">5428 7192 24575,'0'0'0</inkml:trace>
  <inkml:trace contextRef="#ctx0" brushRef="#br0" timeOffset="26">5538 7231 24575,'0'0'0</inkml:trace>
  <inkml:trace contextRef="#ctx0" brushRef="#br0" timeOffset="27">5630 7436 24575,'0'0'0</inkml:trace>
  <inkml:trace contextRef="#ctx0" brushRef="#br0" timeOffset="28">5630 7263 24575,'0'0'0</inkml:trace>
  <inkml:trace contextRef="#ctx0" brushRef="#br0" timeOffset="29">5302 6888 24575,'0'0'0</inkml:trace>
  <inkml:trace contextRef="#ctx0" brushRef="#br0" timeOffset="30">5569 6888 24575,'0'0'0</inkml:trace>
  <inkml:trace contextRef="#ctx0" brushRef="#br0" timeOffset="31">5342 7028 24575,'0'0'0</inkml:trace>
  <inkml:trace contextRef="#ctx0" brushRef="#br0" timeOffset="32">4985 7211 24575,'0'0'0</inkml:trace>
  <inkml:trace contextRef="#ctx0" brushRef="#br0" timeOffset="33">5677 7117 24575,'0'0'0</inkml:trace>
  <inkml:trace contextRef="#ctx0" brushRef="#br0" timeOffset="34">5595 6987 24575,'0'0'0</inkml:trace>
  <inkml:trace contextRef="#ctx0" brushRef="#br0" timeOffset="35">5832 6921 24575,'0'0'0</inkml:trace>
  <inkml:trace contextRef="#ctx0" brushRef="#br0" timeOffset="36">5814 7188 24575,'0'0'0</inkml:trace>
  <inkml:trace contextRef="#ctx0" brushRef="#br0" timeOffset="37">5716 7764 24575,'0'0'0</inkml:trace>
  <inkml:trace contextRef="#ctx0" brushRef="#br0" timeOffset="38">5454 8051 24575,'0'0'0</inkml:trace>
  <inkml:trace contextRef="#ctx0" brushRef="#br0" timeOffset="39">5552 7908 24575,'0'0'0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9:59.793"/>
    </inkml:context>
    <inkml:brush xml:id="br0">
      <inkml:brushProperty name="width" value="0.11465" units="cm"/>
      <inkml:brushProperty name="height" value="0.11465" units="cm"/>
      <inkml:brushProperty name="color" value="#002060"/>
    </inkml:brush>
  </inkml:definitions>
  <inkml:trace contextRef="#ctx0" brushRef="#br0">5262 7650 24575,'0'0'0</inkml:trace>
  <inkml:trace contextRef="#ctx0" brushRef="#br0" timeOffset="1">5030 7613 24575,'0'0'0</inkml:trace>
  <inkml:trace contextRef="#ctx0" brushRef="#br0" timeOffset="2">5115 7227 24575,'0'0'0</inkml:trace>
  <inkml:trace contextRef="#ctx0" brushRef="#br0" timeOffset="3">5110 7623 24575,'0'0'0</inkml:trace>
  <inkml:trace contextRef="#ctx0" brushRef="#br0" timeOffset="4">4982 7510 24575,'0'0'0</inkml:trace>
  <inkml:trace contextRef="#ctx0" brushRef="#br0" timeOffset="5">5269 7470 24575,'0'0'0</inkml:trace>
  <inkml:trace contextRef="#ctx0" brushRef="#br0" timeOffset="6">5082 7492 24575,'0'0'0</inkml:trace>
  <inkml:trace contextRef="#ctx0" brushRef="#br0" timeOffset="7">5068 7256 24575,'0'0'0</inkml:trace>
  <inkml:trace contextRef="#ctx0" brushRef="#br0" timeOffset="8">4825 7303 24575,'0'0'0</inkml:trace>
  <inkml:trace contextRef="#ctx0" brushRef="#br0" timeOffset="9">5011 7284 24575,'0'0'0</inkml:trace>
  <inkml:trace contextRef="#ctx0" brushRef="#br0" timeOffset="10">4976 7983 24575,'0'0'0</inkml:trace>
  <inkml:trace contextRef="#ctx0" brushRef="#br0" timeOffset="11">5352 7811 24575,'0'0'0</inkml:trace>
  <inkml:trace contextRef="#ctx0" brushRef="#br0" timeOffset="12">4838 7826 24575,'0'0'0</inkml:trace>
  <inkml:trace contextRef="#ctx0" brushRef="#br0" timeOffset="13">4838 7570 24575,'0'0'0</inkml:trace>
  <inkml:trace contextRef="#ctx0" brushRef="#br0" timeOffset="14">4963 7929 24575,'0'0'0</inkml:trace>
  <inkml:trace contextRef="#ctx0" brushRef="#br0" timeOffset="15">5154 7845 24575,'0'0'0</inkml:trace>
  <inkml:trace contextRef="#ctx0" brushRef="#br0" timeOffset="16">4975 7830 24575,'0'0'0</inkml:trace>
  <inkml:trace contextRef="#ctx0" brushRef="#br0" timeOffset="17">4975 7640 24575,'0'0'0</inkml:trace>
  <inkml:trace contextRef="#ctx0" brushRef="#br0" timeOffset="18">4969 7449 24575,'0'0'0</inkml:trace>
  <inkml:trace contextRef="#ctx0" brushRef="#br0" timeOffset="19">4928 7185 24575,'0'0'0</inkml:trace>
  <inkml:trace contextRef="#ctx0" brushRef="#br0" timeOffset="20">4693 7230 24575,'0'0'0</inkml:trace>
  <inkml:trace contextRef="#ctx0" brushRef="#br0" timeOffset="21">4693 7537 24575,'0'0'0</inkml:trace>
  <inkml:trace contextRef="#ctx0" brushRef="#br0" timeOffset="22">4812 7449 24575,'0'0'0</inkml:trace>
  <inkml:trace contextRef="#ctx0" brushRef="#br0" timeOffset="23">4778 7449 24575,'0'0'0</inkml:trace>
  <inkml:trace contextRef="#ctx0" brushRef="#br0" timeOffset="24">4850 7117 24575,'0'0'0</inkml:trace>
  <inkml:trace contextRef="#ctx0" brushRef="#br0" timeOffset="25">4758 7117 24575,'0'0'0</inkml:trace>
  <inkml:trace contextRef="#ctx0" brushRef="#br0" timeOffset="26">4688 7146 24575,'0'0'0</inkml:trace>
  <inkml:trace contextRef="#ctx0" brushRef="#br0" timeOffset="27">4629 7300 24575,'0'0'0</inkml:trace>
  <inkml:trace contextRef="#ctx0" brushRef="#br0" timeOffset="28">4629 7170 24575,'0'0'0</inkml:trace>
  <inkml:trace contextRef="#ctx0" brushRef="#br0" timeOffset="29">4838 6888 24575,'0'0'0</inkml:trace>
  <inkml:trace contextRef="#ctx0" brushRef="#br0" timeOffset="30">4667 6888 24575,'0'0'0</inkml:trace>
  <inkml:trace contextRef="#ctx0" brushRef="#br0" timeOffset="31">4813 6993 24575,'0'0'0</inkml:trace>
  <inkml:trace contextRef="#ctx0" brushRef="#br0" timeOffset="32">5041 7131 24575,'0'0'0</inkml:trace>
  <inkml:trace contextRef="#ctx0" brushRef="#br0" timeOffset="33">4599 7060 24575,'0'0'0</inkml:trace>
  <inkml:trace contextRef="#ctx0" brushRef="#br0" timeOffset="34">4651 6963 24575,'0'0'0</inkml:trace>
  <inkml:trace contextRef="#ctx0" brushRef="#br0" timeOffset="35">4499 6913 24575,'0'0'0</inkml:trace>
  <inkml:trace contextRef="#ctx0" brushRef="#br0" timeOffset="36">4511 7114 24575,'0'0'0</inkml:trace>
  <inkml:trace contextRef="#ctx0" brushRef="#br0" timeOffset="37">4574 7547 24575,'0'0'0</inkml:trace>
  <inkml:trace contextRef="#ctx0" brushRef="#br0" timeOffset="38">4741 7763 24575,'0'0'0</inkml:trace>
  <inkml:trace contextRef="#ctx0" brushRef="#br0" timeOffset="39">4678 7656 24575,'0'0'0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188"/>
    </inkml:context>
    <inkml:brush xml:id="br0">
      <inkml:brushProperty name="width" value="0.11465" units="cm"/>
      <inkml:brushProperty name="height" value="0.11465" units="cm"/>
      <inkml:brushProperty name="color" value="#2E75B6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228"/>
    </inkml:context>
    <inkml:brush xml:id="br0">
      <inkml:brushProperty name="width" value="0.11465" units="cm"/>
      <inkml:brushProperty name="height" value="0.11465" units="cm"/>
      <inkml:brushProperty name="color" value="#525252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308"/>
    </inkml:context>
    <inkml:brush xml:id="br0">
      <inkml:brushProperty name="width" value="0.11465" units="cm"/>
      <inkml:brushProperty name="height" value="0.11465" units="cm"/>
      <inkml:brushProperty name="color" value="#548235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348"/>
    </inkml:context>
    <inkml:brush xml:id="br0">
      <inkml:brushProperty name="width" value="0.11465" units="cm"/>
      <inkml:brushProperty name="height" value="0.11465" units="cm"/>
      <inkml:brushProperty name="color" value="#BDD7EE"/>
    </inkml:brush>
  </inkml:definitions>
  <inkml:trace contextRef="#ctx0" brushRef="#br0">5513 7901 24575,'0'0'0</inkml:trace>
  <inkml:trace contextRef="#ctx0" brushRef="#br0" timeOffset="1">5205 7851 24575,'0'0'0</inkml:trace>
  <inkml:trace contextRef="#ctx0" brushRef="#br0" timeOffset="2">5318 7339 24575,'0'0'0</inkml:trace>
  <inkml:trace contextRef="#ctx0" brushRef="#br0" timeOffset="3">5311 7865 24575,'0'0'0</inkml:trace>
  <inkml:trace contextRef="#ctx0" brushRef="#br0" timeOffset="4">5141 7715 24575,'0'0'0</inkml:trace>
  <inkml:trace contextRef="#ctx0" brushRef="#br0" timeOffset="5">5523 7661 24575,'0'0'0</inkml:trace>
  <inkml:trace contextRef="#ctx0" brushRef="#br0" timeOffset="6">5274 7690 24575,'0'0'0</inkml:trace>
  <inkml:trace contextRef="#ctx0" brushRef="#br0" timeOffset="7">5255 7377 24575,'0'0'0</inkml:trace>
  <inkml:trace contextRef="#ctx0" brushRef="#br0" timeOffset="8">4932 7439 24575,'0'0'0</inkml:trace>
  <inkml:trace contextRef="#ctx0" brushRef="#br0" timeOffset="9">5179 7414 24575,'0'0'0</inkml:trace>
  <inkml:trace contextRef="#ctx0" brushRef="#br0" timeOffset="10">5132 8343 24575,'0'0'0</inkml:trace>
  <inkml:trace contextRef="#ctx0" brushRef="#br0" timeOffset="11">5633 8114 24575,'0'0'0</inkml:trace>
  <inkml:trace contextRef="#ctx0" brushRef="#br0" timeOffset="12">4949 8134 24575,'0'0'0</inkml:trace>
  <inkml:trace contextRef="#ctx0" brushRef="#br0" timeOffset="13">4949 7794 24575,'0'0'0</inkml:trace>
  <inkml:trace contextRef="#ctx0" brushRef="#br0" timeOffset="14">5115 8272 24575,'0'0'0</inkml:trace>
  <inkml:trace contextRef="#ctx0" brushRef="#br0" timeOffset="15">5370 8160 24575,'0'0'0</inkml:trace>
  <inkml:trace contextRef="#ctx0" brushRef="#br0" timeOffset="16">5132 8140 24575,'0'0'0</inkml:trace>
  <inkml:trace contextRef="#ctx0" brushRef="#br0" timeOffset="17">5132 7888 24575,'0'0'0</inkml:trace>
  <inkml:trace contextRef="#ctx0" brushRef="#br0" timeOffset="18">5124 7633 24575,'0'0'0</inkml:trace>
  <inkml:trace contextRef="#ctx0" brushRef="#br0" timeOffset="19">5069 7283 24575,'0'0'0</inkml:trace>
  <inkml:trace contextRef="#ctx0" brushRef="#br0" timeOffset="20">4757 7342 24575,'0'0'0</inkml:trace>
  <inkml:trace contextRef="#ctx0" brushRef="#br0" timeOffset="21">4757 7751 24575,'0'0'0</inkml:trace>
  <inkml:trace contextRef="#ctx0" brushRef="#br0" timeOffset="22">4916 7634 24575,'0'0'0</inkml:trace>
  <inkml:trace contextRef="#ctx0" brushRef="#br0" timeOffset="23">4869 7634 24575,'0'0'0</inkml:trace>
  <inkml:trace contextRef="#ctx0" brushRef="#br0" timeOffset="24">4966 7192 24575,'0'0'0</inkml:trace>
  <inkml:trace contextRef="#ctx0" brushRef="#br0" timeOffset="25">4843 7192 24575,'0'0'0</inkml:trace>
  <inkml:trace contextRef="#ctx0" brushRef="#br0" timeOffset="26">4750 7231 24575,'0'0'0</inkml:trace>
  <inkml:trace contextRef="#ctx0" brushRef="#br0" timeOffset="27">4671 7436 24575,'0'0'0</inkml:trace>
  <inkml:trace contextRef="#ctx0" brushRef="#br0" timeOffset="28">4671 7263 24575,'0'0'0</inkml:trace>
  <inkml:trace contextRef="#ctx0" brushRef="#br0" timeOffset="29">4950 6888 24575,'0'0'0</inkml:trace>
  <inkml:trace contextRef="#ctx0" brushRef="#br0" timeOffset="30">4723 6888 24575,'0'0'0</inkml:trace>
  <inkml:trace contextRef="#ctx0" brushRef="#br0" timeOffset="31">4916 7028 24575,'0'0'0</inkml:trace>
  <inkml:trace contextRef="#ctx0" brushRef="#br0" timeOffset="32">5220 7211 24575,'0'0'0</inkml:trace>
  <inkml:trace contextRef="#ctx0" brushRef="#br0" timeOffset="33">4631 7117 24575,'0'0'0</inkml:trace>
  <inkml:trace contextRef="#ctx0" brushRef="#br0" timeOffset="34">4701 6987 24575,'0'0'0</inkml:trace>
  <inkml:trace contextRef="#ctx0" brushRef="#br0" timeOffset="35">4499 6921 24575,'0'0'0</inkml:trace>
  <inkml:trace contextRef="#ctx0" brushRef="#br0" timeOffset="36">4514 7188 24575,'0'0'0</inkml:trace>
  <inkml:trace contextRef="#ctx0" brushRef="#br0" timeOffset="37">4598 7764 24575,'0'0'0</inkml:trace>
  <inkml:trace contextRef="#ctx0" brushRef="#br0" timeOffset="38">4821 8051 24575,'0'0'0</inkml:trace>
  <inkml:trace contextRef="#ctx0" brushRef="#br0" timeOffset="39">4737 7908 24575,'0'0'0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388"/>
    </inkml:context>
    <inkml:brush xml:id="br0">
      <inkml:brushProperty name="width" value="0.11465" units="cm"/>
      <inkml:brushProperty name="height" value="0.11465" units="cm"/>
      <inkml:brushProperty name="color" value="#BF9000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428"/>
    </inkml:context>
    <inkml:brush xml:id="br0">
      <inkml:brushProperty name="width" value="0.11465" units="cm"/>
      <inkml:brushProperty name="height" value="0.11465" units="cm"/>
      <inkml:brushProperty name="color" value="#8497B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468"/>
    </inkml:context>
    <inkml:brush xml:id="br0">
      <inkml:brushProperty name="width" value="0.11465" units="cm"/>
      <inkml:brushProperty name="height" value="0.11465" units="cm"/>
      <inkml:brushProperty name="color" value="#00B05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7:08.659"/>
    </inkml:context>
    <inkml:brush xml:id="br0">
      <inkml:brushProperty name="width" value="0.11465" units="cm"/>
      <inkml:brushProperty name="height" value="0.11465" units="cm"/>
      <inkml:brushProperty name="color" value="#FFE699"/>
    </inkml:brush>
  </inkml:definitions>
  <inkml:trace contextRef="#ctx0" brushRef="#br0">4612 7618 24575,'0'0'0</inkml:trace>
  <inkml:trace contextRef="#ctx0" brushRef="#br0" timeOffset="1">4900 7582 24575,'0'0'0</inkml:trace>
  <inkml:trace contextRef="#ctx0" brushRef="#br0" timeOffset="2">4795 7213 24575,'0'0'0</inkml:trace>
  <inkml:trace contextRef="#ctx0" brushRef="#br0" timeOffset="3">4802 7592 24575,'0'0'0</inkml:trace>
  <inkml:trace contextRef="#ctx0" brushRef="#br0" timeOffset="4">4961 7484 24575,'0'0'0</inkml:trace>
  <inkml:trace contextRef="#ctx0" brushRef="#br0" timeOffset="5">4603 7445 24575,'0'0'0</inkml:trace>
  <inkml:trace contextRef="#ctx0" brushRef="#br0" timeOffset="6">4835 7466 24575,'0'0'0</inkml:trace>
  <inkml:trace contextRef="#ctx0" brushRef="#br0" timeOffset="7">4853 7240 24575,'0'0'0</inkml:trace>
  <inkml:trace contextRef="#ctx0" brushRef="#br0" timeOffset="8">5156 7285 24575,'0'0'0</inkml:trace>
  <inkml:trace contextRef="#ctx0" brushRef="#br0" timeOffset="9">4925 7267 24575,'0'0'0</inkml:trace>
  <inkml:trace contextRef="#ctx0" brushRef="#br0" timeOffset="10">4969 7936 24575,'0'0'0</inkml:trace>
  <inkml:trace contextRef="#ctx0" brushRef="#br0" timeOffset="11">4500 7771 24575,'0'0'0</inkml:trace>
  <inkml:trace contextRef="#ctx0" brushRef="#br0" timeOffset="12">5140 7786 24575,'0'0'0</inkml:trace>
  <inkml:trace contextRef="#ctx0" brushRef="#br0" timeOffset="13">5140 7541 24575,'0'0'0</inkml:trace>
  <inkml:trace contextRef="#ctx0" brushRef="#br0" timeOffset="14">4984 7885 24575,'0'0'0</inkml:trace>
  <inkml:trace contextRef="#ctx0" brushRef="#br0" timeOffset="15">4746 7804 24575,'0'0'0</inkml:trace>
  <inkml:trace contextRef="#ctx0" brushRef="#br0" timeOffset="16">4969 7790 24575,'0'0'0</inkml:trace>
  <inkml:trace contextRef="#ctx0" brushRef="#br0" timeOffset="17">4969 7608 24575,'0'0'0</inkml:trace>
  <inkml:trace contextRef="#ctx0" brushRef="#br0" timeOffset="18">4977 7425 24575,'0'0'0</inkml:trace>
  <inkml:trace contextRef="#ctx0" brushRef="#br0" timeOffset="19">5028 7173 24575,'0'0'0</inkml:trace>
  <inkml:trace contextRef="#ctx0" brushRef="#br0" timeOffset="20">5320 7215 24575,'0'0'0</inkml:trace>
  <inkml:trace contextRef="#ctx0" brushRef="#br0" timeOffset="21">5320 7510 24575,'0'0'0</inkml:trace>
  <inkml:trace contextRef="#ctx0" brushRef="#br0" timeOffset="22">5172 7425 24575,'0'0'0</inkml:trace>
  <inkml:trace contextRef="#ctx0" brushRef="#br0" timeOffset="23">5215 7425 24575,'0'0'0</inkml:trace>
  <inkml:trace contextRef="#ctx0" brushRef="#br0" timeOffset="24">5125 7107 24575,'0'0'0</inkml:trace>
  <inkml:trace contextRef="#ctx0" brushRef="#br0" timeOffset="25">5240 7107 24575,'0'0'0</inkml:trace>
  <inkml:trace contextRef="#ctx0" brushRef="#br0" timeOffset="26">5327 7135 24575,'0'0'0</inkml:trace>
  <inkml:trace contextRef="#ctx0" brushRef="#br0" timeOffset="27">5401 7283 24575,'0'0'0</inkml:trace>
  <inkml:trace contextRef="#ctx0" brushRef="#br0" timeOffset="28">5401 7158 24575,'0'0'0</inkml:trace>
  <inkml:trace contextRef="#ctx0" brushRef="#br0" timeOffset="29">5139 6888 24575,'0'0'0</inkml:trace>
  <inkml:trace contextRef="#ctx0" brushRef="#br0" timeOffset="30">5353 6888 24575,'0'0'0</inkml:trace>
  <inkml:trace contextRef="#ctx0" brushRef="#br0" timeOffset="31">5171 6989 24575,'0'0'0</inkml:trace>
  <inkml:trace contextRef="#ctx0" brushRef="#br0" timeOffset="32">4887 7121 24575,'0'0'0</inkml:trace>
  <inkml:trace contextRef="#ctx0" brushRef="#br0" timeOffset="33">5438 7053 24575,'0'0'0</inkml:trace>
  <inkml:trace contextRef="#ctx0" brushRef="#br0" timeOffset="34">5373 6959 24575,'0'0'0</inkml:trace>
  <inkml:trace contextRef="#ctx0" brushRef="#br0" timeOffset="35">5562 6912 24575,'0'0'0</inkml:trace>
  <inkml:trace contextRef="#ctx0" brushRef="#br0" timeOffset="36">5548 7104 24575,'0'0'0</inkml:trace>
  <inkml:trace contextRef="#ctx0" brushRef="#br0" timeOffset="37">5469 7519 24575,'0'0'0</inkml:trace>
  <inkml:trace contextRef="#ctx0" brushRef="#br0" timeOffset="38">5260 7726 24575,'0'0'0</inkml:trace>
  <inkml:trace contextRef="#ctx0" brushRef="#br0" timeOffset="39">5339 7623 24575,'0'0'0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7:11.310"/>
    </inkml:context>
    <inkml:brush xml:id="br0">
      <inkml:brushProperty name="width" value="0.11465" units="cm"/>
      <inkml:brushProperty name="height" value="0.11465" units="cm"/>
      <inkml:brushProperty name="color" value="#C55A11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7:11.350"/>
    </inkml:context>
    <inkml:brush xml:id="br0">
      <inkml:brushProperty name="width" value="0.11465" units="cm"/>
      <inkml:brushProperty name="height" value="0.11465" units="cm"/>
      <inkml:brushProperty name="color" value="#7030A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9:14.059"/>
    </inkml:context>
    <inkml:brush xml:id="br0">
      <inkml:brushProperty name="width" value="0.11465" units="cm"/>
      <inkml:brushProperty name="height" value="0.11465" units="cm"/>
      <inkml:brushProperty name="color" value="#A9D18E"/>
    </inkml:brush>
  </inkml:definitions>
  <inkml:trace contextRef="#ctx0" brushRef="#br0">4612 7618 24575,'0'0'0</inkml:trace>
  <inkml:trace contextRef="#ctx0" brushRef="#br0" timeOffset="1">4900 7582 24575,'0'0'0</inkml:trace>
  <inkml:trace contextRef="#ctx0" brushRef="#br0" timeOffset="2">4795 7213 24575,'0'0'0</inkml:trace>
  <inkml:trace contextRef="#ctx0" brushRef="#br0" timeOffset="3">4802 7592 24575,'0'0'0</inkml:trace>
  <inkml:trace contextRef="#ctx0" brushRef="#br0" timeOffset="4">4961 7484 24575,'0'0'0</inkml:trace>
  <inkml:trace contextRef="#ctx0" brushRef="#br0" timeOffset="5">4603 7445 24575,'0'0'0</inkml:trace>
  <inkml:trace contextRef="#ctx0" brushRef="#br0" timeOffset="6">4835 7466 24575,'0'0'0</inkml:trace>
  <inkml:trace contextRef="#ctx0" brushRef="#br0" timeOffset="7">4853 7240 24575,'0'0'0</inkml:trace>
  <inkml:trace contextRef="#ctx0" brushRef="#br0" timeOffset="8">5156 7285 24575,'0'0'0</inkml:trace>
  <inkml:trace contextRef="#ctx0" brushRef="#br0" timeOffset="9">4925 7267 24575,'0'0'0</inkml:trace>
  <inkml:trace contextRef="#ctx0" brushRef="#br0" timeOffset="10">4969 7936 24575,'0'0'0</inkml:trace>
  <inkml:trace contextRef="#ctx0" brushRef="#br0" timeOffset="11">4500 7771 24575,'0'0'0</inkml:trace>
  <inkml:trace contextRef="#ctx0" brushRef="#br0" timeOffset="12">5140 7786 24575,'0'0'0</inkml:trace>
  <inkml:trace contextRef="#ctx0" brushRef="#br0" timeOffset="13">5140 7541 24575,'0'0'0</inkml:trace>
  <inkml:trace contextRef="#ctx0" brushRef="#br0" timeOffset="14">4984 7885 24575,'0'0'0</inkml:trace>
  <inkml:trace contextRef="#ctx0" brushRef="#br0" timeOffset="15">4746 7804 24575,'0'0'0</inkml:trace>
  <inkml:trace contextRef="#ctx0" brushRef="#br0" timeOffset="16">4969 7790 24575,'0'0'0</inkml:trace>
  <inkml:trace contextRef="#ctx0" brushRef="#br0" timeOffset="17">4969 7608 24575,'0'0'0</inkml:trace>
  <inkml:trace contextRef="#ctx0" brushRef="#br0" timeOffset="18">4977 7425 24575,'0'0'0</inkml:trace>
  <inkml:trace contextRef="#ctx0" brushRef="#br0" timeOffset="19">5028 7173 24575,'0'0'0</inkml:trace>
  <inkml:trace contextRef="#ctx0" brushRef="#br0" timeOffset="20">5320 7215 24575,'0'0'0</inkml:trace>
  <inkml:trace contextRef="#ctx0" brushRef="#br0" timeOffset="21">5320 7510 24575,'0'0'0</inkml:trace>
  <inkml:trace contextRef="#ctx0" brushRef="#br0" timeOffset="22">5172 7425 24575,'0'0'0</inkml:trace>
  <inkml:trace contextRef="#ctx0" brushRef="#br0" timeOffset="23">5215 7425 24575,'0'0'0</inkml:trace>
  <inkml:trace contextRef="#ctx0" brushRef="#br0" timeOffset="24">5125 7107 24575,'0'0'0</inkml:trace>
  <inkml:trace contextRef="#ctx0" brushRef="#br0" timeOffset="25">5240 7107 24575,'0'0'0</inkml:trace>
  <inkml:trace contextRef="#ctx0" brushRef="#br0" timeOffset="26">5327 7135 24575,'0'0'0</inkml:trace>
  <inkml:trace contextRef="#ctx0" brushRef="#br0" timeOffset="27">5401 7283 24575,'0'0'0</inkml:trace>
  <inkml:trace contextRef="#ctx0" brushRef="#br0" timeOffset="28">5401 7158 24575,'0'0'0</inkml:trace>
  <inkml:trace contextRef="#ctx0" brushRef="#br0" timeOffset="29">5139 6888 24575,'0'0'0</inkml:trace>
  <inkml:trace contextRef="#ctx0" brushRef="#br0" timeOffset="30">5353 6888 24575,'0'0'0</inkml:trace>
  <inkml:trace contextRef="#ctx0" brushRef="#br0" timeOffset="31">5171 6989 24575,'0'0'0</inkml:trace>
  <inkml:trace contextRef="#ctx0" brushRef="#br0" timeOffset="32">4887 7121 24575,'0'0'0</inkml:trace>
  <inkml:trace contextRef="#ctx0" brushRef="#br0" timeOffset="33">5438 7053 24575,'0'0'0</inkml:trace>
  <inkml:trace contextRef="#ctx0" brushRef="#br0" timeOffset="34">5373 6959 24575,'0'0'0</inkml:trace>
  <inkml:trace contextRef="#ctx0" brushRef="#br0" timeOffset="35">5562 6912 24575,'0'0'0</inkml:trace>
  <inkml:trace contextRef="#ctx0" brushRef="#br0" timeOffset="36">5548 7104 24575,'0'0'0</inkml:trace>
  <inkml:trace contextRef="#ctx0" brushRef="#br0" timeOffset="37">5469 7519 24575,'0'0'0</inkml:trace>
  <inkml:trace contextRef="#ctx0" brushRef="#br0" timeOffset="38">5260 7726 24575,'0'0'0</inkml:trace>
  <inkml:trace contextRef="#ctx0" brushRef="#br0" timeOffset="39">5339 7623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9:26.131"/>
    </inkml:context>
    <inkml:brush xml:id="br0">
      <inkml:brushProperty name="width" value="0.11465" units="cm"/>
      <inkml:brushProperty name="height" value="0.11465" units="cm"/>
      <inkml:brushProperty name="color" value="#7F7F7F"/>
    </inkml:brush>
  </inkml:definitions>
  <inkml:trace contextRef="#ctx0" brushRef="#br0">4641 7901 24575,'0'0'0</inkml:trace>
  <inkml:trace contextRef="#ctx0" brushRef="#br0" timeOffset="1">5002 7851 24575,'0'0'0</inkml:trace>
  <inkml:trace contextRef="#ctx0" brushRef="#br0" timeOffset="2">4870 7339 24575,'0'0'0</inkml:trace>
  <inkml:trace contextRef="#ctx0" brushRef="#br0" timeOffset="3">4878 7865 24575,'0'0'0</inkml:trace>
  <inkml:trace contextRef="#ctx0" brushRef="#br0" timeOffset="4">5078 7715 24575,'0'0'0</inkml:trace>
  <inkml:trace contextRef="#ctx0" brushRef="#br0" timeOffset="5">4629 7661 24575,'0'0'0</inkml:trace>
  <inkml:trace contextRef="#ctx0" brushRef="#br0" timeOffset="6">4921 7690 24575,'0'0'0</inkml:trace>
  <inkml:trace contextRef="#ctx0" brushRef="#br0" timeOffset="7">4943 7377 24575,'0'0'0</inkml:trace>
  <inkml:trace contextRef="#ctx0" brushRef="#br0" timeOffset="8">5323 7439 24575,'0'0'0</inkml:trace>
  <inkml:trace contextRef="#ctx0" brushRef="#br0" timeOffset="9">5033 7414 24575,'0'0'0</inkml:trace>
  <inkml:trace contextRef="#ctx0" brushRef="#br0" timeOffset="10">5088 8343 24575,'0'0'0</inkml:trace>
  <inkml:trace contextRef="#ctx0" brushRef="#br0" timeOffset="11">4500 8114 24575,'0'0'0</inkml:trace>
  <inkml:trace contextRef="#ctx0" brushRef="#br0" timeOffset="12">5303 8134 24575,'0'0'0</inkml:trace>
  <inkml:trace contextRef="#ctx0" brushRef="#br0" timeOffset="13">5303 7794 24575,'0'0'0</inkml:trace>
  <inkml:trace contextRef="#ctx0" brushRef="#br0" timeOffset="14">5108 8272 24575,'0'0'0</inkml:trace>
  <inkml:trace contextRef="#ctx0" brushRef="#br0" timeOffset="15">4809 8160 24575,'0'0'0</inkml:trace>
  <inkml:trace contextRef="#ctx0" brushRef="#br0" timeOffset="16">5089 8140 24575,'0'0'0</inkml:trace>
  <inkml:trace contextRef="#ctx0" brushRef="#br0" timeOffset="17">5089 7888 24575,'0'0'0</inkml:trace>
  <inkml:trace contextRef="#ctx0" brushRef="#br0" timeOffset="18">5098 7633 24575,'0'0'0</inkml:trace>
  <inkml:trace contextRef="#ctx0" brushRef="#br0" timeOffset="19">5163 7283 24575,'0'0'0</inkml:trace>
  <inkml:trace contextRef="#ctx0" brushRef="#br0" timeOffset="20">5529 7342 24575,'0'0'0</inkml:trace>
  <inkml:trace contextRef="#ctx0" brushRef="#br0" timeOffset="21">5529 7751 24575,'0'0'0</inkml:trace>
  <inkml:trace contextRef="#ctx0" brushRef="#br0" timeOffset="22">5343 7634 24575,'0'0'0</inkml:trace>
  <inkml:trace contextRef="#ctx0" brushRef="#br0" timeOffset="23">5397 7634 24575,'0'0'0</inkml:trace>
  <inkml:trace contextRef="#ctx0" brushRef="#br0" timeOffset="24">5284 7192 24575,'0'0'0</inkml:trace>
  <inkml:trace contextRef="#ctx0" brushRef="#br0" timeOffset="25">5428 7192 24575,'0'0'0</inkml:trace>
  <inkml:trace contextRef="#ctx0" brushRef="#br0" timeOffset="26">5538 7231 24575,'0'0'0</inkml:trace>
  <inkml:trace contextRef="#ctx0" brushRef="#br0" timeOffset="27">5630 7436 24575,'0'0'0</inkml:trace>
  <inkml:trace contextRef="#ctx0" brushRef="#br0" timeOffset="28">5630 7263 24575,'0'0'0</inkml:trace>
  <inkml:trace contextRef="#ctx0" brushRef="#br0" timeOffset="29">5302 6888 24575,'0'0'0</inkml:trace>
  <inkml:trace contextRef="#ctx0" brushRef="#br0" timeOffset="30">5569 6888 24575,'0'0'0</inkml:trace>
  <inkml:trace contextRef="#ctx0" brushRef="#br0" timeOffset="31">5342 7028 24575,'0'0'0</inkml:trace>
  <inkml:trace contextRef="#ctx0" brushRef="#br0" timeOffset="32">4985 7211 24575,'0'0'0</inkml:trace>
  <inkml:trace contextRef="#ctx0" brushRef="#br0" timeOffset="33">5677 7117 24575,'0'0'0</inkml:trace>
  <inkml:trace contextRef="#ctx0" brushRef="#br0" timeOffset="34">5595 6987 24575,'0'0'0</inkml:trace>
  <inkml:trace contextRef="#ctx0" brushRef="#br0" timeOffset="35">5832 6921 24575,'0'0'0</inkml:trace>
  <inkml:trace contextRef="#ctx0" brushRef="#br0" timeOffset="36">5814 7188 24575,'0'0'0</inkml:trace>
  <inkml:trace contextRef="#ctx0" brushRef="#br0" timeOffset="37">5716 7764 24575,'0'0'0</inkml:trace>
  <inkml:trace contextRef="#ctx0" brushRef="#br0" timeOffset="38">5454 8051 24575,'0'0'0</inkml:trace>
  <inkml:trace contextRef="#ctx0" brushRef="#br0" timeOffset="39">5552 7908 24575,'0'0'0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9:59.793"/>
    </inkml:context>
    <inkml:brush xml:id="br0">
      <inkml:brushProperty name="width" value="0.11465" units="cm"/>
      <inkml:brushProperty name="height" value="0.11465" units="cm"/>
      <inkml:brushProperty name="color" value="#002060"/>
    </inkml:brush>
  </inkml:definitions>
  <inkml:trace contextRef="#ctx0" brushRef="#br0">5262 7650 24575,'0'0'0</inkml:trace>
  <inkml:trace contextRef="#ctx0" brushRef="#br0" timeOffset="1">5030 7613 24575,'0'0'0</inkml:trace>
  <inkml:trace contextRef="#ctx0" brushRef="#br0" timeOffset="2">5115 7227 24575,'0'0'0</inkml:trace>
  <inkml:trace contextRef="#ctx0" brushRef="#br0" timeOffset="3">5110 7623 24575,'0'0'0</inkml:trace>
  <inkml:trace contextRef="#ctx0" brushRef="#br0" timeOffset="4">4982 7510 24575,'0'0'0</inkml:trace>
  <inkml:trace contextRef="#ctx0" brushRef="#br0" timeOffset="5">5269 7470 24575,'0'0'0</inkml:trace>
  <inkml:trace contextRef="#ctx0" brushRef="#br0" timeOffset="6">5082 7492 24575,'0'0'0</inkml:trace>
  <inkml:trace contextRef="#ctx0" brushRef="#br0" timeOffset="7">5068 7256 24575,'0'0'0</inkml:trace>
  <inkml:trace contextRef="#ctx0" brushRef="#br0" timeOffset="8">4825 7303 24575,'0'0'0</inkml:trace>
  <inkml:trace contextRef="#ctx0" brushRef="#br0" timeOffset="9">5011 7284 24575,'0'0'0</inkml:trace>
  <inkml:trace contextRef="#ctx0" brushRef="#br0" timeOffset="10">4976 7983 24575,'0'0'0</inkml:trace>
  <inkml:trace contextRef="#ctx0" brushRef="#br0" timeOffset="11">5352 7811 24575,'0'0'0</inkml:trace>
  <inkml:trace contextRef="#ctx0" brushRef="#br0" timeOffset="12">4838 7826 24575,'0'0'0</inkml:trace>
  <inkml:trace contextRef="#ctx0" brushRef="#br0" timeOffset="13">4838 7570 24575,'0'0'0</inkml:trace>
  <inkml:trace contextRef="#ctx0" brushRef="#br0" timeOffset="14">4963 7929 24575,'0'0'0</inkml:trace>
  <inkml:trace contextRef="#ctx0" brushRef="#br0" timeOffset="15">5154 7845 24575,'0'0'0</inkml:trace>
  <inkml:trace contextRef="#ctx0" brushRef="#br0" timeOffset="16">4975 7830 24575,'0'0'0</inkml:trace>
  <inkml:trace contextRef="#ctx0" brushRef="#br0" timeOffset="17">4975 7640 24575,'0'0'0</inkml:trace>
  <inkml:trace contextRef="#ctx0" brushRef="#br0" timeOffset="18">4969 7449 24575,'0'0'0</inkml:trace>
  <inkml:trace contextRef="#ctx0" brushRef="#br0" timeOffset="19">4928 7185 24575,'0'0'0</inkml:trace>
  <inkml:trace contextRef="#ctx0" brushRef="#br0" timeOffset="20">4693 7230 24575,'0'0'0</inkml:trace>
  <inkml:trace contextRef="#ctx0" brushRef="#br0" timeOffset="21">4693 7537 24575,'0'0'0</inkml:trace>
  <inkml:trace contextRef="#ctx0" brushRef="#br0" timeOffset="22">4812 7449 24575,'0'0'0</inkml:trace>
  <inkml:trace contextRef="#ctx0" brushRef="#br0" timeOffset="23">4778 7449 24575,'0'0'0</inkml:trace>
  <inkml:trace contextRef="#ctx0" brushRef="#br0" timeOffset="24">4850 7117 24575,'0'0'0</inkml:trace>
  <inkml:trace contextRef="#ctx0" brushRef="#br0" timeOffset="25">4758 7117 24575,'0'0'0</inkml:trace>
  <inkml:trace contextRef="#ctx0" brushRef="#br0" timeOffset="26">4688 7146 24575,'0'0'0</inkml:trace>
  <inkml:trace contextRef="#ctx0" brushRef="#br0" timeOffset="27">4629 7300 24575,'0'0'0</inkml:trace>
  <inkml:trace contextRef="#ctx0" brushRef="#br0" timeOffset="28">4629 7170 24575,'0'0'0</inkml:trace>
  <inkml:trace contextRef="#ctx0" brushRef="#br0" timeOffset="29">4838 6888 24575,'0'0'0</inkml:trace>
  <inkml:trace contextRef="#ctx0" brushRef="#br0" timeOffset="30">4667 6888 24575,'0'0'0</inkml:trace>
  <inkml:trace contextRef="#ctx0" brushRef="#br0" timeOffset="31">4813 6993 24575,'0'0'0</inkml:trace>
  <inkml:trace contextRef="#ctx0" brushRef="#br0" timeOffset="32">5041 7131 24575,'0'0'0</inkml:trace>
  <inkml:trace contextRef="#ctx0" brushRef="#br0" timeOffset="33">4599 7060 24575,'0'0'0</inkml:trace>
  <inkml:trace contextRef="#ctx0" brushRef="#br0" timeOffset="34">4651 6963 24575,'0'0'0</inkml:trace>
  <inkml:trace contextRef="#ctx0" brushRef="#br0" timeOffset="35">4499 6913 24575,'0'0'0</inkml:trace>
  <inkml:trace contextRef="#ctx0" brushRef="#br0" timeOffset="36">4511 7114 24575,'0'0'0</inkml:trace>
  <inkml:trace contextRef="#ctx0" brushRef="#br0" timeOffset="37">4574 7547 24575,'0'0'0</inkml:trace>
  <inkml:trace contextRef="#ctx0" brushRef="#br0" timeOffset="38">4741 7763 24575,'0'0'0</inkml:trace>
  <inkml:trace contextRef="#ctx0" brushRef="#br0" timeOffset="39">4678 7656 24575,'0'0'0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188"/>
    </inkml:context>
    <inkml:brush xml:id="br0">
      <inkml:brushProperty name="width" value="0.11465" units="cm"/>
      <inkml:brushProperty name="height" value="0.11465" units="cm"/>
      <inkml:brushProperty name="color" value="#2E75B6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228"/>
    </inkml:context>
    <inkml:brush xml:id="br0">
      <inkml:brushProperty name="width" value="0.11465" units="cm"/>
      <inkml:brushProperty name="height" value="0.11465" units="cm"/>
      <inkml:brushProperty name="color" value="#525252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308"/>
    </inkml:context>
    <inkml:brush xml:id="br0">
      <inkml:brushProperty name="width" value="0.11465" units="cm"/>
      <inkml:brushProperty name="height" value="0.11465" units="cm"/>
      <inkml:brushProperty name="color" value="#548235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348"/>
    </inkml:context>
    <inkml:brush xml:id="br0">
      <inkml:brushProperty name="width" value="0.11465" units="cm"/>
      <inkml:brushProperty name="height" value="0.11465" units="cm"/>
      <inkml:brushProperty name="color" value="#BDD7EE"/>
    </inkml:brush>
  </inkml:definitions>
  <inkml:trace contextRef="#ctx0" brushRef="#br0">5513 7901 24575,'0'0'0</inkml:trace>
  <inkml:trace contextRef="#ctx0" brushRef="#br0" timeOffset="1">5205 7851 24575,'0'0'0</inkml:trace>
  <inkml:trace contextRef="#ctx0" brushRef="#br0" timeOffset="2">5318 7339 24575,'0'0'0</inkml:trace>
  <inkml:trace contextRef="#ctx0" brushRef="#br0" timeOffset="3">5311 7865 24575,'0'0'0</inkml:trace>
  <inkml:trace contextRef="#ctx0" brushRef="#br0" timeOffset="4">5141 7715 24575,'0'0'0</inkml:trace>
  <inkml:trace contextRef="#ctx0" brushRef="#br0" timeOffset="5">5523 7661 24575,'0'0'0</inkml:trace>
  <inkml:trace contextRef="#ctx0" brushRef="#br0" timeOffset="6">5274 7690 24575,'0'0'0</inkml:trace>
  <inkml:trace contextRef="#ctx0" brushRef="#br0" timeOffset="7">5255 7377 24575,'0'0'0</inkml:trace>
  <inkml:trace contextRef="#ctx0" brushRef="#br0" timeOffset="8">4932 7439 24575,'0'0'0</inkml:trace>
  <inkml:trace contextRef="#ctx0" brushRef="#br0" timeOffset="9">5179 7414 24575,'0'0'0</inkml:trace>
  <inkml:trace contextRef="#ctx0" brushRef="#br0" timeOffset="10">5132 8343 24575,'0'0'0</inkml:trace>
  <inkml:trace contextRef="#ctx0" brushRef="#br0" timeOffset="11">5633 8114 24575,'0'0'0</inkml:trace>
  <inkml:trace contextRef="#ctx0" brushRef="#br0" timeOffset="12">4949 8134 24575,'0'0'0</inkml:trace>
  <inkml:trace contextRef="#ctx0" brushRef="#br0" timeOffset="13">4949 7794 24575,'0'0'0</inkml:trace>
  <inkml:trace contextRef="#ctx0" brushRef="#br0" timeOffset="14">5115 8272 24575,'0'0'0</inkml:trace>
  <inkml:trace contextRef="#ctx0" brushRef="#br0" timeOffset="15">5370 8160 24575,'0'0'0</inkml:trace>
  <inkml:trace contextRef="#ctx0" brushRef="#br0" timeOffset="16">5132 8140 24575,'0'0'0</inkml:trace>
  <inkml:trace contextRef="#ctx0" brushRef="#br0" timeOffset="17">5132 7888 24575,'0'0'0</inkml:trace>
  <inkml:trace contextRef="#ctx0" brushRef="#br0" timeOffset="18">5124 7633 24575,'0'0'0</inkml:trace>
  <inkml:trace contextRef="#ctx0" brushRef="#br0" timeOffset="19">5069 7283 24575,'0'0'0</inkml:trace>
  <inkml:trace contextRef="#ctx0" brushRef="#br0" timeOffset="20">4757 7342 24575,'0'0'0</inkml:trace>
  <inkml:trace contextRef="#ctx0" brushRef="#br0" timeOffset="21">4757 7751 24575,'0'0'0</inkml:trace>
  <inkml:trace contextRef="#ctx0" brushRef="#br0" timeOffset="22">4916 7634 24575,'0'0'0</inkml:trace>
  <inkml:trace contextRef="#ctx0" brushRef="#br0" timeOffset="23">4869 7634 24575,'0'0'0</inkml:trace>
  <inkml:trace contextRef="#ctx0" brushRef="#br0" timeOffset="24">4966 7192 24575,'0'0'0</inkml:trace>
  <inkml:trace contextRef="#ctx0" brushRef="#br0" timeOffset="25">4843 7192 24575,'0'0'0</inkml:trace>
  <inkml:trace contextRef="#ctx0" brushRef="#br0" timeOffset="26">4750 7231 24575,'0'0'0</inkml:trace>
  <inkml:trace contextRef="#ctx0" brushRef="#br0" timeOffset="27">4671 7436 24575,'0'0'0</inkml:trace>
  <inkml:trace contextRef="#ctx0" brushRef="#br0" timeOffset="28">4671 7263 24575,'0'0'0</inkml:trace>
  <inkml:trace contextRef="#ctx0" brushRef="#br0" timeOffset="29">4950 6888 24575,'0'0'0</inkml:trace>
  <inkml:trace contextRef="#ctx0" brushRef="#br0" timeOffset="30">4723 6888 24575,'0'0'0</inkml:trace>
  <inkml:trace contextRef="#ctx0" brushRef="#br0" timeOffset="31">4916 7028 24575,'0'0'0</inkml:trace>
  <inkml:trace contextRef="#ctx0" brushRef="#br0" timeOffset="32">5220 7211 24575,'0'0'0</inkml:trace>
  <inkml:trace contextRef="#ctx0" brushRef="#br0" timeOffset="33">4631 7117 24575,'0'0'0</inkml:trace>
  <inkml:trace contextRef="#ctx0" brushRef="#br0" timeOffset="34">4701 6987 24575,'0'0'0</inkml:trace>
  <inkml:trace contextRef="#ctx0" brushRef="#br0" timeOffset="35">4499 6921 24575,'0'0'0</inkml:trace>
  <inkml:trace contextRef="#ctx0" brushRef="#br0" timeOffset="36">4514 7188 24575,'0'0'0</inkml:trace>
  <inkml:trace contextRef="#ctx0" brushRef="#br0" timeOffset="37">4598 7764 24575,'0'0'0</inkml:trace>
  <inkml:trace contextRef="#ctx0" brushRef="#br0" timeOffset="38">4821 8051 24575,'0'0'0</inkml:trace>
  <inkml:trace contextRef="#ctx0" brushRef="#br0" timeOffset="39">4737 7908 24575,'0'0'0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388"/>
    </inkml:context>
    <inkml:brush xml:id="br0">
      <inkml:brushProperty name="width" value="0.11465" units="cm"/>
      <inkml:brushProperty name="height" value="0.11465" units="cm"/>
      <inkml:brushProperty name="color" value="#BF9000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428"/>
    </inkml:context>
    <inkml:brush xml:id="br0">
      <inkml:brushProperty name="width" value="0.11465" units="cm"/>
      <inkml:brushProperty name="height" value="0.11465" units="cm"/>
      <inkml:brushProperty name="color" value="#8497B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12:00:56.468"/>
    </inkml:context>
    <inkml:brush xml:id="br0">
      <inkml:brushProperty name="width" value="0.11465" units="cm"/>
      <inkml:brushProperty name="height" value="0.11465" units="cm"/>
      <inkml:brushProperty name="color" value="#00B05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7:08.659"/>
    </inkml:context>
    <inkml:brush xml:id="br0">
      <inkml:brushProperty name="width" value="0.11465" units="cm"/>
      <inkml:brushProperty name="height" value="0.11465" units="cm"/>
      <inkml:brushProperty name="color" value="#FFE699"/>
    </inkml:brush>
  </inkml:definitions>
  <inkml:trace contextRef="#ctx0" brushRef="#br0">4612 7618 24575,'0'0'0</inkml:trace>
  <inkml:trace contextRef="#ctx0" brushRef="#br0" timeOffset="1">4900 7582 24575,'0'0'0</inkml:trace>
  <inkml:trace contextRef="#ctx0" brushRef="#br0" timeOffset="2">4795 7213 24575,'0'0'0</inkml:trace>
  <inkml:trace contextRef="#ctx0" brushRef="#br0" timeOffset="3">4802 7592 24575,'0'0'0</inkml:trace>
  <inkml:trace contextRef="#ctx0" brushRef="#br0" timeOffset="4">4961 7484 24575,'0'0'0</inkml:trace>
  <inkml:trace contextRef="#ctx0" brushRef="#br0" timeOffset="5">4603 7445 24575,'0'0'0</inkml:trace>
  <inkml:trace contextRef="#ctx0" brushRef="#br0" timeOffset="6">4835 7466 24575,'0'0'0</inkml:trace>
  <inkml:trace contextRef="#ctx0" brushRef="#br0" timeOffset="7">4853 7240 24575,'0'0'0</inkml:trace>
  <inkml:trace contextRef="#ctx0" brushRef="#br0" timeOffset="8">5156 7285 24575,'0'0'0</inkml:trace>
  <inkml:trace contextRef="#ctx0" brushRef="#br0" timeOffset="9">4925 7267 24575,'0'0'0</inkml:trace>
  <inkml:trace contextRef="#ctx0" brushRef="#br0" timeOffset="10">4969 7936 24575,'0'0'0</inkml:trace>
  <inkml:trace contextRef="#ctx0" brushRef="#br0" timeOffset="11">4500 7771 24575,'0'0'0</inkml:trace>
  <inkml:trace contextRef="#ctx0" brushRef="#br0" timeOffset="12">5140 7786 24575,'0'0'0</inkml:trace>
  <inkml:trace contextRef="#ctx0" brushRef="#br0" timeOffset="13">5140 7541 24575,'0'0'0</inkml:trace>
  <inkml:trace contextRef="#ctx0" brushRef="#br0" timeOffset="14">4984 7885 24575,'0'0'0</inkml:trace>
  <inkml:trace contextRef="#ctx0" brushRef="#br0" timeOffset="15">4746 7804 24575,'0'0'0</inkml:trace>
  <inkml:trace contextRef="#ctx0" brushRef="#br0" timeOffset="16">4969 7790 24575,'0'0'0</inkml:trace>
  <inkml:trace contextRef="#ctx0" brushRef="#br0" timeOffset="17">4969 7608 24575,'0'0'0</inkml:trace>
  <inkml:trace contextRef="#ctx0" brushRef="#br0" timeOffset="18">4977 7425 24575,'0'0'0</inkml:trace>
  <inkml:trace contextRef="#ctx0" brushRef="#br0" timeOffset="19">5028 7173 24575,'0'0'0</inkml:trace>
  <inkml:trace contextRef="#ctx0" brushRef="#br0" timeOffset="20">5320 7215 24575,'0'0'0</inkml:trace>
  <inkml:trace contextRef="#ctx0" brushRef="#br0" timeOffset="21">5320 7510 24575,'0'0'0</inkml:trace>
  <inkml:trace contextRef="#ctx0" brushRef="#br0" timeOffset="22">5172 7425 24575,'0'0'0</inkml:trace>
  <inkml:trace contextRef="#ctx0" brushRef="#br0" timeOffset="23">5215 7425 24575,'0'0'0</inkml:trace>
  <inkml:trace contextRef="#ctx0" brushRef="#br0" timeOffset="24">5125 7107 24575,'0'0'0</inkml:trace>
  <inkml:trace contextRef="#ctx0" brushRef="#br0" timeOffset="25">5240 7107 24575,'0'0'0</inkml:trace>
  <inkml:trace contextRef="#ctx0" brushRef="#br0" timeOffset="26">5327 7135 24575,'0'0'0</inkml:trace>
  <inkml:trace contextRef="#ctx0" brushRef="#br0" timeOffset="27">5401 7283 24575,'0'0'0</inkml:trace>
  <inkml:trace contextRef="#ctx0" brushRef="#br0" timeOffset="28">5401 7158 24575,'0'0'0</inkml:trace>
  <inkml:trace contextRef="#ctx0" brushRef="#br0" timeOffset="29">5139 6888 24575,'0'0'0</inkml:trace>
  <inkml:trace contextRef="#ctx0" brushRef="#br0" timeOffset="30">5353 6888 24575,'0'0'0</inkml:trace>
  <inkml:trace contextRef="#ctx0" brushRef="#br0" timeOffset="31">5171 6989 24575,'0'0'0</inkml:trace>
  <inkml:trace contextRef="#ctx0" brushRef="#br0" timeOffset="32">4887 7121 24575,'0'0'0</inkml:trace>
  <inkml:trace contextRef="#ctx0" brushRef="#br0" timeOffset="33">5438 7053 24575,'0'0'0</inkml:trace>
  <inkml:trace contextRef="#ctx0" brushRef="#br0" timeOffset="34">5373 6959 24575,'0'0'0</inkml:trace>
  <inkml:trace contextRef="#ctx0" brushRef="#br0" timeOffset="35">5562 6912 24575,'0'0'0</inkml:trace>
  <inkml:trace contextRef="#ctx0" brushRef="#br0" timeOffset="36">5548 7104 24575,'0'0'0</inkml:trace>
  <inkml:trace contextRef="#ctx0" brushRef="#br0" timeOffset="37">5469 7519 24575,'0'0'0</inkml:trace>
  <inkml:trace contextRef="#ctx0" brushRef="#br0" timeOffset="38">5260 7726 24575,'0'0'0</inkml:trace>
  <inkml:trace contextRef="#ctx0" brushRef="#br0" timeOffset="39">5339 7623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7:11.310"/>
    </inkml:context>
    <inkml:brush xml:id="br0">
      <inkml:brushProperty name="width" value="0.11465" units="cm"/>
      <inkml:brushProperty name="height" value="0.11465" units="cm"/>
      <inkml:brushProperty name="color" value="#C55A11"/>
    </inkml:brush>
  </inkml:definitions>
  <inkml:trace contextRef="#ctx0" brushRef="#br0">4656 7902 24575,'0'0'0</inkml:trace>
  <inkml:trace contextRef="#ctx0" brushRef="#br0" timeOffset="1">5056 7852 24575,'0'0'0</inkml:trace>
  <inkml:trace contextRef="#ctx0" brushRef="#br0" timeOffset="2">4910 7340 24575,'0'0'0</inkml:trace>
  <inkml:trace contextRef="#ctx0" brushRef="#br0" timeOffset="3">4919 7866 24575,'0'0'0</inkml:trace>
  <inkml:trace contextRef="#ctx0" brushRef="#br0" timeOffset="4">5140 7716 24575,'0'0'0</inkml:trace>
  <inkml:trace contextRef="#ctx0" brushRef="#br0" timeOffset="5">4643 7662 24575,'0'0'0</inkml:trace>
  <inkml:trace contextRef="#ctx0" brushRef="#br0" timeOffset="6">4966 7691 24575,'0'0'0</inkml:trace>
  <inkml:trace contextRef="#ctx0" brushRef="#br0" timeOffset="7">4991 7378 24575,'0'0'0</inkml:trace>
  <inkml:trace contextRef="#ctx0" brushRef="#br0" timeOffset="8">5411 7440 24575,'0'0'0</inkml:trace>
  <inkml:trace contextRef="#ctx0" brushRef="#br0" timeOffset="9">5090 7415 24575,'0'0'0</inkml:trace>
  <inkml:trace contextRef="#ctx0" brushRef="#br0" timeOffset="10">5151 8344 24575,'0'0'0</inkml:trace>
  <inkml:trace contextRef="#ctx0" brushRef="#br0" timeOffset="11">4500 8115 24575,'0'0'0</inkml:trace>
  <inkml:trace contextRef="#ctx0" brushRef="#br0" timeOffset="12">5389 8135 24575,'0'0'0</inkml:trace>
  <inkml:trace contextRef="#ctx0" brushRef="#br0" timeOffset="13">5389 7795 24575,'0'0'0</inkml:trace>
  <inkml:trace contextRef="#ctx0" brushRef="#br0" timeOffset="14">5173 8273 24575,'0'0'0</inkml:trace>
  <inkml:trace contextRef="#ctx0" brushRef="#br0" timeOffset="15">4842 8161 24575,'0'0'0</inkml:trace>
  <inkml:trace contextRef="#ctx0" brushRef="#br0" timeOffset="16">5152 8141 24575,'0'0'0</inkml:trace>
  <inkml:trace contextRef="#ctx0" brushRef="#br0" timeOffset="17">5152 7889 24575,'0'0'0</inkml:trace>
  <inkml:trace contextRef="#ctx0" brushRef="#br0" timeOffset="18">5162 7634 24575,'0'0'0</inkml:trace>
  <inkml:trace contextRef="#ctx0" brushRef="#br0" timeOffset="19">5234 7284 24575,'0'0'0</inkml:trace>
  <inkml:trace contextRef="#ctx0" brushRef="#br0" timeOffset="20">5639 7343 24575,'0'0'0</inkml:trace>
  <inkml:trace contextRef="#ctx0" brushRef="#br0" timeOffset="21">5639 7752 24575,'0'0'0</inkml:trace>
  <inkml:trace contextRef="#ctx0" brushRef="#br0" timeOffset="22">5433 7635 24575,'0'0'0</inkml:trace>
  <inkml:trace contextRef="#ctx0" brushRef="#br0" timeOffset="23">5493 7635 24575,'0'0'0</inkml:trace>
  <inkml:trace contextRef="#ctx0" brushRef="#br0" timeOffset="24">5368 7193 24575,'0'0'0</inkml:trace>
  <inkml:trace contextRef="#ctx0" brushRef="#br0" timeOffset="25">5527 7193 24575,'0'0'0</inkml:trace>
  <inkml:trace contextRef="#ctx0" brushRef="#br0" timeOffset="26">5649 7232 24575,'0'0'0</inkml:trace>
  <inkml:trace contextRef="#ctx0" brushRef="#br0" timeOffset="27">5751 7437 24575,'0'0'0</inkml:trace>
  <inkml:trace contextRef="#ctx0" brushRef="#br0" timeOffset="28">5751 7264 24575,'0'0'0</inkml:trace>
  <inkml:trace contextRef="#ctx0" brushRef="#br0" timeOffset="29">5388 6889 24575,'0'0'0</inkml:trace>
  <inkml:trace contextRef="#ctx0" brushRef="#br0" timeOffset="30">5684 6889 24575,'0'0'0</inkml:trace>
  <inkml:trace contextRef="#ctx0" brushRef="#br0" timeOffset="31">5432 7029 24575,'0'0'0</inkml:trace>
  <inkml:trace contextRef="#ctx0" brushRef="#br0" timeOffset="32">5037 7212 24575,'0'0'0</inkml:trace>
  <inkml:trace contextRef="#ctx0" brushRef="#br0" timeOffset="33">5803 7118 24575,'0'0'0</inkml:trace>
  <inkml:trace contextRef="#ctx0" brushRef="#br0" timeOffset="34">5712 6988 24575,'0'0'0</inkml:trace>
  <inkml:trace contextRef="#ctx0" brushRef="#br0" timeOffset="35">5975 6922 24575,'0'0'0</inkml:trace>
  <inkml:trace contextRef="#ctx0" brushRef="#br0" timeOffset="36">5955 7189 24575,'0'0'0</inkml:trace>
  <inkml:trace contextRef="#ctx0" brushRef="#br0" timeOffset="37">5846 7765 24575,'0'0'0</inkml:trace>
  <inkml:trace contextRef="#ctx0" brushRef="#br0" timeOffset="38">5556 8052 24575,'0'0'0</inkml:trace>
  <inkml:trace contextRef="#ctx0" brushRef="#br0" timeOffset="39">5665 7909 24575,'0'0'0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7:11.350"/>
    </inkml:context>
    <inkml:brush xml:id="br0">
      <inkml:brushProperty name="width" value="0.11465" units="cm"/>
      <inkml:brushProperty name="height" value="0.11465" units="cm"/>
      <inkml:brushProperty name="color" value="#7030A0"/>
    </inkml:brush>
  </inkml:definitions>
  <inkml:trace contextRef="#ctx0" brushRef="#br0">4656 7901 24575,'0'0'0</inkml:trace>
  <inkml:trace contextRef="#ctx0" brushRef="#br0" timeOffset="1">5056 7851 24575,'0'0'0</inkml:trace>
  <inkml:trace contextRef="#ctx0" brushRef="#br0" timeOffset="2">4910 7339 24575,'0'0'0</inkml:trace>
  <inkml:trace contextRef="#ctx0" brushRef="#br0" timeOffset="3">4919 7865 24575,'0'0'0</inkml:trace>
  <inkml:trace contextRef="#ctx0" brushRef="#br0" timeOffset="4">5140 7715 24575,'0'0'0</inkml:trace>
  <inkml:trace contextRef="#ctx0" brushRef="#br0" timeOffset="5">4643 7661 24575,'0'0'0</inkml:trace>
  <inkml:trace contextRef="#ctx0" brushRef="#br0" timeOffset="6">4966 7690 24575,'0'0'0</inkml:trace>
  <inkml:trace contextRef="#ctx0" brushRef="#br0" timeOffset="7">4991 7377 24575,'0'0'0</inkml:trace>
  <inkml:trace contextRef="#ctx0" brushRef="#br0" timeOffset="8">5411 7439 24575,'0'0'0</inkml:trace>
  <inkml:trace contextRef="#ctx0" brushRef="#br0" timeOffset="9">5090 7414 24575,'0'0'0</inkml:trace>
  <inkml:trace contextRef="#ctx0" brushRef="#br0" timeOffset="10">5151 8343 24575,'0'0'0</inkml:trace>
  <inkml:trace contextRef="#ctx0" brushRef="#br0" timeOffset="11">4500 8114 24575,'0'0'0</inkml:trace>
  <inkml:trace contextRef="#ctx0" brushRef="#br0" timeOffset="12">5389 8134 24575,'0'0'0</inkml:trace>
  <inkml:trace contextRef="#ctx0" brushRef="#br0" timeOffset="13">5389 7794 24575,'0'0'0</inkml:trace>
  <inkml:trace contextRef="#ctx0" brushRef="#br0" timeOffset="14">5173 8272 24575,'0'0'0</inkml:trace>
  <inkml:trace contextRef="#ctx0" brushRef="#br0" timeOffset="15">4842 8160 24575,'0'0'0</inkml:trace>
  <inkml:trace contextRef="#ctx0" brushRef="#br0" timeOffset="16">5152 8140 24575,'0'0'0</inkml:trace>
  <inkml:trace contextRef="#ctx0" brushRef="#br0" timeOffset="17">5152 7888 24575,'0'0'0</inkml:trace>
  <inkml:trace contextRef="#ctx0" brushRef="#br0" timeOffset="18">5162 7633 24575,'0'0'0</inkml:trace>
  <inkml:trace contextRef="#ctx0" brushRef="#br0" timeOffset="19">5234 7283 24575,'0'0'0</inkml:trace>
  <inkml:trace contextRef="#ctx0" brushRef="#br0" timeOffset="20">5639 7342 24575,'0'0'0</inkml:trace>
  <inkml:trace contextRef="#ctx0" brushRef="#br0" timeOffset="21">5639 7751 24575,'0'0'0</inkml:trace>
  <inkml:trace contextRef="#ctx0" brushRef="#br0" timeOffset="22">5433 7634 24575,'0'0'0</inkml:trace>
  <inkml:trace contextRef="#ctx0" brushRef="#br0" timeOffset="23">5493 7634 24575,'0'0'0</inkml:trace>
  <inkml:trace contextRef="#ctx0" brushRef="#br0" timeOffset="24">5368 7192 24575,'0'0'0</inkml:trace>
  <inkml:trace contextRef="#ctx0" brushRef="#br0" timeOffset="25">5527 7192 24575,'0'0'0</inkml:trace>
  <inkml:trace contextRef="#ctx0" brushRef="#br0" timeOffset="26">5649 7231 24575,'0'0'0</inkml:trace>
  <inkml:trace contextRef="#ctx0" brushRef="#br0" timeOffset="27">5751 7436 24575,'0'0'0</inkml:trace>
  <inkml:trace contextRef="#ctx0" brushRef="#br0" timeOffset="28">5751 7263 24575,'0'0'0</inkml:trace>
  <inkml:trace contextRef="#ctx0" brushRef="#br0" timeOffset="29">5388 6888 24575,'0'0'0</inkml:trace>
  <inkml:trace contextRef="#ctx0" brushRef="#br0" timeOffset="30">5684 6888 24575,'0'0'0</inkml:trace>
  <inkml:trace contextRef="#ctx0" brushRef="#br0" timeOffset="31">5432 7028 24575,'0'0'0</inkml:trace>
  <inkml:trace contextRef="#ctx0" brushRef="#br0" timeOffset="32">5037 7211 24575,'0'0'0</inkml:trace>
  <inkml:trace contextRef="#ctx0" brushRef="#br0" timeOffset="33">5803 7117 24575,'0'0'0</inkml:trace>
  <inkml:trace contextRef="#ctx0" brushRef="#br0" timeOffset="34">5712 6987 24575,'0'0'0</inkml:trace>
  <inkml:trace contextRef="#ctx0" brushRef="#br0" timeOffset="35">5975 6921 24575,'0'0'0</inkml:trace>
  <inkml:trace contextRef="#ctx0" brushRef="#br0" timeOffset="36">5955 7188 24575,'0'0'0</inkml:trace>
  <inkml:trace contextRef="#ctx0" brushRef="#br0" timeOffset="37">5846 7764 24575,'0'0'0</inkml:trace>
  <inkml:trace contextRef="#ctx0" brushRef="#br0" timeOffset="38">5556 8051 24575,'0'0'0</inkml:trace>
  <inkml:trace contextRef="#ctx0" brushRef="#br0" timeOffset="39">5665 7908 24575,'0'0'0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9:14.059"/>
    </inkml:context>
    <inkml:brush xml:id="br0">
      <inkml:brushProperty name="width" value="0.11465" units="cm"/>
      <inkml:brushProperty name="height" value="0.11465" units="cm"/>
      <inkml:brushProperty name="color" value="#A9D18E"/>
    </inkml:brush>
  </inkml:definitions>
  <inkml:trace contextRef="#ctx0" brushRef="#br0">4612 7618 24575,'0'0'0</inkml:trace>
  <inkml:trace contextRef="#ctx0" brushRef="#br0" timeOffset="1">4900 7582 24575,'0'0'0</inkml:trace>
  <inkml:trace contextRef="#ctx0" brushRef="#br0" timeOffset="2">4795 7213 24575,'0'0'0</inkml:trace>
  <inkml:trace contextRef="#ctx0" brushRef="#br0" timeOffset="3">4802 7592 24575,'0'0'0</inkml:trace>
  <inkml:trace contextRef="#ctx0" brushRef="#br0" timeOffset="4">4961 7484 24575,'0'0'0</inkml:trace>
  <inkml:trace contextRef="#ctx0" brushRef="#br0" timeOffset="5">4603 7445 24575,'0'0'0</inkml:trace>
  <inkml:trace contextRef="#ctx0" brushRef="#br0" timeOffset="6">4835 7466 24575,'0'0'0</inkml:trace>
  <inkml:trace contextRef="#ctx0" brushRef="#br0" timeOffset="7">4853 7240 24575,'0'0'0</inkml:trace>
  <inkml:trace contextRef="#ctx0" brushRef="#br0" timeOffset="8">5156 7285 24575,'0'0'0</inkml:trace>
  <inkml:trace contextRef="#ctx0" brushRef="#br0" timeOffset="9">4925 7267 24575,'0'0'0</inkml:trace>
  <inkml:trace contextRef="#ctx0" brushRef="#br0" timeOffset="10">4969 7936 24575,'0'0'0</inkml:trace>
  <inkml:trace contextRef="#ctx0" brushRef="#br0" timeOffset="11">4500 7771 24575,'0'0'0</inkml:trace>
  <inkml:trace contextRef="#ctx0" brushRef="#br0" timeOffset="12">5140 7786 24575,'0'0'0</inkml:trace>
  <inkml:trace contextRef="#ctx0" brushRef="#br0" timeOffset="13">5140 7541 24575,'0'0'0</inkml:trace>
  <inkml:trace contextRef="#ctx0" brushRef="#br0" timeOffset="14">4984 7885 24575,'0'0'0</inkml:trace>
  <inkml:trace contextRef="#ctx0" brushRef="#br0" timeOffset="15">4746 7804 24575,'0'0'0</inkml:trace>
  <inkml:trace contextRef="#ctx0" brushRef="#br0" timeOffset="16">4969 7790 24575,'0'0'0</inkml:trace>
  <inkml:trace contextRef="#ctx0" brushRef="#br0" timeOffset="17">4969 7608 24575,'0'0'0</inkml:trace>
  <inkml:trace contextRef="#ctx0" brushRef="#br0" timeOffset="18">4977 7425 24575,'0'0'0</inkml:trace>
  <inkml:trace contextRef="#ctx0" brushRef="#br0" timeOffset="19">5028 7173 24575,'0'0'0</inkml:trace>
  <inkml:trace contextRef="#ctx0" brushRef="#br0" timeOffset="20">5320 7215 24575,'0'0'0</inkml:trace>
  <inkml:trace contextRef="#ctx0" brushRef="#br0" timeOffset="21">5320 7510 24575,'0'0'0</inkml:trace>
  <inkml:trace contextRef="#ctx0" brushRef="#br0" timeOffset="22">5172 7425 24575,'0'0'0</inkml:trace>
  <inkml:trace contextRef="#ctx0" brushRef="#br0" timeOffset="23">5215 7425 24575,'0'0'0</inkml:trace>
  <inkml:trace contextRef="#ctx0" brushRef="#br0" timeOffset="24">5125 7107 24575,'0'0'0</inkml:trace>
  <inkml:trace contextRef="#ctx0" brushRef="#br0" timeOffset="25">5240 7107 24575,'0'0'0</inkml:trace>
  <inkml:trace contextRef="#ctx0" brushRef="#br0" timeOffset="26">5327 7135 24575,'0'0'0</inkml:trace>
  <inkml:trace contextRef="#ctx0" brushRef="#br0" timeOffset="27">5401 7283 24575,'0'0'0</inkml:trace>
  <inkml:trace contextRef="#ctx0" brushRef="#br0" timeOffset="28">5401 7158 24575,'0'0'0</inkml:trace>
  <inkml:trace contextRef="#ctx0" brushRef="#br0" timeOffset="29">5139 6888 24575,'0'0'0</inkml:trace>
  <inkml:trace contextRef="#ctx0" brushRef="#br0" timeOffset="30">5353 6888 24575,'0'0'0</inkml:trace>
  <inkml:trace contextRef="#ctx0" brushRef="#br0" timeOffset="31">5171 6989 24575,'0'0'0</inkml:trace>
  <inkml:trace contextRef="#ctx0" brushRef="#br0" timeOffset="32">4887 7121 24575,'0'0'0</inkml:trace>
  <inkml:trace contextRef="#ctx0" brushRef="#br0" timeOffset="33">5438 7053 24575,'0'0'0</inkml:trace>
  <inkml:trace contextRef="#ctx0" brushRef="#br0" timeOffset="34">5373 6959 24575,'0'0'0</inkml:trace>
  <inkml:trace contextRef="#ctx0" brushRef="#br0" timeOffset="35">5562 6912 24575,'0'0'0</inkml:trace>
  <inkml:trace contextRef="#ctx0" brushRef="#br0" timeOffset="36">5548 7104 24575,'0'0'0</inkml:trace>
  <inkml:trace contextRef="#ctx0" brushRef="#br0" timeOffset="37">5469 7519 24575,'0'0'0</inkml:trace>
  <inkml:trace contextRef="#ctx0" brushRef="#br0" timeOffset="38">5260 7726 24575,'0'0'0</inkml:trace>
  <inkml:trace contextRef="#ctx0" brushRef="#br0" timeOffset="39">5339 7623 24575,'0'0'0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9:26.131"/>
    </inkml:context>
    <inkml:brush xml:id="br0">
      <inkml:brushProperty name="width" value="0.11465" units="cm"/>
      <inkml:brushProperty name="height" value="0.11465" units="cm"/>
      <inkml:brushProperty name="color" value="#7F7F7F"/>
    </inkml:brush>
  </inkml:definitions>
  <inkml:trace contextRef="#ctx0" brushRef="#br0">4641 7901 24575,'0'0'0</inkml:trace>
  <inkml:trace contextRef="#ctx0" brushRef="#br0" timeOffset="1">5002 7851 24575,'0'0'0</inkml:trace>
  <inkml:trace contextRef="#ctx0" brushRef="#br0" timeOffset="2">4870 7339 24575,'0'0'0</inkml:trace>
  <inkml:trace contextRef="#ctx0" brushRef="#br0" timeOffset="3">4878 7865 24575,'0'0'0</inkml:trace>
  <inkml:trace contextRef="#ctx0" brushRef="#br0" timeOffset="4">5078 7715 24575,'0'0'0</inkml:trace>
  <inkml:trace contextRef="#ctx0" brushRef="#br0" timeOffset="5">4629 7661 24575,'0'0'0</inkml:trace>
  <inkml:trace contextRef="#ctx0" brushRef="#br0" timeOffset="6">4921 7690 24575,'0'0'0</inkml:trace>
  <inkml:trace contextRef="#ctx0" brushRef="#br0" timeOffset="7">4943 7377 24575,'0'0'0</inkml:trace>
  <inkml:trace contextRef="#ctx0" brushRef="#br0" timeOffset="8">5323 7439 24575,'0'0'0</inkml:trace>
  <inkml:trace contextRef="#ctx0" brushRef="#br0" timeOffset="9">5033 7414 24575,'0'0'0</inkml:trace>
  <inkml:trace contextRef="#ctx0" brushRef="#br0" timeOffset="10">5088 8343 24575,'0'0'0</inkml:trace>
  <inkml:trace contextRef="#ctx0" brushRef="#br0" timeOffset="11">4500 8114 24575,'0'0'0</inkml:trace>
  <inkml:trace contextRef="#ctx0" brushRef="#br0" timeOffset="12">5303 8134 24575,'0'0'0</inkml:trace>
  <inkml:trace contextRef="#ctx0" brushRef="#br0" timeOffset="13">5303 7794 24575,'0'0'0</inkml:trace>
  <inkml:trace contextRef="#ctx0" brushRef="#br0" timeOffset="14">5108 8272 24575,'0'0'0</inkml:trace>
  <inkml:trace contextRef="#ctx0" brushRef="#br0" timeOffset="15">4809 8160 24575,'0'0'0</inkml:trace>
  <inkml:trace contextRef="#ctx0" brushRef="#br0" timeOffset="16">5089 8140 24575,'0'0'0</inkml:trace>
  <inkml:trace contextRef="#ctx0" brushRef="#br0" timeOffset="17">5089 7888 24575,'0'0'0</inkml:trace>
  <inkml:trace contextRef="#ctx0" brushRef="#br0" timeOffset="18">5098 7633 24575,'0'0'0</inkml:trace>
  <inkml:trace contextRef="#ctx0" brushRef="#br0" timeOffset="19">5163 7283 24575,'0'0'0</inkml:trace>
  <inkml:trace contextRef="#ctx0" brushRef="#br0" timeOffset="20">5529 7342 24575,'0'0'0</inkml:trace>
  <inkml:trace contextRef="#ctx0" brushRef="#br0" timeOffset="21">5529 7751 24575,'0'0'0</inkml:trace>
  <inkml:trace contextRef="#ctx0" brushRef="#br0" timeOffset="22">5343 7634 24575,'0'0'0</inkml:trace>
  <inkml:trace contextRef="#ctx0" brushRef="#br0" timeOffset="23">5397 7634 24575,'0'0'0</inkml:trace>
  <inkml:trace contextRef="#ctx0" brushRef="#br0" timeOffset="24">5284 7192 24575,'0'0'0</inkml:trace>
  <inkml:trace contextRef="#ctx0" brushRef="#br0" timeOffset="25">5428 7192 24575,'0'0'0</inkml:trace>
  <inkml:trace contextRef="#ctx0" brushRef="#br0" timeOffset="26">5538 7231 24575,'0'0'0</inkml:trace>
  <inkml:trace contextRef="#ctx0" brushRef="#br0" timeOffset="27">5630 7436 24575,'0'0'0</inkml:trace>
  <inkml:trace contextRef="#ctx0" brushRef="#br0" timeOffset="28">5630 7263 24575,'0'0'0</inkml:trace>
  <inkml:trace contextRef="#ctx0" brushRef="#br0" timeOffset="29">5302 6888 24575,'0'0'0</inkml:trace>
  <inkml:trace contextRef="#ctx0" brushRef="#br0" timeOffset="30">5569 6888 24575,'0'0'0</inkml:trace>
  <inkml:trace contextRef="#ctx0" brushRef="#br0" timeOffset="31">5342 7028 24575,'0'0'0</inkml:trace>
  <inkml:trace contextRef="#ctx0" brushRef="#br0" timeOffset="32">4985 7211 24575,'0'0'0</inkml:trace>
  <inkml:trace contextRef="#ctx0" brushRef="#br0" timeOffset="33">5677 7117 24575,'0'0'0</inkml:trace>
  <inkml:trace contextRef="#ctx0" brushRef="#br0" timeOffset="34">5595 6987 24575,'0'0'0</inkml:trace>
  <inkml:trace contextRef="#ctx0" brushRef="#br0" timeOffset="35">5832 6921 24575,'0'0'0</inkml:trace>
  <inkml:trace contextRef="#ctx0" brushRef="#br0" timeOffset="36">5814 7188 24575,'0'0'0</inkml:trace>
  <inkml:trace contextRef="#ctx0" brushRef="#br0" timeOffset="37">5716 7764 24575,'0'0'0</inkml:trace>
  <inkml:trace contextRef="#ctx0" brushRef="#br0" timeOffset="38">5454 8051 24575,'0'0'0</inkml:trace>
  <inkml:trace contextRef="#ctx0" brushRef="#br0" timeOffset="39">5552 7908 24575,'0'0'0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29:59.793"/>
    </inkml:context>
    <inkml:brush xml:id="br0">
      <inkml:brushProperty name="width" value="0.11465" units="cm"/>
      <inkml:brushProperty name="height" value="0.11465" units="cm"/>
      <inkml:brushProperty name="color" value="#002060"/>
    </inkml:brush>
  </inkml:definitions>
  <inkml:trace contextRef="#ctx0" brushRef="#br0">5262 7650 24575,'0'0'0</inkml:trace>
  <inkml:trace contextRef="#ctx0" brushRef="#br0" timeOffset="1">5030 7613 24575,'0'0'0</inkml:trace>
  <inkml:trace contextRef="#ctx0" brushRef="#br0" timeOffset="2">5115 7227 24575,'0'0'0</inkml:trace>
  <inkml:trace contextRef="#ctx0" brushRef="#br0" timeOffset="3">5110 7623 24575,'0'0'0</inkml:trace>
  <inkml:trace contextRef="#ctx0" brushRef="#br0" timeOffset="4">4982 7510 24575,'0'0'0</inkml:trace>
  <inkml:trace contextRef="#ctx0" brushRef="#br0" timeOffset="5">5269 7470 24575,'0'0'0</inkml:trace>
  <inkml:trace contextRef="#ctx0" brushRef="#br0" timeOffset="6">5082 7492 24575,'0'0'0</inkml:trace>
  <inkml:trace contextRef="#ctx0" brushRef="#br0" timeOffset="7">5068 7256 24575,'0'0'0</inkml:trace>
  <inkml:trace contextRef="#ctx0" brushRef="#br0" timeOffset="8">4825 7303 24575,'0'0'0</inkml:trace>
  <inkml:trace contextRef="#ctx0" brushRef="#br0" timeOffset="9">5011 7284 24575,'0'0'0</inkml:trace>
  <inkml:trace contextRef="#ctx0" brushRef="#br0" timeOffset="10">4976 7983 24575,'0'0'0</inkml:trace>
  <inkml:trace contextRef="#ctx0" brushRef="#br0" timeOffset="11">5352 7811 24575,'0'0'0</inkml:trace>
  <inkml:trace contextRef="#ctx0" brushRef="#br0" timeOffset="12">4838 7826 24575,'0'0'0</inkml:trace>
  <inkml:trace contextRef="#ctx0" brushRef="#br0" timeOffset="13">4838 7570 24575,'0'0'0</inkml:trace>
  <inkml:trace contextRef="#ctx0" brushRef="#br0" timeOffset="14">4963 7929 24575,'0'0'0</inkml:trace>
  <inkml:trace contextRef="#ctx0" brushRef="#br0" timeOffset="15">5154 7845 24575,'0'0'0</inkml:trace>
  <inkml:trace contextRef="#ctx0" brushRef="#br0" timeOffset="16">4975 7830 24575,'0'0'0</inkml:trace>
  <inkml:trace contextRef="#ctx0" brushRef="#br0" timeOffset="17">4975 7640 24575,'0'0'0</inkml:trace>
  <inkml:trace contextRef="#ctx0" brushRef="#br0" timeOffset="18">4969 7449 24575,'0'0'0</inkml:trace>
  <inkml:trace contextRef="#ctx0" brushRef="#br0" timeOffset="19">4928 7185 24575,'0'0'0</inkml:trace>
  <inkml:trace contextRef="#ctx0" brushRef="#br0" timeOffset="20">4693 7230 24575,'0'0'0</inkml:trace>
  <inkml:trace contextRef="#ctx0" brushRef="#br0" timeOffset="21">4693 7537 24575,'0'0'0</inkml:trace>
  <inkml:trace contextRef="#ctx0" brushRef="#br0" timeOffset="22">4812 7449 24575,'0'0'0</inkml:trace>
  <inkml:trace contextRef="#ctx0" brushRef="#br0" timeOffset="23">4778 7449 24575,'0'0'0</inkml:trace>
  <inkml:trace contextRef="#ctx0" brushRef="#br0" timeOffset="24">4850 7117 24575,'0'0'0</inkml:trace>
  <inkml:trace contextRef="#ctx0" brushRef="#br0" timeOffset="25">4758 7117 24575,'0'0'0</inkml:trace>
  <inkml:trace contextRef="#ctx0" brushRef="#br0" timeOffset="26">4688 7146 24575,'0'0'0</inkml:trace>
  <inkml:trace contextRef="#ctx0" brushRef="#br0" timeOffset="27">4629 7300 24575,'0'0'0</inkml:trace>
  <inkml:trace contextRef="#ctx0" brushRef="#br0" timeOffset="28">4629 7170 24575,'0'0'0</inkml:trace>
  <inkml:trace contextRef="#ctx0" brushRef="#br0" timeOffset="29">4838 6888 24575,'0'0'0</inkml:trace>
  <inkml:trace contextRef="#ctx0" brushRef="#br0" timeOffset="30">4667 6888 24575,'0'0'0</inkml:trace>
  <inkml:trace contextRef="#ctx0" brushRef="#br0" timeOffset="31">4813 6993 24575,'0'0'0</inkml:trace>
  <inkml:trace contextRef="#ctx0" brushRef="#br0" timeOffset="32">5041 7131 24575,'0'0'0</inkml:trace>
  <inkml:trace contextRef="#ctx0" brushRef="#br0" timeOffset="33">4599 7060 24575,'0'0'0</inkml:trace>
  <inkml:trace contextRef="#ctx0" brushRef="#br0" timeOffset="34">4651 6963 24575,'0'0'0</inkml:trace>
  <inkml:trace contextRef="#ctx0" brushRef="#br0" timeOffset="35">4499 6913 24575,'0'0'0</inkml:trace>
  <inkml:trace contextRef="#ctx0" brushRef="#br0" timeOffset="36">4511 7114 24575,'0'0'0</inkml:trace>
  <inkml:trace contextRef="#ctx0" brushRef="#br0" timeOffset="37">4574 7547 24575,'0'0'0</inkml:trace>
  <inkml:trace contextRef="#ctx0" brushRef="#br0" timeOffset="38">4741 7763 24575,'0'0'0</inkml:trace>
  <inkml:trace contextRef="#ctx0" brushRef="#br0" timeOffset="39">4678 7656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3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4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5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17434 11932 24575,'0'0'0</inkml:trace>
  <inkml:trace contextRef="#ctx0" brushRef="#br0" timeOffset="1">17643 11843 24575,'0'0'0</inkml:trace>
  <inkml:trace contextRef="#ctx0" brushRef="#br0" timeOffset="2">17643 11610 24575,'0'0'0</inkml:trace>
  <inkml:trace contextRef="#ctx0" brushRef="#br0" timeOffset="3">17838 11610 24575,'0'0'0</inkml:trace>
  <inkml:trace contextRef="#ctx0" brushRef="#br0" timeOffset="4">18070 11253 24575,'0'0'0</inkml:trace>
  <inkml:trace contextRef="#ctx0" brushRef="#br0" timeOffset="5">17843 11198 24575,'0'0'0</inkml:trace>
  <inkml:trace contextRef="#ctx0" brushRef="#br0" timeOffset="6">18169 10811 24575,'0'0'0</inkml:trace>
  <inkml:trace contextRef="#ctx0" brushRef="#br0" timeOffset="7">18268 10870 24575,'0'0'0</inkml:trace>
  <inkml:trace contextRef="#ctx0" brushRef="#br0" timeOffset="8">18268 11213 24575,'0'0'0</inkml:trace>
  <inkml:trace contextRef="#ctx0" brushRef="#br0" timeOffset="9">18553 10957 24575,'0'0'0</inkml:trace>
  <inkml:trace contextRef="#ctx0" brushRef="#br0" timeOffset="10">18496 10510 24575,'0'0'0</inkml:trace>
  <inkml:trace contextRef="#ctx0" brushRef="#br0" timeOffset="11">19147 10156 24575,'0'0'0</inkml:trace>
  <inkml:trace contextRef="#ctx0" brushRef="#br0" timeOffset="12">19527 9446 24575,'0'0'0</inkml:trace>
  <inkml:trace contextRef="#ctx0" brushRef="#br0" timeOffset="13">19834 8978 24575,'0'0'0</inkml:trace>
  <inkml:trace contextRef="#ctx0" brushRef="#br0" timeOffset="14">20176 8819 24575,'0'0'0</inkml:trace>
  <inkml:trace contextRef="#ctx0" brushRef="#br0" timeOffset="15">20385 8594 24575,'0'0'0</inkml:trace>
  <inkml:trace contextRef="#ctx0" brushRef="#br0" timeOffset="16">20843 8181 24575,'0'0'0</inkml:trace>
  <inkml:trace contextRef="#ctx0" brushRef="#br0" timeOffset="17">20702 9066 24575,'0'0'0</inkml:trace>
  <inkml:trace contextRef="#ctx0" brushRef="#br0" timeOffset="18">20134 9751 24575,'0'0'0</inkml:trace>
  <inkml:trace contextRef="#ctx0" brushRef="#br0" timeOffset="19">19066 10703 24575,'0'0'0</inkml:trace>
  <inkml:trace contextRef="#ctx0" brushRef="#br0" timeOffset="20">18894 10411 24575,'0'0'0</inkml:trace>
  <inkml:trace contextRef="#ctx0" brushRef="#br0" timeOffset="21">19113 9779 24575,'0'0'0</inkml:trace>
  <inkml:trace contextRef="#ctx0" brushRef="#br0" timeOffset="22">18639 10678 24575,'0'0'0</inkml:trace>
  <inkml:trace contextRef="#ctx0" brushRef="#br0" timeOffset="23">19931 9812 24575,'0'0'0</inkml:trace>
  <inkml:trace contextRef="#ctx0" brushRef="#br0" timeOffset="24">19931 9812 24575,'0'0'0</inkml:trace>
  <inkml:trace contextRef="#ctx0" brushRef="#br0" timeOffset="25">20369 8743 24575,'0'0'0</inkml:trace>
  <inkml:trace contextRef="#ctx0" brushRef="#br0" timeOffset="26">20369 8743 24575,'0'0'0</inkml:trace>
  <inkml:trace contextRef="#ctx0" brushRef="#br0" timeOffset="27">21039 8119 24575,'0'0'0</inkml:trace>
  <inkml:trace contextRef="#ctx0" brushRef="#br0" timeOffset="28">21039 8119 24575,'0'0'0</inkml:trace>
  <inkml:trace contextRef="#ctx0" brushRef="#br0" timeOffset="29">21039 8119 24575,'0'0'0</inkml:trace>
  <inkml:trace contextRef="#ctx0" brushRef="#br0" timeOffset="30">21618 7135 24575,'0'0'0</inkml:trace>
  <inkml:trace contextRef="#ctx0" brushRef="#br0" timeOffset="31">21618 7135 24575,'0'0'0</inkml:trace>
  <inkml:trace contextRef="#ctx0" brushRef="#br0" timeOffset="32">21269 7924 24575,'0'0'0</inkml:trace>
  <inkml:trace contextRef="#ctx0" brushRef="#br0" timeOffset="33">21209 7742 24575,'0'0'0</inkml:trace>
  <inkml:trace contextRef="#ctx0" brushRef="#br0" timeOffset="34">21209 7742 24575,'0'0'0</inkml:trace>
  <inkml:trace contextRef="#ctx0" brushRef="#br0" timeOffset="35">20801 8588 24575,'0'0'0</inkml:trace>
  <inkml:trace contextRef="#ctx0" brushRef="#br0" timeOffset="36">20801 8588 24575,'0'0'0</inkml:trace>
  <inkml:trace contextRef="#ctx0" brushRef="#br0" timeOffset="37">20133 9456 24575,'0'0'0</inkml:trace>
  <inkml:trace contextRef="#ctx0" brushRef="#br0" timeOffset="38">20133 9456 24575,'0'0'0</inkml:trace>
  <inkml:trace contextRef="#ctx0" brushRef="#br0" timeOffset="39">19573 9969 24575,'0'0'0</inkml:trace>
  <inkml:trace contextRef="#ctx0" brushRef="#br0" timeOffset="40">19573 9969 24575,'0'0'0</inkml:trace>
  <inkml:trace contextRef="#ctx0" brushRef="#br0" timeOffset="41">19382 10565 24575,'0'0'0</inkml:trace>
  <inkml:trace contextRef="#ctx0" brushRef="#br0" timeOffset="42">19145 10438 24575,'0'0'0</inkml:trace>
  <inkml:trace contextRef="#ctx0" brushRef="#br0" timeOffset="43">19145 10438 24575,'0'0'0</inkml:trace>
  <inkml:trace contextRef="#ctx0" brushRef="#br0" timeOffset="44">18502 11597 24575,'0'0'0</inkml:trace>
  <inkml:trace contextRef="#ctx0" brushRef="#br0" timeOffset="45">18088 11597 24575,'0'0'0</inkml:trace>
  <inkml:trace contextRef="#ctx0" brushRef="#br0" timeOffset="46">17985 11916 24575,'0'0'0</inkml:trace>
  <inkml:trace contextRef="#ctx0" brushRef="#br0" timeOffset="47">17985 11916 24575,'0'0'0</inkml:trace>
  <inkml:trace contextRef="#ctx0" brushRef="#br0" timeOffset="48">18638 10871 24575,'0'0'0</inkml:trace>
  <inkml:trace contextRef="#ctx0" brushRef="#br0" timeOffset="49">18638 10997 24575,'0'0'0</inkml:trace>
  <inkml:trace contextRef="#ctx0" brushRef="#br0" timeOffset="50">19142 10649 24575,'0'0'0</inkml:trace>
  <inkml:trace contextRef="#ctx0" brushRef="#br0" timeOffset="51">19142 10649 24575,'0'0'0</inkml:trace>
  <inkml:trace contextRef="#ctx0" brushRef="#br0" timeOffset="52">19646 9713 24575,'0'0'0</inkml:trace>
  <inkml:trace contextRef="#ctx0" brushRef="#br0" timeOffset="53">19945 9390 24575,'0'0'0</inkml:trace>
  <inkml:trace contextRef="#ctx0" brushRef="#br0" timeOffset="54">19945 9390 24575,'0'0'0</inkml:trace>
  <inkml:trace contextRef="#ctx0" brushRef="#br0" timeOffset="55">20400 9005 24575,'0'0'0</inkml:trace>
  <inkml:trace contextRef="#ctx0" brushRef="#br0" timeOffset="56">20760 8700 24575,'0'0'0</inkml:trace>
  <inkml:trace contextRef="#ctx0" brushRef="#br0" timeOffset="57">20929 8419 24575,'0'0'0</inkml:trace>
  <inkml:trace contextRef="#ctx0" brushRef="#br0" timeOffset="58">20929 8419 24575,'0'0'0</inkml:trace>
  <inkml:trace contextRef="#ctx0" brushRef="#br0" timeOffset="59">21402 7898 24575,'0'0'0</inkml:trace>
  <inkml:trace contextRef="#ctx0" brushRef="#br0" timeOffset="60">21402 7898 24575,'0'0'0</inkml:trace>
  <inkml:trace contextRef="#ctx0" brushRef="#br0" timeOffset="61">21402 7898 24575,'0'0'0</inkml:trace>
  <inkml:trace contextRef="#ctx0" brushRef="#br0" timeOffset="62">21740 6993 24575,'0'0'0</inkml:trace>
  <inkml:trace contextRef="#ctx0" brushRef="#br0" timeOffset="63">21984 6993 24575,'0'0'0</inkml:trace>
  <inkml:trace contextRef="#ctx0" brushRef="#br0" timeOffset="64">21984 6993 24575,'0'0'0</inkml:trace>
  <inkml:trace contextRef="#ctx0" brushRef="#br0" timeOffset="65">21022 8653 24575,'0'0'0</inkml:trace>
  <inkml:trace contextRef="#ctx0" brushRef="#br0" timeOffset="66">20976 9028 24575,'0'0'0</inkml:trace>
  <inkml:trace contextRef="#ctx0" brushRef="#br0" timeOffset="67">20170 9774 24575,'0'0'0</inkml:trace>
  <inkml:trace contextRef="#ctx0" brushRef="#br0" timeOffset="68">20170 9774 24575,'0'0'0</inkml:trace>
  <inkml:trace contextRef="#ctx0" brushRef="#br0" timeOffset="69">19662 10181 24575,'0'0'0</inkml:trace>
  <inkml:trace contextRef="#ctx0" brushRef="#br0" timeOffset="70">18962 10351 24575,'0'0'0</inkml:trace>
  <inkml:trace contextRef="#ctx0" brushRef="#br0" timeOffset="71">19033 9784 24575,'0'0'0</inkml:trace>
  <inkml:trace contextRef="#ctx0" brushRef="#br0" timeOffset="72">19185 9334 24575,'0'0'0</inkml:trace>
  <inkml:trace contextRef="#ctx0" brushRef="#br0" timeOffset="73">19439 8907 24575,'0'0'0</inkml:trace>
  <inkml:trace contextRef="#ctx0" brushRef="#br0" timeOffset="74">19869 8375 24575,'0'0'0</inkml:trace>
  <inkml:trace contextRef="#ctx0" brushRef="#br0" timeOffset="75">20109 8283 24575,'0'0'0</inkml:trace>
  <inkml:trace contextRef="#ctx0" brushRef="#br0" timeOffset="76">20560 8016 24575,'0'0'0</inkml:trace>
  <inkml:trace contextRef="#ctx0" brushRef="#br0" timeOffset="77">20628 7971 24575,'0'0'0</inkml:trace>
  <inkml:trace contextRef="#ctx0" brushRef="#br0" timeOffset="78">21090 7523 24575,'0'0'0</inkml:trace>
  <inkml:trace contextRef="#ctx0" brushRef="#br0" timeOffset="79">21090 7523 24575,'0'0'0</inkml:trace>
  <inkml:trace contextRef="#ctx0" brushRef="#br0" timeOffset="80">20889 7922 24575,'0'0'0</inkml:trace>
  <inkml:trace contextRef="#ctx0" brushRef="#br0" timeOffset="81">21279 7467 24575,'0'0'0</inkml:trace>
  <inkml:trace contextRef="#ctx0" brushRef="#br0" timeOffset="82">21601 7334 24575,'0'0'0</inkml:trace>
  <inkml:trace contextRef="#ctx0" brushRef="#br0" timeOffset="83">21601 7334 24575,'0'0'0</inkml:trace>
  <inkml:trace contextRef="#ctx0" brushRef="#br0" timeOffset="84">21581 7574 24575,'0'0'0</inkml:trace>
  <inkml:trace contextRef="#ctx0" brushRef="#br0" timeOffset="85">21676 7386 24575,'0'0'0</inkml:trace>
  <inkml:trace contextRef="#ctx0" brushRef="#br0" timeOffset="86">21561 7895 24575,'0'0'0</inkml:trace>
  <inkml:trace contextRef="#ctx0" brushRef="#br0" timeOffset="87">21561 7895 24575,'0'0'0</inkml:trace>
  <inkml:trace contextRef="#ctx0" brushRef="#br0" timeOffset="88">21341 8322 24575,'0'0'0</inkml:trace>
  <inkml:trace contextRef="#ctx0" brushRef="#br0" timeOffset="89">21341 8322 24575,'0'0'0</inkml:trace>
  <inkml:trace contextRef="#ctx0" brushRef="#br0" timeOffset="90">21341 8322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5213 7192 24575,'0'0'0</inkml:trace>
  <inkml:trace contextRef="#ctx0" brushRef="#br0" timeOffset="1">5323 7515 24575,'0'0'0</inkml:trace>
  <inkml:trace contextRef="#ctx0" brushRef="#br0" timeOffset="2">5136 7314 24575,'0'0'0</inkml:trace>
  <inkml:trace contextRef="#ctx0" brushRef="#br0" timeOffset="3">5212 7964 24575,'0'0'0</inkml:trace>
  <inkml:trace contextRef="#ctx0" brushRef="#br0" timeOffset="4">5109 7560 24575,'0'0'0</inkml:trace>
  <inkml:trace contextRef="#ctx0" brushRef="#br0" timeOffset="5">4908 7568 24575,'0'0'0</inkml:trace>
  <inkml:trace contextRef="#ctx0" brushRef="#br0" timeOffset="6">5168 8004 24575,'0'0'0</inkml:trace>
  <inkml:trace contextRef="#ctx0" brushRef="#br0" timeOffset="7">5144 7569 24575,'0'0'0</inkml:trace>
  <inkml:trace contextRef="#ctx0" brushRef="#br0" timeOffset="8">5020 7705 24575,'0'0'0</inkml:trace>
  <inkml:trace contextRef="#ctx0" brushRef="#br0" timeOffset="9">5003 7447 24575,'0'0'0</inkml:trace>
  <inkml:trace contextRef="#ctx0" brushRef="#br0" timeOffset="10">4028 8156 24575,'0'0'0</inkml:trace>
  <inkml:trace contextRef="#ctx0" brushRef="#br0" timeOffset="11">3924 8533 24575,'0'0'0</inkml:trace>
  <inkml:trace contextRef="#ctx0" brushRef="#br0" timeOffset="12">4623 8899 24575,'0'0'0</inkml:trace>
  <inkml:trace contextRef="#ctx0" brushRef="#br0" timeOffset="13">4771 8444 24575,'0'0'0</inkml:trace>
  <inkml:trace contextRef="#ctx0" brushRef="#br0" timeOffset="14">3820 8767 24575,'0'0'0</inkml:trace>
  <inkml:trace contextRef="#ctx0" brushRef="#br0" timeOffset="15">3116 8829 24575,'0'0'0</inkml:trace>
  <inkml:trace contextRef="#ctx0" brushRef="#br0" timeOffset="16">4207 9148 24575,'0'0'0</inkml:trace>
  <inkml:trace contextRef="#ctx0" brushRef="#br0" timeOffset="17">5281 9140 24575,'0'0'0</inkml:trace>
  <inkml:trace contextRef="#ctx0" brushRef="#br0" timeOffset="18">4701 8733 24575,'0'0'0</inkml:trace>
  <inkml:trace contextRef="#ctx0" brushRef="#br0" timeOffset="19">4300 8700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1T21:34:0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0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8660 24575,'0'0'0</inkml:trace>
  <inkml:trace contextRef="#ctx0" brushRef="#br0" timeOffset="1">3115 8417 24575,'0'0'0</inkml:trace>
  <inkml:trace contextRef="#ctx0" brushRef="#br0" timeOffset="2">3256 8568 24575,'0'0'0</inkml:trace>
  <inkml:trace contextRef="#ctx0" brushRef="#br0" timeOffset="3">3199 8080 24575,'0'0'0</inkml:trace>
  <inkml:trace contextRef="#ctx0" brushRef="#br0" timeOffset="4">3276 8384 24575,'0'0'0</inkml:trace>
  <inkml:trace contextRef="#ctx0" brushRef="#br0" timeOffset="5">3427 8377 24575,'0'0'0</inkml:trace>
  <inkml:trace contextRef="#ctx0" brushRef="#br0" timeOffset="6">3232 8050 24575,'0'0'0</inkml:trace>
  <inkml:trace contextRef="#ctx0" brushRef="#br0" timeOffset="7">3250 8377 24575,'0'0'0</inkml:trace>
  <inkml:trace contextRef="#ctx0" brushRef="#br0" timeOffset="8">3343 8275 24575,'0'0'0</inkml:trace>
  <inkml:trace contextRef="#ctx0" brushRef="#br0" timeOffset="9">3356 8469 24575,'0'0'0</inkml:trace>
  <inkml:trace contextRef="#ctx0" brushRef="#br0" timeOffset="10">4088 7936 24575,'0'0'0</inkml:trace>
  <inkml:trace contextRef="#ctx0" brushRef="#br0" timeOffset="11">4166 7653 24575,'0'0'0</inkml:trace>
  <inkml:trace contextRef="#ctx0" brushRef="#br0" timeOffset="12">3641 7378 24575,'0'0'0</inkml:trace>
  <inkml:trace contextRef="#ctx0" brushRef="#br0" timeOffset="13">3530 7719 24575,'0'0'0</inkml:trace>
  <inkml:trace contextRef="#ctx0" brushRef="#br0" timeOffset="14">4244 7477 24575,'0'0'0</inkml:trace>
  <inkml:trace contextRef="#ctx0" brushRef="#br0" timeOffset="15">4774 7430 24575,'0'0'0</inkml:trace>
  <inkml:trace contextRef="#ctx0" brushRef="#br0" timeOffset="16">3954 7191 24575,'0'0'0</inkml:trace>
  <inkml:trace contextRef="#ctx0" brushRef="#br0" timeOffset="17">3147 7197 24575,'0'0'0</inkml:trace>
  <inkml:trace contextRef="#ctx0" brushRef="#br0" timeOffset="18">3583 7503 24575,'0'0'0</inkml:trace>
  <inkml:trace contextRef="#ctx0" brushRef="#br0" timeOffset="19">3884 7527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07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3184 7147 24575,'0'0'0</inkml:trace>
  <inkml:trace contextRef="#ctx0" brushRef="#br0" timeOffset="1">3497 7272 24575,'0'0'0</inkml:trace>
  <inkml:trace contextRef="#ctx0" brushRef="#br0" timeOffset="2">3254 7704 24575,'0'0'0</inkml:trace>
  <inkml:trace contextRef="#ctx0" brushRef="#br0" timeOffset="3">3604 7649 24575,'0'0'0</inkml:trace>
  <inkml:trace contextRef="#ctx0" brushRef="#br0" timeOffset="4">3441 8018 24575,'0'0'0</inkml:trace>
  <inkml:trace contextRef="#ctx0" brushRef="#br0" timeOffset="5">3219 8018 24575,'0'0'0</inkml:trace>
  <inkml:trace contextRef="#ctx0" brushRef="#br0" timeOffset="6">3649 7204 24575,'0'0'0</inkml:trace>
  <inkml:trace contextRef="#ctx0" brushRef="#br0" timeOffset="7">3774 7308 24575,'0'0'0</inkml:trace>
  <inkml:trace contextRef="#ctx0" brushRef="#br0" timeOffset="8">3910 7434 24575,'0'0'0</inkml:trace>
  <inkml:trace contextRef="#ctx0" brushRef="#br0" timeOffset="9">3993 7285 24575,'0'0'0</inkml:trace>
  <inkml:trace contextRef="#ctx0" brushRef="#br0" timeOffset="10">4057 7425 24575,'0'0'0</inkml:trace>
  <inkml:trace contextRef="#ctx0" brushRef="#br0" timeOffset="11">4062 8356 24575,'0'0'0</inkml:trace>
  <inkml:trace contextRef="#ctx0" brushRef="#br0" timeOffset="12">4483 8096 24575,'0'0'0</inkml:trace>
  <inkml:trace contextRef="#ctx0" brushRef="#br0" timeOffset="13">4504 8018 24575,'0'0'0</inkml:trace>
  <inkml:trace contextRef="#ctx0" brushRef="#br0" timeOffset="14">4662 7570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22"/>
    </inkml:context>
    <inkml:brush xml:id="br0">
      <inkml:brushProperty name="width" value="0.17639" units="cm"/>
      <inkml:brushProperty name="height" value="0.17639" units="cm"/>
      <inkml:brushProperty name="color" value="#9DC3E6"/>
    </inkml:brush>
  </inkml:definitions>
  <inkml:trace contextRef="#ctx0" brushRef="#br0">3865 11142 24575,'0'0'0</inkml:trace>
  <inkml:trace contextRef="#ctx0" brushRef="#br0" timeOffset="1">3623 11476 24575,'0'0'0</inkml:trace>
  <inkml:trace contextRef="#ctx0" brushRef="#br0" timeOffset="2">3991 11306 24575,'0'0'0</inkml:trace>
  <inkml:trace contextRef="#ctx0" brushRef="#br0" timeOffset="3">4011 11413 24575,'0'0'0</inkml:trace>
  <inkml:trace contextRef="#ctx0" brushRef="#br0" timeOffset="4">4098 11876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27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7600 12793 24575,'0'0'0</inkml:trace>
  <inkml:trace contextRef="#ctx0" brushRef="#br0" timeOffset="1">7726 12707 24575,'0'0'0</inkml:trace>
  <inkml:trace contextRef="#ctx0" brushRef="#br0" timeOffset="2">7767 12472 24575,'0'0'0</inkml:trace>
  <inkml:trace contextRef="#ctx0" brushRef="#br0" timeOffset="3">8304 12191 24575,'0'0'0</inkml:trace>
  <inkml:trace contextRef="#ctx0" brushRef="#br0" timeOffset="4">8441 12562 24575,'0'0'0</inkml:trace>
  <inkml:trace contextRef="#ctx0" brushRef="#br0" timeOffset="5">8007 12859 24575,'0'0'0</inkml:trace>
  <inkml:trace contextRef="#ctx0" brushRef="#br0" timeOffset="6">7103 12457 24575,'0'0'0</inkml:trace>
  <inkml:trace contextRef="#ctx0" brushRef="#br0" timeOffset="7">7152 12294 24575,'0'0'0</inkml:trace>
  <inkml:trace contextRef="#ctx0" brushRef="#br0" timeOffset="8">7233 11989 24575,'0'0'0</inkml:trace>
  <inkml:trace contextRef="#ctx0" brushRef="#br0" timeOffset="9">6672 12676 24575,'0'0'0</inkml:trace>
  <inkml:trace contextRef="#ctx0" brushRef="#br0" timeOffset="10">7025 12829 24575,'0'0'0</inkml:trace>
  <inkml:trace contextRef="#ctx0" brushRef="#br0" timeOffset="11">6796 12225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4.739"/>
    </inkml:context>
    <inkml:brush xml:id="br0">
      <inkml:brushProperty name="width" value="0.17639" units="cm"/>
      <inkml:brushProperty name="height" value="0.17639" units="cm"/>
      <inkml:brushProperty name="color" value="#BF9000"/>
    </inkml:brush>
  </inkml:definitions>
  <inkml:trace contextRef="#ctx0" brushRef="#br0">4599 11509 24575,'0'0'0</inkml:trace>
  <inkml:trace contextRef="#ctx0" brushRef="#br0" timeOffset="1">4516 11559 24575,'0'0'0</inkml:trace>
  <inkml:trace contextRef="#ctx0" brushRef="#br0" timeOffset="2">3696 12125 24575,'0'0'0</inkml:trace>
  <inkml:trace contextRef="#ctx0" brushRef="#br0" timeOffset="3">4454 11303 24575,'0'0'0</inkml:trace>
  <inkml:trace contextRef="#ctx0" brushRef="#br0" timeOffset="4">3608 11850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9:16.594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6554 8331 24575,'0'0'0</inkml:trace>
  <inkml:trace contextRef="#ctx0" brushRef="#br0" timeOffset="1">6454 8118 24575,'0'0'0</inkml:trace>
  <inkml:trace contextRef="#ctx0" brushRef="#br0" timeOffset="2">6629 8129 24575,'0'0'0</inkml:trace>
  <inkml:trace contextRef="#ctx0" brushRef="#br0" timeOffset="3">6905 8144 24575,'0'0'0</inkml:trace>
  <inkml:trace contextRef="#ctx0" brushRef="#br0" timeOffset="4">6954 8144 24575,'0'0'0</inkml:trace>
  <inkml:trace contextRef="#ctx0" brushRef="#br0" timeOffset="5">7090 7990 24575,'0'0'0</inkml:trace>
  <inkml:trace contextRef="#ctx0" brushRef="#br0" timeOffset="6">7070 7947 24575,'0'0'0</inkml:trace>
  <inkml:trace contextRef="#ctx0" brushRef="#br0" timeOffset="7">6950 7917 24575,'0'0'0</inkml:trace>
  <inkml:trace contextRef="#ctx0" brushRef="#br0" timeOffset="8">6979 7687 24575,'0'0'0</inkml:trace>
  <inkml:trace contextRef="#ctx0" brushRef="#br0" timeOffset="9">7108 7562 24575,'0'0'0</inkml:trace>
  <inkml:trace contextRef="#ctx0" brushRef="#br0" timeOffset="10">7361 7552 24575,'0'0'0</inkml:trace>
  <inkml:trace contextRef="#ctx0" brushRef="#br0" timeOffset="11">7390 7726 24575,'0'0'0</inkml:trace>
  <inkml:trace contextRef="#ctx0" brushRef="#br0" timeOffset="12">5518 10011 24575,'0'0'0</inkml:trace>
  <inkml:trace contextRef="#ctx0" brushRef="#br0" timeOffset="13">5801 9573 24575,'0'0'0</inkml:trace>
  <inkml:trace contextRef="#ctx0" brushRef="#br0" timeOffset="14">5720 9363 24575,'0'0'0</inkml:trace>
  <inkml:trace contextRef="#ctx0" brushRef="#br0" timeOffset="15">6198 9198 24575,'0'0'0</inkml:trace>
  <inkml:trace contextRef="#ctx0" brushRef="#br0" timeOffset="16">6790 9223 24575,'0'0'0</inkml:trace>
  <inkml:trace contextRef="#ctx0" brushRef="#br0" timeOffset="17">7178 8932 24575,'0'0'0</inkml:trace>
  <inkml:trace contextRef="#ctx0" brushRef="#br0" timeOffset="18">6988 8751 24575,'0'0'0</inkml:trace>
  <inkml:trace contextRef="#ctx0" brushRef="#br0" timeOffset="19">6858 8751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29:16.614"/>
    </inkml:context>
    <inkml:brush xml:id="br0">
      <inkml:brushProperty name="width" value="0.14111" units="cm"/>
      <inkml:brushProperty name="height" value="0.14111" units="cm"/>
      <inkml:brushProperty name="color" value="#7030A0"/>
    </inkml:brush>
  </inkml:definitions>
  <inkml:trace contextRef="#ctx0" brushRef="#br0">7130 8764 24575,'0'0'0</inkml:trace>
  <inkml:trace contextRef="#ctx0" brushRef="#br0" timeOffset="1">6975 8433 24575,'0'0'0</inkml:trace>
  <inkml:trace contextRef="#ctx0" brushRef="#br0" timeOffset="2">7247 8450 24575,'0'0'0</inkml:trace>
  <inkml:trace contextRef="#ctx0" brushRef="#br0" timeOffset="3">7677 8473 24575,'0'0'0</inkml:trace>
  <inkml:trace contextRef="#ctx0" brushRef="#br0" timeOffset="4">7753 8473 24575,'0'0'0</inkml:trace>
  <inkml:trace contextRef="#ctx0" brushRef="#br0" timeOffset="5">7964 8234 24575,'0'0'0</inkml:trace>
  <inkml:trace contextRef="#ctx0" brushRef="#br0" timeOffset="6">7933 8167 24575,'0'0'0</inkml:trace>
  <inkml:trace contextRef="#ctx0" brushRef="#br0" timeOffset="7">7747 8120 24575,'0'0'0</inkml:trace>
  <inkml:trace contextRef="#ctx0" brushRef="#br0" timeOffset="8">7792 7762 24575,'0'0'0</inkml:trace>
  <inkml:trace contextRef="#ctx0" brushRef="#br0" timeOffset="9">7993 7568 24575,'0'0'0</inkml:trace>
  <inkml:trace contextRef="#ctx0" brushRef="#br0" timeOffset="10">8386 7552 24575,'0'0'0</inkml:trace>
  <inkml:trace contextRef="#ctx0" brushRef="#br0" timeOffset="11">8431 7823 24575,'0'0'0</inkml:trace>
  <inkml:trace contextRef="#ctx0" brushRef="#br0" timeOffset="12">5518 11379 24575,'0'0'0</inkml:trace>
  <inkml:trace contextRef="#ctx0" brushRef="#br0" timeOffset="13">5958 10697 24575,'0'0'0</inkml:trace>
  <inkml:trace contextRef="#ctx0" brushRef="#br0" timeOffset="14">5832 10370 24575,'0'0'0</inkml:trace>
  <inkml:trace contextRef="#ctx0" brushRef="#br0" timeOffset="15">6576 10114 24575,'0'0'0</inkml:trace>
  <inkml:trace contextRef="#ctx0" brushRef="#br0" timeOffset="16">7498 10153 24575,'0'0'0</inkml:trace>
  <inkml:trace contextRef="#ctx0" brushRef="#br0" timeOffset="17">8101 9700 24575,'0'0'0</inkml:trace>
  <inkml:trace contextRef="#ctx0" brushRef="#br0" timeOffset="18">7806 9418 24575,'0'0'0</inkml:trace>
  <inkml:trace contextRef="#ctx0" brushRef="#br0" timeOffset="19">7603 9418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 0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6T16:13:19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5C415-9825-DB4E-9E39-928447099D83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99DEE-140B-EC49-A7A7-6D1396C9B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2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6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60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89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5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9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5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24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49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6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neurons in the cortex,  Excitatory Neurons shown and GABAergic Interneurons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74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60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74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4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61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7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3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43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5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28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4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much focus has been on understanding the development of excitatory neurons and cortical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02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3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9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99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51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57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79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9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94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5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Interneuron development is much less well understood in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809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0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21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91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98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11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596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8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1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997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0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interneuron development disrupted in many poorly understood neuropsychiatric diseases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99DEE-140B-EC49-A7A7-6D1396C9B6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89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87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66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61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8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78EBA-06C8-FC45-851B-F0DE28C462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1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FF44-AA6B-0A4B-9447-FB2AD848C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596A7-344F-C745-B35B-3EFF2DA0B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AA0EB-1785-7245-AEC7-AB32E90E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8FE0B-E33F-3B44-9FB8-5BD1C9A5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E8BC1-3C48-034E-9277-BEF957AB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9537-34E0-F84C-8AFF-5415F7FC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B6E5B-B7FF-6841-AAA7-95180E940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E45BB-FB14-AC48-A4AC-A1C854BC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87CB5-E875-BC40-9C11-611A9E89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80AC5-7096-114D-8BB3-0F8A5991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4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24D48-18D7-8A42-884F-85122282C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09BDE-A9CC-454D-A2F2-87704C163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1DF61-7C31-E640-AC55-5D61D974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7C2BE-0D14-6042-A75D-6F036F26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A65E6-4F7F-1E4F-A6E2-D91F3503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4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4E37-93DC-5F44-95DE-6465405D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C835-F081-D340-BAF5-B1EABC15B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F4EFF-FF09-FF4B-B6FE-DD233D64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71426-0A45-5A42-B8E9-AE1D7777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3FD89-EBE6-DF4C-83D7-C0238AA0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905B-C377-364E-B9B1-C82551CE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49179-89C0-2A46-AADA-53497EA2B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2AB98-079E-F84B-AB0A-F3A6E0102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9DE51-12C9-DD4C-9671-7A4E06E3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2DD30-B521-1144-A60A-3ED86E6E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25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D95A-AB1C-6E48-8434-EAEF6917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C671-5528-BE44-BDA3-AFDB85CCA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33789-9EFD-EF4A-9D5F-558C1A25C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69500-3045-D940-B4C6-FD071117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7D487-FCD6-6C45-8CAB-1E0996F3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9AFBE-00B7-5E43-AC20-D48D62A0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79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1F28-0003-5D4E-BA65-60C96CC9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87E35-B748-7947-81CC-089A872BF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B9E13-B105-B74D-9515-0CB9C7BAE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5817C-C505-A740-BFA5-33BEE3F74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17B90-7A45-4944-9967-56DB25F7E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72B27-7181-8442-86F8-60A0AD89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F37EE-4C37-A343-A582-A4EB26A9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75342F-E6E8-8742-80C8-5762E2C2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6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111C-02AD-A643-8A56-ED530728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C23BF-8116-5842-946E-70ABBFBE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10D7F-947F-944F-8988-C5896CC2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B8E6-DFB0-2A4E-8D33-98C29482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3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1FE8D-89B5-AA42-8BAD-FEE80BD3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49C49-B7EE-694D-819F-674AAD0B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C5C54-D44E-584C-9B2E-2801E51B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EA24-340D-6546-8022-8832CE4A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76926-3C64-4D43-80AE-5FCFDC07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F1FE6-4ED5-B342-9D9D-E9671105B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603DB-E73C-304F-A800-0D59E5EF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91A48-B1B6-864E-84C5-6D759407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31BA6-1824-B44E-8163-8A6E822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24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B876-AA76-3E47-A33F-898F17BD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20B9E-F9B5-7B4F-85DE-086BCBA13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4CEF6-0466-F345-8A2E-7993215CB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7ED64-7C4E-9E4F-B0C8-C7EB8F1F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45BAA-3565-004D-B1B6-2D75ED51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73795-413B-CA4B-832F-AB36874C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4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28935-5ABB-5940-B0D3-04C4197E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DB8AC-6D7A-824C-9EDF-9F31B34A7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0A528-470A-8443-8437-2A6F7CB5B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C131-7A39-C244-A496-B6ADA832526A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80F6-C9B3-8B4B-B8C7-DEFA1A099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CAFE-7B53-574B-B866-9C7CCA5DE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B0409-4E34-3149-B6A9-B911E1363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6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6.xml"/><Relationship Id="rId18" Type="http://schemas.openxmlformats.org/officeDocument/2006/relationships/customXml" Target="../ink/ink460.xml"/><Relationship Id="rId26" Type="http://schemas.openxmlformats.org/officeDocument/2006/relationships/customXml" Target="../ink/ink468.xml"/><Relationship Id="rId39" Type="http://schemas.openxmlformats.org/officeDocument/2006/relationships/customXml" Target="../ink/ink475.xml"/><Relationship Id="rId21" Type="http://schemas.openxmlformats.org/officeDocument/2006/relationships/customXml" Target="../ink/ink463.xml"/><Relationship Id="rId34" Type="http://schemas.openxmlformats.org/officeDocument/2006/relationships/image" Target="../media/image23.png"/><Relationship Id="rId42" Type="http://schemas.openxmlformats.org/officeDocument/2006/relationships/customXml" Target="../ink/ink477.xml"/><Relationship Id="rId47" Type="http://schemas.openxmlformats.org/officeDocument/2006/relationships/customXml" Target="../ink/ink481.xml"/><Relationship Id="rId50" Type="http://schemas.openxmlformats.org/officeDocument/2006/relationships/customXml" Target="../ink/ink483.xml"/><Relationship Id="rId7" Type="http://schemas.openxmlformats.org/officeDocument/2006/relationships/customXml" Target="../ink/ink450.xml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9" Type="http://schemas.openxmlformats.org/officeDocument/2006/relationships/customXml" Target="../ink/ink4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9.xml"/><Relationship Id="rId11" Type="http://schemas.openxmlformats.org/officeDocument/2006/relationships/customXml" Target="../ink/ink454.xml"/><Relationship Id="rId24" Type="http://schemas.openxmlformats.org/officeDocument/2006/relationships/customXml" Target="../ink/ink466.xml"/><Relationship Id="rId37" Type="http://schemas.openxmlformats.org/officeDocument/2006/relationships/customXml" Target="../ink/ink473.xml"/><Relationship Id="rId40" Type="http://schemas.openxmlformats.org/officeDocument/2006/relationships/image" Target="../media/image49.png"/><Relationship Id="rId45" Type="http://schemas.openxmlformats.org/officeDocument/2006/relationships/customXml" Target="../ink/ink479.xml"/><Relationship Id="rId5" Type="http://schemas.openxmlformats.org/officeDocument/2006/relationships/customXml" Target="../ink/ink448.xml"/><Relationship Id="rId15" Type="http://schemas.openxmlformats.org/officeDocument/2006/relationships/customXml" Target="../ink/ink458.xml"/><Relationship Id="rId23" Type="http://schemas.openxmlformats.org/officeDocument/2006/relationships/customXml" Target="../ink/ink465.xml"/><Relationship Id="rId28" Type="http://schemas.openxmlformats.org/officeDocument/2006/relationships/customXml" Target="../ink/ink470.xml"/><Relationship Id="rId36" Type="http://schemas.openxmlformats.org/officeDocument/2006/relationships/image" Target="../media/image48.png"/><Relationship Id="rId49" Type="http://schemas.openxmlformats.org/officeDocument/2006/relationships/customXml" Target="../ink/ink482.xml"/><Relationship Id="rId10" Type="http://schemas.openxmlformats.org/officeDocument/2006/relationships/customXml" Target="../ink/ink453.xml"/><Relationship Id="rId19" Type="http://schemas.openxmlformats.org/officeDocument/2006/relationships/customXml" Target="../ink/ink461.xml"/><Relationship Id="rId44" Type="http://schemas.openxmlformats.org/officeDocument/2006/relationships/image" Target="../media/image50.png"/><Relationship Id="rId4" Type="http://schemas.openxmlformats.org/officeDocument/2006/relationships/image" Target="../media/image20.png"/><Relationship Id="rId9" Type="http://schemas.openxmlformats.org/officeDocument/2006/relationships/customXml" Target="../ink/ink452.xml"/><Relationship Id="rId14" Type="http://schemas.openxmlformats.org/officeDocument/2006/relationships/customXml" Target="../ink/ink457.xml"/><Relationship Id="rId22" Type="http://schemas.openxmlformats.org/officeDocument/2006/relationships/customXml" Target="../ink/ink464.xml"/><Relationship Id="rId27" Type="http://schemas.openxmlformats.org/officeDocument/2006/relationships/customXml" Target="../ink/ink469.xml"/><Relationship Id="rId35" Type="http://schemas.openxmlformats.org/officeDocument/2006/relationships/customXml" Target="../ink/ink472.xml"/><Relationship Id="rId43" Type="http://schemas.openxmlformats.org/officeDocument/2006/relationships/customXml" Target="../ink/ink478.xml"/><Relationship Id="rId48" Type="http://schemas.openxmlformats.org/officeDocument/2006/relationships/image" Target="../media/image51.png"/><Relationship Id="rId8" Type="http://schemas.openxmlformats.org/officeDocument/2006/relationships/customXml" Target="../ink/ink451.xml"/><Relationship Id="rId3" Type="http://schemas.openxmlformats.org/officeDocument/2006/relationships/customXml" Target="../ink/ink447.xml"/><Relationship Id="rId12" Type="http://schemas.openxmlformats.org/officeDocument/2006/relationships/customXml" Target="../ink/ink455.xml"/><Relationship Id="rId17" Type="http://schemas.openxmlformats.org/officeDocument/2006/relationships/customXml" Target="../ink/ink459.xml"/><Relationship Id="rId25" Type="http://schemas.openxmlformats.org/officeDocument/2006/relationships/customXml" Target="../ink/ink467.xml"/><Relationship Id="rId38" Type="http://schemas.openxmlformats.org/officeDocument/2006/relationships/customXml" Target="../ink/ink474.xml"/><Relationship Id="rId46" Type="http://schemas.openxmlformats.org/officeDocument/2006/relationships/customXml" Target="../ink/ink480.xml"/><Relationship Id="rId20" Type="http://schemas.openxmlformats.org/officeDocument/2006/relationships/customXml" Target="../ink/ink462.xml"/><Relationship Id="rId41" Type="http://schemas.openxmlformats.org/officeDocument/2006/relationships/customXml" Target="../ink/ink476.xm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3.xml"/><Relationship Id="rId18" Type="http://schemas.openxmlformats.org/officeDocument/2006/relationships/customXml" Target="../ink/ink497.xml"/><Relationship Id="rId26" Type="http://schemas.openxmlformats.org/officeDocument/2006/relationships/customXml" Target="../ink/ink505.xml"/><Relationship Id="rId39" Type="http://schemas.openxmlformats.org/officeDocument/2006/relationships/customXml" Target="../ink/ink512.xml"/><Relationship Id="rId21" Type="http://schemas.openxmlformats.org/officeDocument/2006/relationships/customXml" Target="../ink/ink500.xml"/><Relationship Id="rId34" Type="http://schemas.openxmlformats.org/officeDocument/2006/relationships/image" Target="../media/image23.png"/><Relationship Id="rId42" Type="http://schemas.openxmlformats.org/officeDocument/2006/relationships/customXml" Target="../ink/ink514.xml"/><Relationship Id="rId47" Type="http://schemas.openxmlformats.org/officeDocument/2006/relationships/customXml" Target="../ink/ink518.xml"/><Relationship Id="rId50" Type="http://schemas.openxmlformats.org/officeDocument/2006/relationships/customXml" Target="../ink/ink520.xml"/><Relationship Id="rId7" Type="http://schemas.openxmlformats.org/officeDocument/2006/relationships/customXml" Target="../ink/ink487.xml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9" Type="http://schemas.openxmlformats.org/officeDocument/2006/relationships/customXml" Target="../ink/ink5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6.xml"/><Relationship Id="rId11" Type="http://schemas.openxmlformats.org/officeDocument/2006/relationships/customXml" Target="../ink/ink491.xml"/><Relationship Id="rId24" Type="http://schemas.openxmlformats.org/officeDocument/2006/relationships/customXml" Target="../ink/ink503.xml"/><Relationship Id="rId37" Type="http://schemas.openxmlformats.org/officeDocument/2006/relationships/customXml" Target="../ink/ink510.xml"/><Relationship Id="rId40" Type="http://schemas.openxmlformats.org/officeDocument/2006/relationships/image" Target="../media/image49.png"/><Relationship Id="rId45" Type="http://schemas.openxmlformats.org/officeDocument/2006/relationships/customXml" Target="../ink/ink516.xml"/><Relationship Id="rId5" Type="http://schemas.openxmlformats.org/officeDocument/2006/relationships/customXml" Target="../ink/ink485.xml"/><Relationship Id="rId15" Type="http://schemas.openxmlformats.org/officeDocument/2006/relationships/customXml" Target="../ink/ink495.xml"/><Relationship Id="rId23" Type="http://schemas.openxmlformats.org/officeDocument/2006/relationships/customXml" Target="../ink/ink502.xml"/><Relationship Id="rId28" Type="http://schemas.openxmlformats.org/officeDocument/2006/relationships/customXml" Target="../ink/ink507.xml"/><Relationship Id="rId36" Type="http://schemas.openxmlformats.org/officeDocument/2006/relationships/image" Target="../media/image48.png"/><Relationship Id="rId49" Type="http://schemas.openxmlformats.org/officeDocument/2006/relationships/customXml" Target="../ink/ink519.xml"/><Relationship Id="rId10" Type="http://schemas.openxmlformats.org/officeDocument/2006/relationships/customXml" Target="../ink/ink490.xml"/><Relationship Id="rId19" Type="http://schemas.openxmlformats.org/officeDocument/2006/relationships/customXml" Target="../ink/ink498.xml"/><Relationship Id="rId44" Type="http://schemas.openxmlformats.org/officeDocument/2006/relationships/image" Target="../media/image50.png"/><Relationship Id="rId4" Type="http://schemas.openxmlformats.org/officeDocument/2006/relationships/image" Target="../media/image20.png"/><Relationship Id="rId9" Type="http://schemas.openxmlformats.org/officeDocument/2006/relationships/customXml" Target="../ink/ink489.xml"/><Relationship Id="rId14" Type="http://schemas.openxmlformats.org/officeDocument/2006/relationships/customXml" Target="../ink/ink494.xml"/><Relationship Id="rId22" Type="http://schemas.openxmlformats.org/officeDocument/2006/relationships/customXml" Target="../ink/ink501.xml"/><Relationship Id="rId27" Type="http://schemas.openxmlformats.org/officeDocument/2006/relationships/customXml" Target="../ink/ink506.xml"/><Relationship Id="rId35" Type="http://schemas.openxmlformats.org/officeDocument/2006/relationships/customXml" Target="../ink/ink509.xml"/><Relationship Id="rId43" Type="http://schemas.openxmlformats.org/officeDocument/2006/relationships/customXml" Target="../ink/ink515.xml"/><Relationship Id="rId48" Type="http://schemas.openxmlformats.org/officeDocument/2006/relationships/image" Target="../media/image51.png"/><Relationship Id="rId8" Type="http://schemas.openxmlformats.org/officeDocument/2006/relationships/customXml" Target="../ink/ink488.xml"/><Relationship Id="rId3" Type="http://schemas.openxmlformats.org/officeDocument/2006/relationships/customXml" Target="../ink/ink484.xml"/><Relationship Id="rId12" Type="http://schemas.openxmlformats.org/officeDocument/2006/relationships/customXml" Target="../ink/ink492.xml"/><Relationship Id="rId17" Type="http://schemas.openxmlformats.org/officeDocument/2006/relationships/customXml" Target="../ink/ink496.xml"/><Relationship Id="rId25" Type="http://schemas.openxmlformats.org/officeDocument/2006/relationships/customXml" Target="../ink/ink504.xml"/><Relationship Id="rId38" Type="http://schemas.openxmlformats.org/officeDocument/2006/relationships/customXml" Target="../ink/ink511.xml"/><Relationship Id="rId46" Type="http://schemas.openxmlformats.org/officeDocument/2006/relationships/customXml" Target="../ink/ink517.xml"/><Relationship Id="rId20" Type="http://schemas.openxmlformats.org/officeDocument/2006/relationships/customXml" Target="../ink/ink499.xml"/><Relationship Id="rId41" Type="http://schemas.openxmlformats.org/officeDocument/2006/relationships/customXml" Target="../ink/ink5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41.xml"/><Relationship Id="rId21" Type="http://schemas.openxmlformats.org/officeDocument/2006/relationships/customXml" Target="../ink/ink536.xml"/><Relationship Id="rId42" Type="http://schemas.openxmlformats.org/officeDocument/2006/relationships/customXml" Target="../ink/ink552.xml"/><Relationship Id="rId47" Type="http://schemas.openxmlformats.org/officeDocument/2006/relationships/customXml" Target="../ink/ink557.xml"/><Relationship Id="rId63" Type="http://schemas.openxmlformats.org/officeDocument/2006/relationships/customXml" Target="../ink/ink573.xml"/><Relationship Id="rId68" Type="http://schemas.openxmlformats.org/officeDocument/2006/relationships/customXml" Target="../ink/ink578.xml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9" Type="http://schemas.openxmlformats.org/officeDocument/2006/relationships/customXml" Target="../ink/ink544.xml"/><Relationship Id="rId11" Type="http://schemas.openxmlformats.org/officeDocument/2006/relationships/customXml" Target="../ink/ink528.xml"/><Relationship Id="rId24" Type="http://schemas.openxmlformats.org/officeDocument/2006/relationships/customXml" Target="../ink/ink539.xml"/><Relationship Id="rId32" Type="http://schemas.openxmlformats.org/officeDocument/2006/relationships/customXml" Target="../ink/ink547.xml"/><Relationship Id="rId37" Type="http://schemas.openxmlformats.org/officeDocument/2006/relationships/customXml" Target="../ink/ink550.xml"/><Relationship Id="rId40" Type="http://schemas.openxmlformats.org/officeDocument/2006/relationships/image" Target="../media/image35.png"/><Relationship Id="rId45" Type="http://schemas.openxmlformats.org/officeDocument/2006/relationships/customXml" Target="../ink/ink555.xml"/><Relationship Id="rId53" Type="http://schemas.openxmlformats.org/officeDocument/2006/relationships/customXml" Target="../ink/ink563.xml"/><Relationship Id="rId58" Type="http://schemas.openxmlformats.org/officeDocument/2006/relationships/customXml" Target="../ink/ink568.xml"/><Relationship Id="rId66" Type="http://schemas.openxmlformats.org/officeDocument/2006/relationships/customXml" Target="../ink/ink576.xml"/><Relationship Id="rId5" Type="http://schemas.openxmlformats.org/officeDocument/2006/relationships/customXml" Target="../ink/ink522.xml"/><Relationship Id="rId61" Type="http://schemas.openxmlformats.org/officeDocument/2006/relationships/customXml" Target="../ink/ink571.xml"/><Relationship Id="rId19" Type="http://schemas.openxmlformats.org/officeDocument/2006/relationships/image" Target="../media/image22.png"/><Relationship Id="rId14" Type="http://schemas.openxmlformats.org/officeDocument/2006/relationships/customXml" Target="../ink/ink531.xml"/><Relationship Id="rId22" Type="http://schemas.openxmlformats.org/officeDocument/2006/relationships/customXml" Target="../ink/ink537.xml"/><Relationship Id="rId27" Type="http://schemas.openxmlformats.org/officeDocument/2006/relationships/customXml" Target="../ink/ink542.xml"/><Relationship Id="rId30" Type="http://schemas.openxmlformats.org/officeDocument/2006/relationships/customXml" Target="../ink/ink545.xml"/><Relationship Id="rId35" Type="http://schemas.openxmlformats.org/officeDocument/2006/relationships/customXml" Target="../ink/ink549.xml"/><Relationship Id="rId43" Type="http://schemas.openxmlformats.org/officeDocument/2006/relationships/customXml" Target="../ink/ink553.xml"/><Relationship Id="rId48" Type="http://schemas.openxmlformats.org/officeDocument/2006/relationships/customXml" Target="../ink/ink558.xml"/><Relationship Id="rId56" Type="http://schemas.openxmlformats.org/officeDocument/2006/relationships/customXml" Target="../ink/ink566.xml"/><Relationship Id="rId64" Type="http://schemas.openxmlformats.org/officeDocument/2006/relationships/customXml" Target="../ink/ink574.xml"/><Relationship Id="rId69" Type="http://schemas.openxmlformats.org/officeDocument/2006/relationships/customXml" Target="../ink/ink579.xml"/><Relationship Id="rId8" Type="http://schemas.openxmlformats.org/officeDocument/2006/relationships/customXml" Target="../ink/ink525.xml"/><Relationship Id="rId51" Type="http://schemas.openxmlformats.org/officeDocument/2006/relationships/customXml" Target="../ink/ink561.xml"/><Relationship Id="rId72" Type="http://schemas.openxmlformats.org/officeDocument/2006/relationships/image" Target="../media/image260.png"/><Relationship Id="rId3" Type="http://schemas.openxmlformats.org/officeDocument/2006/relationships/customXml" Target="../ink/ink521.xml"/><Relationship Id="rId12" Type="http://schemas.openxmlformats.org/officeDocument/2006/relationships/customXml" Target="../ink/ink529.xml"/><Relationship Id="rId17" Type="http://schemas.openxmlformats.org/officeDocument/2006/relationships/customXml" Target="../ink/ink533.xml"/><Relationship Id="rId25" Type="http://schemas.openxmlformats.org/officeDocument/2006/relationships/customXml" Target="../ink/ink540.xml"/><Relationship Id="rId33" Type="http://schemas.openxmlformats.org/officeDocument/2006/relationships/customXml" Target="../ink/ink548.xml"/><Relationship Id="rId38" Type="http://schemas.openxmlformats.org/officeDocument/2006/relationships/image" Target="../media/image52.png"/><Relationship Id="rId46" Type="http://schemas.openxmlformats.org/officeDocument/2006/relationships/customXml" Target="../ink/ink556.xml"/><Relationship Id="rId59" Type="http://schemas.openxmlformats.org/officeDocument/2006/relationships/customXml" Target="../ink/ink569.xml"/><Relationship Id="rId67" Type="http://schemas.openxmlformats.org/officeDocument/2006/relationships/customXml" Target="../ink/ink577.xml"/><Relationship Id="rId20" Type="http://schemas.openxmlformats.org/officeDocument/2006/relationships/customXml" Target="../ink/ink535.xml"/><Relationship Id="rId41" Type="http://schemas.openxmlformats.org/officeDocument/2006/relationships/image" Target="../media/image38.emf"/><Relationship Id="rId54" Type="http://schemas.openxmlformats.org/officeDocument/2006/relationships/customXml" Target="../ink/ink564.xml"/><Relationship Id="rId62" Type="http://schemas.openxmlformats.org/officeDocument/2006/relationships/customXml" Target="../ink/ink572.xml"/><Relationship Id="rId70" Type="http://schemas.openxmlformats.org/officeDocument/2006/relationships/customXml" Target="../ink/ink5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3.xml"/><Relationship Id="rId15" Type="http://schemas.openxmlformats.org/officeDocument/2006/relationships/customXml" Target="../ink/ink532.xml"/><Relationship Id="rId23" Type="http://schemas.openxmlformats.org/officeDocument/2006/relationships/customXml" Target="../ink/ink538.xml"/><Relationship Id="rId28" Type="http://schemas.openxmlformats.org/officeDocument/2006/relationships/customXml" Target="../ink/ink543.xml"/><Relationship Id="rId36" Type="http://schemas.openxmlformats.org/officeDocument/2006/relationships/image" Target="../media/image240.png"/><Relationship Id="rId49" Type="http://schemas.openxmlformats.org/officeDocument/2006/relationships/customXml" Target="../ink/ink559.xml"/><Relationship Id="rId57" Type="http://schemas.openxmlformats.org/officeDocument/2006/relationships/customXml" Target="../ink/ink567.xml"/><Relationship Id="rId10" Type="http://schemas.openxmlformats.org/officeDocument/2006/relationships/customXml" Target="../ink/ink527.xml"/><Relationship Id="rId31" Type="http://schemas.openxmlformats.org/officeDocument/2006/relationships/customXml" Target="../ink/ink546.xml"/><Relationship Id="rId44" Type="http://schemas.openxmlformats.org/officeDocument/2006/relationships/customXml" Target="../ink/ink554.xml"/><Relationship Id="rId52" Type="http://schemas.openxmlformats.org/officeDocument/2006/relationships/customXml" Target="../ink/ink562.xml"/><Relationship Id="rId60" Type="http://schemas.openxmlformats.org/officeDocument/2006/relationships/customXml" Target="../ink/ink570.xml"/><Relationship Id="rId65" Type="http://schemas.openxmlformats.org/officeDocument/2006/relationships/customXml" Target="../ink/ink575.xml"/><Relationship Id="rId73" Type="http://schemas.openxmlformats.org/officeDocument/2006/relationships/customXml" Target="../ink/ink582.xml"/><Relationship Id="rId4" Type="http://schemas.openxmlformats.org/officeDocument/2006/relationships/image" Target="../media/image20.png"/><Relationship Id="rId9" Type="http://schemas.openxmlformats.org/officeDocument/2006/relationships/customXml" Target="../ink/ink526.xml"/><Relationship Id="rId13" Type="http://schemas.openxmlformats.org/officeDocument/2006/relationships/customXml" Target="../ink/ink530.xml"/><Relationship Id="rId18" Type="http://schemas.openxmlformats.org/officeDocument/2006/relationships/customXml" Target="../ink/ink534.xml"/><Relationship Id="rId39" Type="http://schemas.openxmlformats.org/officeDocument/2006/relationships/customXml" Target="../ink/ink551.xml"/><Relationship Id="rId34" Type="http://schemas.openxmlformats.org/officeDocument/2006/relationships/image" Target="../media/image23.png"/><Relationship Id="rId50" Type="http://schemas.openxmlformats.org/officeDocument/2006/relationships/customXml" Target="../ink/ink560.xml"/><Relationship Id="rId55" Type="http://schemas.openxmlformats.org/officeDocument/2006/relationships/customXml" Target="../ink/ink565.xml"/><Relationship Id="rId7" Type="http://schemas.openxmlformats.org/officeDocument/2006/relationships/customXml" Target="../ink/ink524.xml"/><Relationship Id="rId71" Type="http://schemas.openxmlformats.org/officeDocument/2006/relationships/customXml" Target="../ink/ink581.xml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2.xml"/><Relationship Id="rId18" Type="http://schemas.openxmlformats.org/officeDocument/2006/relationships/customXml" Target="../ink/ink596.xml"/><Relationship Id="rId26" Type="http://schemas.openxmlformats.org/officeDocument/2006/relationships/customXml" Target="../ink/ink603.xml"/><Relationship Id="rId39" Type="http://schemas.openxmlformats.org/officeDocument/2006/relationships/customXml" Target="../ink/ink613.xml"/><Relationship Id="rId21" Type="http://schemas.openxmlformats.org/officeDocument/2006/relationships/customXml" Target="../ink/ink598.xml"/><Relationship Id="rId34" Type="http://schemas.openxmlformats.org/officeDocument/2006/relationships/image" Target="../media/image23.png"/><Relationship Id="rId7" Type="http://schemas.openxmlformats.org/officeDocument/2006/relationships/customXml" Target="../ink/ink586.xml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customXml" Target="../ink/ink597.xml"/><Relationship Id="rId29" Type="http://schemas.openxmlformats.org/officeDocument/2006/relationships/customXml" Target="../ink/ink606.xml"/><Relationship Id="rId41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5.xml"/><Relationship Id="rId11" Type="http://schemas.openxmlformats.org/officeDocument/2006/relationships/customXml" Target="../ink/ink590.xml"/><Relationship Id="rId24" Type="http://schemas.openxmlformats.org/officeDocument/2006/relationships/customXml" Target="../ink/ink601.xml"/><Relationship Id="rId32" Type="http://schemas.openxmlformats.org/officeDocument/2006/relationships/customXml" Target="../ink/ink609.xml"/><Relationship Id="rId37" Type="http://schemas.openxmlformats.org/officeDocument/2006/relationships/customXml" Target="../ink/ink612.xml"/><Relationship Id="rId40" Type="http://schemas.openxmlformats.org/officeDocument/2006/relationships/image" Target="../media/image35.png"/><Relationship Id="rId5" Type="http://schemas.openxmlformats.org/officeDocument/2006/relationships/customXml" Target="../ink/ink584.xml"/><Relationship Id="rId15" Type="http://schemas.openxmlformats.org/officeDocument/2006/relationships/customXml" Target="../ink/ink594.xml"/><Relationship Id="rId23" Type="http://schemas.openxmlformats.org/officeDocument/2006/relationships/customXml" Target="../ink/ink600.xml"/><Relationship Id="rId28" Type="http://schemas.openxmlformats.org/officeDocument/2006/relationships/customXml" Target="../ink/ink605.xml"/><Relationship Id="rId36" Type="http://schemas.openxmlformats.org/officeDocument/2006/relationships/image" Target="../media/image240.png"/><Relationship Id="rId10" Type="http://schemas.openxmlformats.org/officeDocument/2006/relationships/customXml" Target="../ink/ink589.xml"/><Relationship Id="rId19" Type="http://schemas.openxmlformats.org/officeDocument/2006/relationships/image" Target="../media/image22.png"/><Relationship Id="rId31" Type="http://schemas.openxmlformats.org/officeDocument/2006/relationships/customXml" Target="../ink/ink608.xml"/><Relationship Id="rId4" Type="http://schemas.openxmlformats.org/officeDocument/2006/relationships/image" Target="../media/image20.png"/><Relationship Id="rId9" Type="http://schemas.openxmlformats.org/officeDocument/2006/relationships/customXml" Target="../ink/ink588.xml"/><Relationship Id="rId14" Type="http://schemas.openxmlformats.org/officeDocument/2006/relationships/customXml" Target="../ink/ink593.xml"/><Relationship Id="rId22" Type="http://schemas.openxmlformats.org/officeDocument/2006/relationships/customXml" Target="../ink/ink599.xml"/><Relationship Id="rId27" Type="http://schemas.openxmlformats.org/officeDocument/2006/relationships/customXml" Target="../ink/ink604.xml"/><Relationship Id="rId30" Type="http://schemas.openxmlformats.org/officeDocument/2006/relationships/customXml" Target="../ink/ink607.xml"/><Relationship Id="rId35" Type="http://schemas.openxmlformats.org/officeDocument/2006/relationships/customXml" Target="../ink/ink611.xml"/><Relationship Id="rId8" Type="http://schemas.openxmlformats.org/officeDocument/2006/relationships/customXml" Target="../ink/ink587.xml"/><Relationship Id="rId3" Type="http://schemas.openxmlformats.org/officeDocument/2006/relationships/customXml" Target="../ink/ink583.xml"/><Relationship Id="rId12" Type="http://schemas.openxmlformats.org/officeDocument/2006/relationships/customXml" Target="../ink/ink591.xml"/><Relationship Id="rId17" Type="http://schemas.openxmlformats.org/officeDocument/2006/relationships/customXml" Target="../ink/ink595.xml"/><Relationship Id="rId25" Type="http://schemas.openxmlformats.org/officeDocument/2006/relationships/customXml" Target="../ink/ink602.xml"/><Relationship Id="rId33" Type="http://schemas.openxmlformats.org/officeDocument/2006/relationships/customXml" Target="../ink/ink610.xml"/><Relationship Id="rId38" Type="http://schemas.openxmlformats.org/officeDocument/2006/relationships/image" Target="../media/image26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2.xml"/><Relationship Id="rId18" Type="http://schemas.openxmlformats.org/officeDocument/2006/relationships/customXml" Target="../ink/ink626.xml"/><Relationship Id="rId26" Type="http://schemas.openxmlformats.org/officeDocument/2006/relationships/customXml" Target="../ink/ink633.xml"/><Relationship Id="rId39" Type="http://schemas.openxmlformats.org/officeDocument/2006/relationships/customXml" Target="../ink/ink644.xml"/><Relationship Id="rId21" Type="http://schemas.openxmlformats.org/officeDocument/2006/relationships/customXml" Target="../ink/ink628.xml"/><Relationship Id="rId34" Type="http://schemas.openxmlformats.org/officeDocument/2006/relationships/customXml" Target="../ink/ink641.xml"/><Relationship Id="rId7" Type="http://schemas.openxmlformats.org/officeDocument/2006/relationships/customXml" Target="../ink/ink616.xml"/><Relationship Id="rId12" Type="http://schemas.openxmlformats.org/officeDocument/2006/relationships/customXml" Target="../ink/ink621.xml"/><Relationship Id="rId17" Type="http://schemas.openxmlformats.org/officeDocument/2006/relationships/image" Target="../media/image21.png"/><Relationship Id="rId25" Type="http://schemas.openxmlformats.org/officeDocument/2006/relationships/customXml" Target="../ink/ink632.xml"/><Relationship Id="rId33" Type="http://schemas.openxmlformats.org/officeDocument/2006/relationships/customXml" Target="../ink/ink640.xml"/><Relationship Id="rId38" Type="http://schemas.openxmlformats.org/officeDocument/2006/relationships/image" Target="../media/image240.png"/><Relationship Id="rId2" Type="http://schemas.openxmlformats.org/officeDocument/2006/relationships/notesSlide" Target="../notesSlides/notesSlide33.xml"/><Relationship Id="rId16" Type="http://schemas.openxmlformats.org/officeDocument/2006/relationships/customXml" Target="../ink/ink625.xml"/><Relationship Id="rId20" Type="http://schemas.openxmlformats.org/officeDocument/2006/relationships/image" Target="../media/image22.png"/><Relationship Id="rId29" Type="http://schemas.openxmlformats.org/officeDocument/2006/relationships/customXml" Target="../ink/ink6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5.xml"/><Relationship Id="rId11" Type="http://schemas.openxmlformats.org/officeDocument/2006/relationships/customXml" Target="../ink/ink620.xml"/><Relationship Id="rId24" Type="http://schemas.openxmlformats.org/officeDocument/2006/relationships/customXml" Target="../ink/ink631.xml"/><Relationship Id="rId32" Type="http://schemas.openxmlformats.org/officeDocument/2006/relationships/customXml" Target="../ink/ink639.xml"/><Relationship Id="rId37" Type="http://schemas.openxmlformats.org/officeDocument/2006/relationships/customXml" Target="../ink/ink643.xml"/><Relationship Id="rId40" Type="http://schemas.openxmlformats.org/officeDocument/2006/relationships/image" Target="../media/image260.png"/><Relationship Id="rId5" Type="http://schemas.openxmlformats.org/officeDocument/2006/relationships/image" Target="../media/image20.png"/><Relationship Id="rId15" Type="http://schemas.openxmlformats.org/officeDocument/2006/relationships/customXml" Target="../ink/ink624.xml"/><Relationship Id="rId23" Type="http://schemas.openxmlformats.org/officeDocument/2006/relationships/customXml" Target="../ink/ink630.xml"/><Relationship Id="rId28" Type="http://schemas.openxmlformats.org/officeDocument/2006/relationships/customXml" Target="../ink/ink635.xml"/><Relationship Id="rId36" Type="http://schemas.openxmlformats.org/officeDocument/2006/relationships/customXml" Target="../ink/ink642.xml"/><Relationship Id="rId10" Type="http://schemas.openxmlformats.org/officeDocument/2006/relationships/customXml" Target="../ink/ink619.xml"/><Relationship Id="rId19" Type="http://schemas.openxmlformats.org/officeDocument/2006/relationships/customXml" Target="../ink/ink627.xml"/><Relationship Id="rId31" Type="http://schemas.openxmlformats.org/officeDocument/2006/relationships/customXml" Target="../ink/ink638.xml"/><Relationship Id="rId4" Type="http://schemas.openxmlformats.org/officeDocument/2006/relationships/customXml" Target="../ink/ink614.xml"/><Relationship Id="rId9" Type="http://schemas.openxmlformats.org/officeDocument/2006/relationships/customXml" Target="../ink/ink618.xml"/><Relationship Id="rId14" Type="http://schemas.openxmlformats.org/officeDocument/2006/relationships/customXml" Target="../ink/ink623.xml"/><Relationship Id="rId22" Type="http://schemas.openxmlformats.org/officeDocument/2006/relationships/customXml" Target="../ink/ink629.xml"/><Relationship Id="rId27" Type="http://schemas.openxmlformats.org/officeDocument/2006/relationships/customXml" Target="../ink/ink634.xml"/><Relationship Id="rId30" Type="http://schemas.openxmlformats.org/officeDocument/2006/relationships/customXml" Target="../ink/ink637.xml"/><Relationship Id="rId35" Type="http://schemas.openxmlformats.org/officeDocument/2006/relationships/image" Target="../media/image23.png"/><Relationship Id="rId8" Type="http://schemas.openxmlformats.org/officeDocument/2006/relationships/customXml" Target="../ink/ink617.xml"/><Relationship Id="rId3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53.xml"/><Relationship Id="rId18" Type="http://schemas.openxmlformats.org/officeDocument/2006/relationships/customXml" Target="../ink/ink657.xml"/><Relationship Id="rId26" Type="http://schemas.openxmlformats.org/officeDocument/2006/relationships/customXml" Target="../ink/ink664.xml"/><Relationship Id="rId39" Type="http://schemas.openxmlformats.org/officeDocument/2006/relationships/customXml" Target="../ink/ink675.xml"/><Relationship Id="rId21" Type="http://schemas.openxmlformats.org/officeDocument/2006/relationships/customXml" Target="../ink/ink659.xml"/><Relationship Id="rId34" Type="http://schemas.openxmlformats.org/officeDocument/2006/relationships/customXml" Target="../ink/ink672.xml"/><Relationship Id="rId7" Type="http://schemas.openxmlformats.org/officeDocument/2006/relationships/customXml" Target="../ink/ink647.xml"/><Relationship Id="rId12" Type="http://schemas.openxmlformats.org/officeDocument/2006/relationships/customXml" Target="../ink/ink652.xml"/><Relationship Id="rId17" Type="http://schemas.openxmlformats.org/officeDocument/2006/relationships/image" Target="../media/image21.png"/><Relationship Id="rId25" Type="http://schemas.openxmlformats.org/officeDocument/2006/relationships/customXml" Target="../ink/ink663.xml"/><Relationship Id="rId33" Type="http://schemas.openxmlformats.org/officeDocument/2006/relationships/customXml" Target="../ink/ink671.xml"/><Relationship Id="rId38" Type="http://schemas.openxmlformats.org/officeDocument/2006/relationships/image" Target="../media/image240.png"/><Relationship Id="rId2" Type="http://schemas.openxmlformats.org/officeDocument/2006/relationships/notesSlide" Target="../notesSlides/notesSlide34.xml"/><Relationship Id="rId16" Type="http://schemas.openxmlformats.org/officeDocument/2006/relationships/customXml" Target="../ink/ink656.xml"/><Relationship Id="rId20" Type="http://schemas.openxmlformats.org/officeDocument/2006/relationships/image" Target="../media/image22.png"/><Relationship Id="rId29" Type="http://schemas.openxmlformats.org/officeDocument/2006/relationships/customXml" Target="../ink/ink6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6.xml"/><Relationship Id="rId11" Type="http://schemas.openxmlformats.org/officeDocument/2006/relationships/customXml" Target="../ink/ink651.xml"/><Relationship Id="rId24" Type="http://schemas.openxmlformats.org/officeDocument/2006/relationships/customXml" Target="../ink/ink662.xml"/><Relationship Id="rId32" Type="http://schemas.openxmlformats.org/officeDocument/2006/relationships/customXml" Target="../ink/ink670.xml"/><Relationship Id="rId37" Type="http://schemas.openxmlformats.org/officeDocument/2006/relationships/customXml" Target="../ink/ink674.xml"/><Relationship Id="rId40" Type="http://schemas.openxmlformats.org/officeDocument/2006/relationships/image" Target="../media/image260.png"/><Relationship Id="rId5" Type="http://schemas.openxmlformats.org/officeDocument/2006/relationships/image" Target="../media/image20.png"/><Relationship Id="rId15" Type="http://schemas.openxmlformats.org/officeDocument/2006/relationships/customXml" Target="../ink/ink655.xml"/><Relationship Id="rId23" Type="http://schemas.openxmlformats.org/officeDocument/2006/relationships/customXml" Target="../ink/ink661.xml"/><Relationship Id="rId28" Type="http://schemas.openxmlformats.org/officeDocument/2006/relationships/customXml" Target="../ink/ink666.xml"/><Relationship Id="rId36" Type="http://schemas.openxmlformats.org/officeDocument/2006/relationships/customXml" Target="../ink/ink673.xml"/><Relationship Id="rId10" Type="http://schemas.openxmlformats.org/officeDocument/2006/relationships/customXml" Target="../ink/ink650.xml"/><Relationship Id="rId19" Type="http://schemas.openxmlformats.org/officeDocument/2006/relationships/customXml" Target="../ink/ink658.xml"/><Relationship Id="rId31" Type="http://schemas.openxmlformats.org/officeDocument/2006/relationships/customXml" Target="../ink/ink669.xml"/><Relationship Id="rId4" Type="http://schemas.openxmlformats.org/officeDocument/2006/relationships/customXml" Target="../ink/ink645.xml"/><Relationship Id="rId9" Type="http://schemas.openxmlformats.org/officeDocument/2006/relationships/customXml" Target="../ink/ink649.xml"/><Relationship Id="rId14" Type="http://schemas.openxmlformats.org/officeDocument/2006/relationships/customXml" Target="../ink/ink654.xml"/><Relationship Id="rId22" Type="http://schemas.openxmlformats.org/officeDocument/2006/relationships/customXml" Target="../ink/ink660.xml"/><Relationship Id="rId27" Type="http://schemas.openxmlformats.org/officeDocument/2006/relationships/customXml" Target="../ink/ink665.xml"/><Relationship Id="rId30" Type="http://schemas.openxmlformats.org/officeDocument/2006/relationships/customXml" Target="../ink/ink668.xml"/><Relationship Id="rId35" Type="http://schemas.openxmlformats.org/officeDocument/2006/relationships/image" Target="../media/image23.png"/><Relationship Id="rId8" Type="http://schemas.openxmlformats.org/officeDocument/2006/relationships/customXml" Target="../ink/ink648.xml"/><Relationship Id="rId3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682.xml"/><Relationship Id="rId18" Type="http://schemas.openxmlformats.org/officeDocument/2006/relationships/customXml" Target="../ink/ink687.xml"/><Relationship Id="rId3" Type="http://schemas.openxmlformats.org/officeDocument/2006/relationships/customXml" Target="../ink/ink676.xml"/><Relationship Id="rId21" Type="http://schemas.openxmlformats.org/officeDocument/2006/relationships/image" Target="../media/image31.png"/><Relationship Id="rId7" Type="http://schemas.openxmlformats.org/officeDocument/2006/relationships/customXml" Target="../ink/ink678.xml"/><Relationship Id="rId12" Type="http://schemas.openxmlformats.org/officeDocument/2006/relationships/customXml" Target="../ink/ink681.xml"/><Relationship Id="rId17" Type="http://schemas.openxmlformats.org/officeDocument/2006/relationships/customXml" Target="../ink/ink686.xml"/><Relationship Id="rId2" Type="http://schemas.openxmlformats.org/officeDocument/2006/relationships/image" Target="../media/image1.png"/><Relationship Id="rId16" Type="http://schemas.openxmlformats.org/officeDocument/2006/relationships/customXml" Target="../ink/ink685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customXml" Target="../ink/ink680.xml"/><Relationship Id="rId5" Type="http://schemas.openxmlformats.org/officeDocument/2006/relationships/customXml" Target="../ink/ink677.xml"/><Relationship Id="rId15" Type="http://schemas.openxmlformats.org/officeDocument/2006/relationships/customXml" Target="../ink/ink684.xml"/><Relationship Id="rId23" Type="http://schemas.openxmlformats.org/officeDocument/2006/relationships/image" Target="../media/image33.png"/><Relationship Id="rId10" Type="http://schemas.openxmlformats.org/officeDocument/2006/relationships/image" Target="../media/image490.png"/><Relationship Id="rId19" Type="http://schemas.openxmlformats.org/officeDocument/2006/relationships/customXml" Target="../ink/ink688.xml"/><Relationship Id="rId4" Type="http://schemas.openxmlformats.org/officeDocument/2006/relationships/image" Target="../media/image43.png"/><Relationship Id="rId9" Type="http://schemas.openxmlformats.org/officeDocument/2006/relationships/customXml" Target="../ink/ink679.xml"/><Relationship Id="rId14" Type="http://schemas.openxmlformats.org/officeDocument/2006/relationships/customXml" Target="../ink/ink683.xml"/><Relationship Id="rId22" Type="http://schemas.openxmlformats.org/officeDocument/2006/relationships/image" Target="../media/image3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695.xml"/><Relationship Id="rId18" Type="http://schemas.openxmlformats.org/officeDocument/2006/relationships/customXml" Target="../ink/ink700.xml"/><Relationship Id="rId3" Type="http://schemas.openxmlformats.org/officeDocument/2006/relationships/customXml" Target="../ink/ink689.xml"/><Relationship Id="rId21" Type="http://schemas.openxmlformats.org/officeDocument/2006/relationships/image" Target="../media/image3.png"/><Relationship Id="rId7" Type="http://schemas.openxmlformats.org/officeDocument/2006/relationships/customXml" Target="../ink/ink691.xml"/><Relationship Id="rId12" Type="http://schemas.openxmlformats.org/officeDocument/2006/relationships/customXml" Target="../ink/ink694.xml"/><Relationship Id="rId17" Type="http://schemas.openxmlformats.org/officeDocument/2006/relationships/customXml" Target="../ink/ink699.xml"/><Relationship Id="rId2" Type="http://schemas.openxmlformats.org/officeDocument/2006/relationships/image" Target="../media/image1.png"/><Relationship Id="rId16" Type="http://schemas.openxmlformats.org/officeDocument/2006/relationships/customXml" Target="../ink/ink698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customXml" Target="../ink/ink693.xml"/><Relationship Id="rId5" Type="http://schemas.openxmlformats.org/officeDocument/2006/relationships/customXml" Target="../ink/ink690.xml"/><Relationship Id="rId15" Type="http://schemas.openxmlformats.org/officeDocument/2006/relationships/customXml" Target="../ink/ink697.xml"/><Relationship Id="rId10" Type="http://schemas.openxmlformats.org/officeDocument/2006/relationships/image" Target="../media/image490.png"/><Relationship Id="rId19" Type="http://schemas.openxmlformats.org/officeDocument/2006/relationships/customXml" Target="../ink/ink701.xml"/><Relationship Id="rId4" Type="http://schemas.openxmlformats.org/officeDocument/2006/relationships/image" Target="../media/image43.png"/><Relationship Id="rId9" Type="http://schemas.openxmlformats.org/officeDocument/2006/relationships/customXml" Target="../ink/ink692.xml"/><Relationship Id="rId14" Type="http://schemas.openxmlformats.org/officeDocument/2006/relationships/customXml" Target="../ink/ink696.xml"/><Relationship Id="rId22" Type="http://schemas.openxmlformats.org/officeDocument/2006/relationships/image" Target="../media/image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708.xml"/><Relationship Id="rId18" Type="http://schemas.openxmlformats.org/officeDocument/2006/relationships/customXml" Target="../ink/ink713.xml"/><Relationship Id="rId3" Type="http://schemas.openxmlformats.org/officeDocument/2006/relationships/customXml" Target="../ink/ink702.xml"/><Relationship Id="rId7" Type="http://schemas.openxmlformats.org/officeDocument/2006/relationships/customXml" Target="../ink/ink704.xml"/><Relationship Id="rId12" Type="http://schemas.openxmlformats.org/officeDocument/2006/relationships/customXml" Target="../ink/ink707.xml"/><Relationship Id="rId17" Type="http://schemas.openxmlformats.org/officeDocument/2006/relationships/customXml" Target="../ink/ink712.xml"/><Relationship Id="rId2" Type="http://schemas.openxmlformats.org/officeDocument/2006/relationships/image" Target="../media/image1.png"/><Relationship Id="rId16" Type="http://schemas.openxmlformats.org/officeDocument/2006/relationships/customXml" Target="../ink/ink7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customXml" Target="../ink/ink706.xml"/><Relationship Id="rId5" Type="http://schemas.openxmlformats.org/officeDocument/2006/relationships/customXml" Target="../ink/ink703.xml"/><Relationship Id="rId15" Type="http://schemas.openxmlformats.org/officeDocument/2006/relationships/customXml" Target="../ink/ink710.xml"/><Relationship Id="rId10" Type="http://schemas.openxmlformats.org/officeDocument/2006/relationships/image" Target="../media/image490.png"/><Relationship Id="rId19" Type="http://schemas.openxmlformats.org/officeDocument/2006/relationships/customXml" Target="../ink/ink714.xml"/><Relationship Id="rId4" Type="http://schemas.openxmlformats.org/officeDocument/2006/relationships/image" Target="../media/image43.png"/><Relationship Id="rId9" Type="http://schemas.openxmlformats.org/officeDocument/2006/relationships/customXml" Target="../ink/ink705.xml"/><Relationship Id="rId14" Type="http://schemas.openxmlformats.org/officeDocument/2006/relationships/customXml" Target="../ink/ink7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customXml" Target="../ink/ink13.xml"/><Relationship Id="rId26" Type="http://schemas.openxmlformats.org/officeDocument/2006/relationships/customXml" Target="../ink/ink20.xml"/><Relationship Id="rId3" Type="http://schemas.openxmlformats.org/officeDocument/2006/relationships/image" Target="../media/image1.png"/><Relationship Id="rId21" Type="http://schemas.openxmlformats.org/officeDocument/2006/relationships/customXml" Target="../ink/ink15.xml"/><Relationship Id="rId34" Type="http://schemas.openxmlformats.org/officeDocument/2006/relationships/customXml" Target="../ink/ink28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image" Target="../media/image21.png"/><Relationship Id="rId25" Type="http://schemas.openxmlformats.org/officeDocument/2006/relationships/customXml" Target="../ink/ink19.xml"/><Relationship Id="rId33" Type="http://schemas.openxmlformats.org/officeDocument/2006/relationships/customXml" Target="../ink/ink27.xml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12.xml"/><Relationship Id="rId20" Type="http://schemas.openxmlformats.org/officeDocument/2006/relationships/image" Target="../media/image22.png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24" Type="http://schemas.openxmlformats.org/officeDocument/2006/relationships/customXml" Target="../ink/ink18.xml"/><Relationship Id="rId32" Type="http://schemas.openxmlformats.org/officeDocument/2006/relationships/customXml" Target="../ink/ink26.xml"/><Relationship Id="rId5" Type="http://schemas.openxmlformats.org/officeDocument/2006/relationships/image" Target="../media/image20.png"/><Relationship Id="rId15" Type="http://schemas.openxmlformats.org/officeDocument/2006/relationships/customXml" Target="../ink/ink11.xml"/><Relationship Id="rId23" Type="http://schemas.openxmlformats.org/officeDocument/2006/relationships/customXml" Target="../ink/ink17.xml"/><Relationship Id="rId28" Type="http://schemas.openxmlformats.org/officeDocument/2006/relationships/customXml" Target="../ink/ink22.xml"/><Relationship Id="rId10" Type="http://schemas.openxmlformats.org/officeDocument/2006/relationships/customXml" Target="../ink/ink6.xml"/><Relationship Id="rId19" Type="http://schemas.openxmlformats.org/officeDocument/2006/relationships/customXml" Target="../ink/ink14.xml"/><Relationship Id="rId31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10.xml"/><Relationship Id="rId22" Type="http://schemas.openxmlformats.org/officeDocument/2006/relationships/customXml" Target="../ink/ink16.xml"/><Relationship Id="rId27" Type="http://schemas.openxmlformats.org/officeDocument/2006/relationships/customXml" Target="../ink/ink21.xml"/><Relationship Id="rId30" Type="http://schemas.openxmlformats.org/officeDocument/2006/relationships/customXml" Target="../ink/ink24.xml"/><Relationship Id="rId35" Type="http://schemas.openxmlformats.org/officeDocument/2006/relationships/image" Target="../media/image23.png"/><Relationship Id="rId8" Type="http://schemas.openxmlformats.org/officeDocument/2006/relationships/customXml" Target="../ink/ink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.xml"/><Relationship Id="rId18" Type="http://schemas.openxmlformats.org/officeDocument/2006/relationships/customXml" Target="../ink/ink41.xml"/><Relationship Id="rId26" Type="http://schemas.openxmlformats.org/officeDocument/2006/relationships/customXml" Target="../ink/ink47.xml"/><Relationship Id="rId39" Type="http://schemas.openxmlformats.org/officeDocument/2006/relationships/customXml" Target="../ink/ink58.xml"/><Relationship Id="rId21" Type="http://schemas.openxmlformats.org/officeDocument/2006/relationships/image" Target="../media/image22.png"/><Relationship Id="rId34" Type="http://schemas.openxmlformats.org/officeDocument/2006/relationships/customXml" Target="../ink/ink55.xml"/><Relationship Id="rId42" Type="http://schemas.openxmlformats.org/officeDocument/2006/relationships/image" Target="../media/image27.png"/><Relationship Id="rId47" Type="http://schemas.openxmlformats.org/officeDocument/2006/relationships/customXml" Target="../ink/ink62.xml"/><Relationship Id="rId7" Type="http://schemas.openxmlformats.org/officeDocument/2006/relationships/customXml" Target="../ink/ink31.xml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40.xml"/><Relationship Id="rId29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customXml" Target="../ink/ink35.xml"/><Relationship Id="rId24" Type="http://schemas.openxmlformats.org/officeDocument/2006/relationships/customXml" Target="../ink/ink45.xml"/><Relationship Id="rId32" Type="http://schemas.openxmlformats.org/officeDocument/2006/relationships/customXml" Target="../ink/ink53.xml"/><Relationship Id="rId37" Type="http://schemas.openxmlformats.org/officeDocument/2006/relationships/customXml" Target="../ink/ink57.xml"/><Relationship Id="rId40" Type="http://schemas.openxmlformats.org/officeDocument/2006/relationships/image" Target="../media/image26.png"/><Relationship Id="rId45" Type="http://schemas.openxmlformats.org/officeDocument/2006/relationships/customXml" Target="../ink/ink61.xml"/><Relationship Id="rId5" Type="http://schemas.openxmlformats.org/officeDocument/2006/relationships/image" Target="../media/image20.png"/><Relationship Id="rId15" Type="http://schemas.openxmlformats.org/officeDocument/2006/relationships/customXml" Target="../ink/ink39.xml"/><Relationship Id="rId23" Type="http://schemas.openxmlformats.org/officeDocument/2006/relationships/customXml" Target="../ink/ink44.xml"/><Relationship Id="rId28" Type="http://schemas.openxmlformats.org/officeDocument/2006/relationships/customXml" Target="../ink/ink49.xml"/><Relationship Id="rId36" Type="http://schemas.openxmlformats.org/officeDocument/2006/relationships/image" Target="../media/image23.png"/><Relationship Id="rId10" Type="http://schemas.openxmlformats.org/officeDocument/2006/relationships/customXml" Target="../ink/ink34.xml"/><Relationship Id="rId19" Type="http://schemas.openxmlformats.org/officeDocument/2006/relationships/image" Target="../media/image24.png"/><Relationship Id="rId31" Type="http://schemas.openxmlformats.org/officeDocument/2006/relationships/customXml" Target="../ink/ink52.xml"/><Relationship Id="rId44" Type="http://schemas.openxmlformats.org/officeDocument/2006/relationships/image" Target="../media/image28.png"/><Relationship Id="rId4" Type="http://schemas.openxmlformats.org/officeDocument/2006/relationships/customXml" Target="../ink/ink29.xml"/><Relationship Id="rId9" Type="http://schemas.openxmlformats.org/officeDocument/2006/relationships/customXml" Target="../ink/ink33.xml"/><Relationship Id="rId14" Type="http://schemas.openxmlformats.org/officeDocument/2006/relationships/customXml" Target="../ink/ink38.xml"/><Relationship Id="rId22" Type="http://schemas.openxmlformats.org/officeDocument/2006/relationships/customXml" Target="../ink/ink43.xml"/><Relationship Id="rId27" Type="http://schemas.openxmlformats.org/officeDocument/2006/relationships/customXml" Target="../ink/ink48.xml"/><Relationship Id="rId30" Type="http://schemas.openxmlformats.org/officeDocument/2006/relationships/customXml" Target="../ink/ink51.xml"/><Relationship Id="rId35" Type="http://schemas.openxmlformats.org/officeDocument/2006/relationships/customXml" Target="../ink/ink56.xml"/><Relationship Id="rId43" Type="http://schemas.openxmlformats.org/officeDocument/2006/relationships/customXml" Target="../ink/ink60.xml"/><Relationship Id="rId8" Type="http://schemas.openxmlformats.org/officeDocument/2006/relationships/customXml" Target="../ink/ink32.xml"/><Relationship Id="rId3" Type="http://schemas.openxmlformats.org/officeDocument/2006/relationships/image" Target="../media/image1.png"/><Relationship Id="rId12" Type="http://schemas.openxmlformats.org/officeDocument/2006/relationships/customXml" Target="../ink/ink36.xml"/><Relationship Id="rId17" Type="http://schemas.openxmlformats.org/officeDocument/2006/relationships/image" Target="../media/image21.png"/><Relationship Id="rId25" Type="http://schemas.openxmlformats.org/officeDocument/2006/relationships/customXml" Target="../ink/ink46.xml"/><Relationship Id="rId33" Type="http://schemas.openxmlformats.org/officeDocument/2006/relationships/customXml" Target="../ink/ink54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20" Type="http://schemas.openxmlformats.org/officeDocument/2006/relationships/customXml" Target="../ink/ink42.xml"/><Relationship Id="rId41" Type="http://schemas.openxmlformats.org/officeDocument/2006/relationships/customXml" Target="../ink/ink59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1.xml"/><Relationship Id="rId18" Type="http://schemas.openxmlformats.org/officeDocument/2006/relationships/customXml" Target="../ink/ink75.xml"/><Relationship Id="rId26" Type="http://schemas.openxmlformats.org/officeDocument/2006/relationships/customXml" Target="../ink/ink81.xml"/><Relationship Id="rId39" Type="http://schemas.openxmlformats.org/officeDocument/2006/relationships/customXml" Target="../ink/ink92.xml"/><Relationship Id="rId21" Type="http://schemas.openxmlformats.org/officeDocument/2006/relationships/image" Target="../media/image22.png"/><Relationship Id="rId34" Type="http://schemas.openxmlformats.org/officeDocument/2006/relationships/customXml" Target="../ink/ink89.xml"/><Relationship Id="rId42" Type="http://schemas.openxmlformats.org/officeDocument/2006/relationships/image" Target="../media/image27.png"/><Relationship Id="rId47" Type="http://schemas.openxmlformats.org/officeDocument/2006/relationships/customXml" Target="../ink/ink96.xml"/><Relationship Id="rId7" Type="http://schemas.openxmlformats.org/officeDocument/2006/relationships/customXml" Target="../ink/ink65.xml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74.xml"/><Relationship Id="rId29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customXml" Target="../ink/ink69.xml"/><Relationship Id="rId24" Type="http://schemas.openxmlformats.org/officeDocument/2006/relationships/customXml" Target="../ink/ink79.xml"/><Relationship Id="rId32" Type="http://schemas.openxmlformats.org/officeDocument/2006/relationships/customXml" Target="../ink/ink87.xml"/><Relationship Id="rId37" Type="http://schemas.openxmlformats.org/officeDocument/2006/relationships/customXml" Target="../ink/ink91.xml"/><Relationship Id="rId40" Type="http://schemas.openxmlformats.org/officeDocument/2006/relationships/image" Target="../media/image26.png"/><Relationship Id="rId45" Type="http://schemas.openxmlformats.org/officeDocument/2006/relationships/customXml" Target="../ink/ink95.xml"/><Relationship Id="rId5" Type="http://schemas.openxmlformats.org/officeDocument/2006/relationships/image" Target="../media/image20.png"/><Relationship Id="rId15" Type="http://schemas.openxmlformats.org/officeDocument/2006/relationships/customXml" Target="../ink/ink73.xml"/><Relationship Id="rId23" Type="http://schemas.openxmlformats.org/officeDocument/2006/relationships/customXml" Target="../ink/ink78.xml"/><Relationship Id="rId28" Type="http://schemas.openxmlformats.org/officeDocument/2006/relationships/customXml" Target="../ink/ink83.xml"/><Relationship Id="rId36" Type="http://schemas.openxmlformats.org/officeDocument/2006/relationships/image" Target="../media/image23.png"/><Relationship Id="rId10" Type="http://schemas.openxmlformats.org/officeDocument/2006/relationships/customXml" Target="../ink/ink68.xml"/><Relationship Id="rId19" Type="http://schemas.openxmlformats.org/officeDocument/2006/relationships/image" Target="../media/image24.png"/><Relationship Id="rId31" Type="http://schemas.openxmlformats.org/officeDocument/2006/relationships/customXml" Target="../ink/ink86.xml"/><Relationship Id="rId44" Type="http://schemas.openxmlformats.org/officeDocument/2006/relationships/image" Target="../media/image28.png"/><Relationship Id="rId4" Type="http://schemas.openxmlformats.org/officeDocument/2006/relationships/customXml" Target="../ink/ink63.xml"/><Relationship Id="rId9" Type="http://schemas.openxmlformats.org/officeDocument/2006/relationships/customXml" Target="../ink/ink67.xml"/><Relationship Id="rId14" Type="http://schemas.openxmlformats.org/officeDocument/2006/relationships/customXml" Target="../ink/ink72.xml"/><Relationship Id="rId22" Type="http://schemas.openxmlformats.org/officeDocument/2006/relationships/customXml" Target="../ink/ink77.xml"/><Relationship Id="rId27" Type="http://schemas.openxmlformats.org/officeDocument/2006/relationships/customXml" Target="../ink/ink82.xml"/><Relationship Id="rId30" Type="http://schemas.openxmlformats.org/officeDocument/2006/relationships/customXml" Target="../ink/ink85.xml"/><Relationship Id="rId35" Type="http://schemas.openxmlformats.org/officeDocument/2006/relationships/customXml" Target="../ink/ink90.xml"/><Relationship Id="rId43" Type="http://schemas.openxmlformats.org/officeDocument/2006/relationships/customXml" Target="../ink/ink94.xml"/><Relationship Id="rId8" Type="http://schemas.openxmlformats.org/officeDocument/2006/relationships/customXml" Target="../ink/ink66.xml"/><Relationship Id="rId3" Type="http://schemas.openxmlformats.org/officeDocument/2006/relationships/image" Target="../media/image1.png"/><Relationship Id="rId12" Type="http://schemas.openxmlformats.org/officeDocument/2006/relationships/customXml" Target="../ink/ink70.xml"/><Relationship Id="rId17" Type="http://schemas.openxmlformats.org/officeDocument/2006/relationships/image" Target="../media/image21.png"/><Relationship Id="rId25" Type="http://schemas.openxmlformats.org/officeDocument/2006/relationships/customXml" Target="../ink/ink80.xml"/><Relationship Id="rId33" Type="http://schemas.openxmlformats.org/officeDocument/2006/relationships/customXml" Target="../ink/ink88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20" Type="http://schemas.openxmlformats.org/officeDocument/2006/relationships/customXml" Target="../ink/ink76.xml"/><Relationship Id="rId41" Type="http://schemas.openxmlformats.org/officeDocument/2006/relationships/customXml" Target="../ink/ink93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.xml"/><Relationship Id="rId18" Type="http://schemas.openxmlformats.org/officeDocument/2006/relationships/customXml" Target="../ink/ink109.xml"/><Relationship Id="rId26" Type="http://schemas.openxmlformats.org/officeDocument/2006/relationships/customXml" Target="../ink/ink115.xml"/><Relationship Id="rId39" Type="http://schemas.openxmlformats.org/officeDocument/2006/relationships/customXml" Target="../ink/ink126.xml"/><Relationship Id="rId21" Type="http://schemas.openxmlformats.org/officeDocument/2006/relationships/image" Target="../media/image22.png"/><Relationship Id="rId34" Type="http://schemas.openxmlformats.org/officeDocument/2006/relationships/customXml" Target="../ink/ink123.xml"/><Relationship Id="rId42" Type="http://schemas.openxmlformats.org/officeDocument/2006/relationships/image" Target="../media/image27.png"/><Relationship Id="rId47" Type="http://schemas.openxmlformats.org/officeDocument/2006/relationships/customXml" Target="../ink/ink130.xml"/><Relationship Id="rId7" Type="http://schemas.openxmlformats.org/officeDocument/2006/relationships/customXml" Target="../ink/ink99.xml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108.xml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.xml"/><Relationship Id="rId11" Type="http://schemas.openxmlformats.org/officeDocument/2006/relationships/customXml" Target="../ink/ink103.xml"/><Relationship Id="rId24" Type="http://schemas.openxmlformats.org/officeDocument/2006/relationships/customXml" Target="../ink/ink113.xml"/><Relationship Id="rId32" Type="http://schemas.openxmlformats.org/officeDocument/2006/relationships/customXml" Target="../ink/ink121.xml"/><Relationship Id="rId37" Type="http://schemas.openxmlformats.org/officeDocument/2006/relationships/customXml" Target="../ink/ink125.xml"/><Relationship Id="rId40" Type="http://schemas.openxmlformats.org/officeDocument/2006/relationships/image" Target="../media/image26.png"/><Relationship Id="rId45" Type="http://schemas.openxmlformats.org/officeDocument/2006/relationships/customXml" Target="../ink/ink129.xml"/><Relationship Id="rId5" Type="http://schemas.openxmlformats.org/officeDocument/2006/relationships/image" Target="../media/image20.png"/><Relationship Id="rId15" Type="http://schemas.openxmlformats.org/officeDocument/2006/relationships/customXml" Target="../ink/ink107.xml"/><Relationship Id="rId23" Type="http://schemas.openxmlformats.org/officeDocument/2006/relationships/customXml" Target="../ink/ink112.xml"/><Relationship Id="rId28" Type="http://schemas.openxmlformats.org/officeDocument/2006/relationships/customXml" Target="../ink/ink117.xml"/><Relationship Id="rId36" Type="http://schemas.openxmlformats.org/officeDocument/2006/relationships/image" Target="../media/image23.png"/><Relationship Id="rId10" Type="http://schemas.openxmlformats.org/officeDocument/2006/relationships/customXml" Target="../ink/ink102.xml"/><Relationship Id="rId19" Type="http://schemas.openxmlformats.org/officeDocument/2006/relationships/image" Target="../media/image24.png"/><Relationship Id="rId31" Type="http://schemas.openxmlformats.org/officeDocument/2006/relationships/customXml" Target="../ink/ink120.xml"/><Relationship Id="rId44" Type="http://schemas.openxmlformats.org/officeDocument/2006/relationships/image" Target="../media/image28.png"/><Relationship Id="rId4" Type="http://schemas.openxmlformats.org/officeDocument/2006/relationships/customXml" Target="../ink/ink97.xml"/><Relationship Id="rId9" Type="http://schemas.openxmlformats.org/officeDocument/2006/relationships/customXml" Target="../ink/ink101.xml"/><Relationship Id="rId14" Type="http://schemas.openxmlformats.org/officeDocument/2006/relationships/customXml" Target="../ink/ink106.xml"/><Relationship Id="rId22" Type="http://schemas.openxmlformats.org/officeDocument/2006/relationships/customXml" Target="../ink/ink111.xml"/><Relationship Id="rId27" Type="http://schemas.openxmlformats.org/officeDocument/2006/relationships/customXml" Target="../ink/ink116.xml"/><Relationship Id="rId30" Type="http://schemas.openxmlformats.org/officeDocument/2006/relationships/customXml" Target="../ink/ink119.xml"/><Relationship Id="rId35" Type="http://schemas.openxmlformats.org/officeDocument/2006/relationships/customXml" Target="../ink/ink124.xml"/><Relationship Id="rId43" Type="http://schemas.openxmlformats.org/officeDocument/2006/relationships/customXml" Target="../ink/ink128.xml"/><Relationship Id="rId8" Type="http://schemas.openxmlformats.org/officeDocument/2006/relationships/customXml" Target="../ink/ink100.xml"/><Relationship Id="rId3" Type="http://schemas.openxmlformats.org/officeDocument/2006/relationships/image" Target="../media/image1.png"/><Relationship Id="rId12" Type="http://schemas.openxmlformats.org/officeDocument/2006/relationships/customXml" Target="../ink/ink104.xml"/><Relationship Id="rId17" Type="http://schemas.openxmlformats.org/officeDocument/2006/relationships/image" Target="../media/image21.png"/><Relationship Id="rId25" Type="http://schemas.openxmlformats.org/officeDocument/2006/relationships/customXml" Target="../ink/ink114.xml"/><Relationship Id="rId33" Type="http://schemas.openxmlformats.org/officeDocument/2006/relationships/customXml" Target="../ink/ink122.xml"/><Relationship Id="rId38" Type="http://schemas.openxmlformats.org/officeDocument/2006/relationships/image" Target="../media/image25.png"/><Relationship Id="rId46" Type="http://schemas.openxmlformats.org/officeDocument/2006/relationships/image" Target="../media/image29.png"/><Relationship Id="rId20" Type="http://schemas.openxmlformats.org/officeDocument/2006/relationships/customXml" Target="../ink/ink110.xml"/><Relationship Id="rId41" Type="http://schemas.openxmlformats.org/officeDocument/2006/relationships/customXml" Target="../ink/ink127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5.xml"/><Relationship Id="rId18" Type="http://schemas.openxmlformats.org/officeDocument/2006/relationships/customXml" Target="../ink/ink140.xml"/><Relationship Id="rId26" Type="http://schemas.openxmlformats.org/officeDocument/2006/relationships/customXml" Target="../ink/ink145.xml"/><Relationship Id="rId39" Type="http://schemas.openxmlformats.org/officeDocument/2006/relationships/customXml" Target="../ink/ink158.xml"/><Relationship Id="rId21" Type="http://schemas.openxmlformats.org/officeDocument/2006/relationships/image" Target="../media/image21.png"/><Relationship Id="rId34" Type="http://schemas.openxmlformats.org/officeDocument/2006/relationships/customXml" Target="../ink/ink153.xml"/><Relationship Id="rId42" Type="http://schemas.openxmlformats.org/officeDocument/2006/relationships/image" Target="../media/image25.png"/><Relationship Id="rId47" Type="http://schemas.openxmlformats.org/officeDocument/2006/relationships/customXml" Target="../ink/ink162.xml"/><Relationship Id="rId50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138.xml"/><Relationship Id="rId29" Type="http://schemas.openxmlformats.org/officeDocument/2006/relationships/customXml" Target="../ink/ink148.xml"/><Relationship Id="rId11" Type="http://schemas.openxmlformats.org/officeDocument/2006/relationships/customXml" Target="../ink/ink133.xml"/><Relationship Id="rId24" Type="http://schemas.openxmlformats.org/officeDocument/2006/relationships/customXml" Target="../ink/ink144.xml"/><Relationship Id="rId32" Type="http://schemas.openxmlformats.org/officeDocument/2006/relationships/customXml" Target="../ink/ink151.xml"/><Relationship Id="rId37" Type="http://schemas.openxmlformats.org/officeDocument/2006/relationships/customXml" Target="../ink/ink156.xml"/><Relationship Id="rId40" Type="http://schemas.openxmlformats.org/officeDocument/2006/relationships/image" Target="../media/image23.png"/><Relationship Id="rId45" Type="http://schemas.openxmlformats.org/officeDocument/2006/relationships/customXml" Target="../ink/ink161.xml"/><Relationship Id="rId5" Type="http://schemas.openxmlformats.org/officeDocument/2006/relationships/image" Target="../media/image31.png"/><Relationship Id="rId15" Type="http://schemas.openxmlformats.org/officeDocument/2006/relationships/customXml" Target="../ink/ink137.xml"/><Relationship Id="rId23" Type="http://schemas.openxmlformats.org/officeDocument/2006/relationships/image" Target="../media/image24.png"/><Relationship Id="rId28" Type="http://schemas.openxmlformats.org/officeDocument/2006/relationships/customXml" Target="../ink/ink147.xml"/><Relationship Id="rId36" Type="http://schemas.openxmlformats.org/officeDocument/2006/relationships/customXml" Target="../ink/ink155.xml"/><Relationship Id="rId49" Type="http://schemas.openxmlformats.org/officeDocument/2006/relationships/customXml" Target="../ink/ink163.xml"/><Relationship Id="rId10" Type="http://schemas.openxmlformats.org/officeDocument/2006/relationships/customXml" Target="../ink/ink132.xml"/><Relationship Id="rId19" Type="http://schemas.openxmlformats.org/officeDocument/2006/relationships/customXml" Target="../ink/ink141.xml"/><Relationship Id="rId31" Type="http://schemas.openxmlformats.org/officeDocument/2006/relationships/customXml" Target="../ink/ink150.xml"/><Relationship Id="rId44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0.png"/><Relationship Id="rId14" Type="http://schemas.openxmlformats.org/officeDocument/2006/relationships/customXml" Target="../ink/ink136.xml"/><Relationship Id="rId22" Type="http://schemas.openxmlformats.org/officeDocument/2006/relationships/customXml" Target="../ink/ink143.xml"/><Relationship Id="rId27" Type="http://schemas.openxmlformats.org/officeDocument/2006/relationships/customXml" Target="../ink/ink146.xml"/><Relationship Id="rId30" Type="http://schemas.openxmlformats.org/officeDocument/2006/relationships/customXml" Target="../ink/ink149.xml"/><Relationship Id="rId35" Type="http://schemas.openxmlformats.org/officeDocument/2006/relationships/customXml" Target="../ink/ink154.xml"/><Relationship Id="rId43" Type="http://schemas.openxmlformats.org/officeDocument/2006/relationships/customXml" Target="../ink/ink160.xml"/><Relationship Id="rId48" Type="http://schemas.openxmlformats.org/officeDocument/2006/relationships/image" Target="../media/image28.png"/><Relationship Id="rId8" Type="http://schemas.openxmlformats.org/officeDocument/2006/relationships/customXml" Target="../ink/ink131.xml"/><Relationship Id="rId51" Type="http://schemas.openxmlformats.org/officeDocument/2006/relationships/customXml" Target="../ink/ink164.xml"/><Relationship Id="rId3" Type="http://schemas.openxmlformats.org/officeDocument/2006/relationships/image" Target="../media/image1.png"/><Relationship Id="rId12" Type="http://schemas.openxmlformats.org/officeDocument/2006/relationships/customXml" Target="../ink/ink134.xml"/><Relationship Id="rId17" Type="http://schemas.openxmlformats.org/officeDocument/2006/relationships/customXml" Target="../ink/ink139.xml"/><Relationship Id="rId25" Type="http://schemas.openxmlformats.org/officeDocument/2006/relationships/image" Target="../media/image22.png"/><Relationship Id="rId33" Type="http://schemas.openxmlformats.org/officeDocument/2006/relationships/customXml" Target="../ink/ink152.xml"/><Relationship Id="rId38" Type="http://schemas.openxmlformats.org/officeDocument/2006/relationships/customXml" Target="../ink/ink157.xml"/><Relationship Id="rId46" Type="http://schemas.openxmlformats.org/officeDocument/2006/relationships/image" Target="../media/image27.png"/><Relationship Id="rId20" Type="http://schemas.openxmlformats.org/officeDocument/2006/relationships/customXml" Target="../ink/ink142.xml"/><Relationship Id="rId41" Type="http://schemas.openxmlformats.org/officeDocument/2006/relationships/customXml" Target="../ink/ink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3.xml"/><Relationship Id="rId18" Type="http://schemas.openxmlformats.org/officeDocument/2006/relationships/customXml" Target="../ink/ink177.xml"/><Relationship Id="rId26" Type="http://schemas.openxmlformats.org/officeDocument/2006/relationships/customXml" Target="../ink/ink184.xml"/><Relationship Id="rId39" Type="http://schemas.openxmlformats.org/officeDocument/2006/relationships/image" Target="../media/image260.png"/><Relationship Id="rId21" Type="http://schemas.openxmlformats.org/officeDocument/2006/relationships/customXml" Target="../ink/ink179.xml"/><Relationship Id="rId34" Type="http://schemas.openxmlformats.org/officeDocument/2006/relationships/customXml" Target="../ink/ink192.xml"/><Relationship Id="rId42" Type="http://schemas.openxmlformats.org/officeDocument/2006/relationships/image" Target="../media/image32.png"/><Relationship Id="rId7" Type="http://schemas.openxmlformats.org/officeDocument/2006/relationships/customXml" Target="../ink/ink167.xml"/><Relationship Id="rId2" Type="http://schemas.openxmlformats.org/officeDocument/2006/relationships/notesSlide" Target="../notesSlides/notesSlide28.xml"/><Relationship Id="rId16" Type="http://schemas.openxmlformats.org/officeDocument/2006/relationships/customXml" Target="../ink/ink176.xml"/><Relationship Id="rId29" Type="http://schemas.openxmlformats.org/officeDocument/2006/relationships/customXml" Target="../ink/ink1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6.xml"/><Relationship Id="rId11" Type="http://schemas.openxmlformats.org/officeDocument/2006/relationships/customXml" Target="../ink/ink171.xml"/><Relationship Id="rId24" Type="http://schemas.openxmlformats.org/officeDocument/2006/relationships/customXml" Target="../ink/ink182.xml"/><Relationship Id="rId32" Type="http://schemas.openxmlformats.org/officeDocument/2006/relationships/customXml" Target="../ink/ink190.xml"/><Relationship Id="rId37" Type="http://schemas.openxmlformats.org/officeDocument/2006/relationships/image" Target="../media/image240.png"/><Relationship Id="rId40" Type="http://schemas.openxmlformats.org/officeDocument/2006/relationships/image" Target="../media/image30.png"/><Relationship Id="rId45" Type="http://schemas.openxmlformats.org/officeDocument/2006/relationships/image" Target="../media/image250.png"/><Relationship Id="rId5" Type="http://schemas.openxmlformats.org/officeDocument/2006/relationships/image" Target="../media/image20.png"/><Relationship Id="rId15" Type="http://schemas.openxmlformats.org/officeDocument/2006/relationships/customXml" Target="../ink/ink175.xml"/><Relationship Id="rId23" Type="http://schemas.openxmlformats.org/officeDocument/2006/relationships/customXml" Target="../ink/ink181.xml"/><Relationship Id="rId28" Type="http://schemas.openxmlformats.org/officeDocument/2006/relationships/customXml" Target="../ink/ink186.xml"/><Relationship Id="rId36" Type="http://schemas.openxmlformats.org/officeDocument/2006/relationships/customXml" Target="../ink/ink193.xml"/><Relationship Id="rId10" Type="http://schemas.openxmlformats.org/officeDocument/2006/relationships/customXml" Target="../ink/ink170.xml"/><Relationship Id="rId19" Type="http://schemas.openxmlformats.org/officeDocument/2006/relationships/customXml" Target="../ink/ink178.xml"/><Relationship Id="rId31" Type="http://schemas.openxmlformats.org/officeDocument/2006/relationships/customXml" Target="../ink/ink189.xml"/><Relationship Id="rId44" Type="http://schemas.openxmlformats.org/officeDocument/2006/relationships/customXml" Target="../ink/ink195.xml"/><Relationship Id="rId4" Type="http://schemas.openxmlformats.org/officeDocument/2006/relationships/customXml" Target="../ink/ink165.xml"/><Relationship Id="rId9" Type="http://schemas.openxmlformats.org/officeDocument/2006/relationships/customXml" Target="../ink/ink169.xml"/><Relationship Id="rId14" Type="http://schemas.openxmlformats.org/officeDocument/2006/relationships/customXml" Target="../ink/ink174.xml"/><Relationship Id="rId22" Type="http://schemas.openxmlformats.org/officeDocument/2006/relationships/customXml" Target="../ink/ink180.xml"/><Relationship Id="rId27" Type="http://schemas.openxmlformats.org/officeDocument/2006/relationships/customXml" Target="../ink/ink185.xml"/><Relationship Id="rId30" Type="http://schemas.openxmlformats.org/officeDocument/2006/relationships/customXml" Target="../ink/ink188.xml"/><Relationship Id="rId35" Type="http://schemas.openxmlformats.org/officeDocument/2006/relationships/image" Target="../media/image23.png"/><Relationship Id="rId43" Type="http://schemas.openxmlformats.org/officeDocument/2006/relationships/image" Target="../media/image33.png"/><Relationship Id="rId8" Type="http://schemas.openxmlformats.org/officeDocument/2006/relationships/customXml" Target="../ink/ink168.xml"/><Relationship Id="rId3" Type="http://schemas.openxmlformats.org/officeDocument/2006/relationships/image" Target="../media/image1.png"/><Relationship Id="rId12" Type="http://schemas.openxmlformats.org/officeDocument/2006/relationships/customXml" Target="../ink/ink172.xml"/><Relationship Id="rId17" Type="http://schemas.openxmlformats.org/officeDocument/2006/relationships/image" Target="../media/image21.png"/><Relationship Id="rId25" Type="http://schemas.openxmlformats.org/officeDocument/2006/relationships/customXml" Target="../ink/ink183.xml"/><Relationship Id="rId33" Type="http://schemas.openxmlformats.org/officeDocument/2006/relationships/customXml" Target="../ink/ink191.xml"/><Relationship Id="rId38" Type="http://schemas.openxmlformats.org/officeDocument/2006/relationships/customXml" Target="../ink/ink194.xml"/><Relationship Id="rId20" Type="http://schemas.openxmlformats.org/officeDocument/2006/relationships/image" Target="../media/image22.png"/><Relationship Id="rId41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4.xml"/><Relationship Id="rId18" Type="http://schemas.openxmlformats.org/officeDocument/2006/relationships/customXml" Target="../ink/ink208.xml"/><Relationship Id="rId26" Type="http://schemas.openxmlformats.org/officeDocument/2006/relationships/customXml" Target="../ink/ink215.xml"/><Relationship Id="rId39" Type="http://schemas.openxmlformats.org/officeDocument/2006/relationships/image" Target="../media/image260.png"/><Relationship Id="rId21" Type="http://schemas.openxmlformats.org/officeDocument/2006/relationships/customXml" Target="../ink/ink210.xml"/><Relationship Id="rId34" Type="http://schemas.openxmlformats.org/officeDocument/2006/relationships/customXml" Target="../ink/ink223.xml"/><Relationship Id="rId42" Type="http://schemas.openxmlformats.org/officeDocument/2006/relationships/customXml" Target="../ink/ink227.xml"/><Relationship Id="rId47" Type="http://schemas.openxmlformats.org/officeDocument/2006/relationships/customXml" Target="../ink/ink232.xml"/><Relationship Id="rId7" Type="http://schemas.openxmlformats.org/officeDocument/2006/relationships/customXml" Target="../ink/ink198.xml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207.xml"/><Relationship Id="rId29" Type="http://schemas.openxmlformats.org/officeDocument/2006/relationships/customXml" Target="../ink/ink218.xml"/><Relationship Id="rId11" Type="http://schemas.openxmlformats.org/officeDocument/2006/relationships/customXml" Target="../ink/ink202.xml"/><Relationship Id="rId24" Type="http://schemas.openxmlformats.org/officeDocument/2006/relationships/customXml" Target="../ink/ink213.xml"/><Relationship Id="rId32" Type="http://schemas.openxmlformats.org/officeDocument/2006/relationships/customXml" Target="../ink/ink221.xml"/><Relationship Id="rId37" Type="http://schemas.openxmlformats.org/officeDocument/2006/relationships/image" Target="../media/image240.png"/><Relationship Id="rId40" Type="http://schemas.openxmlformats.org/officeDocument/2006/relationships/customXml" Target="../ink/ink226.xml"/><Relationship Id="rId45" Type="http://schemas.openxmlformats.org/officeDocument/2006/relationships/customXml" Target="../ink/ink230.xml"/><Relationship Id="rId5" Type="http://schemas.openxmlformats.org/officeDocument/2006/relationships/image" Target="../media/image20.png"/><Relationship Id="rId15" Type="http://schemas.openxmlformats.org/officeDocument/2006/relationships/customXml" Target="../ink/ink206.xml"/><Relationship Id="rId23" Type="http://schemas.openxmlformats.org/officeDocument/2006/relationships/customXml" Target="../ink/ink212.xml"/><Relationship Id="rId28" Type="http://schemas.openxmlformats.org/officeDocument/2006/relationships/customXml" Target="../ink/ink217.xml"/><Relationship Id="rId36" Type="http://schemas.openxmlformats.org/officeDocument/2006/relationships/customXml" Target="../ink/ink224.xml"/><Relationship Id="rId49" Type="http://schemas.openxmlformats.org/officeDocument/2006/relationships/customXml" Target="../ink/ink233.xml"/><Relationship Id="rId10" Type="http://schemas.openxmlformats.org/officeDocument/2006/relationships/customXml" Target="../ink/ink201.xml"/><Relationship Id="rId19" Type="http://schemas.openxmlformats.org/officeDocument/2006/relationships/customXml" Target="../ink/ink209.xml"/><Relationship Id="rId31" Type="http://schemas.openxmlformats.org/officeDocument/2006/relationships/customXml" Target="../ink/ink220.xml"/><Relationship Id="rId44" Type="http://schemas.openxmlformats.org/officeDocument/2006/relationships/customXml" Target="../ink/ink229.xml"/><Relationship Id="rId4" Type="http://schemas.openxmlformats.org/officeDocument/2006/relationships/customXml" Target="../ink/ink196.xml"/><Relationship Id="rId9" Type="http://schemas.openxmlformats.org/officeDocument/2006/relationships/customXml" Target="../ink/ink200.xml"/><Relationship Id="rId14" Type="http://schemas.openxmlformats.org/officeDocument/2006/relationships/customXml" Target="../ink/ink205.xml"/><Relationship Id="rId22" Type="http://schemas.openxmlformats.org/officeDocument/2006/relationships/customXml" Target="../ink/ink211.xml"/><Relationship Id="rId27" Type="http://schemas.openxmlformats.org/officeDocument/2006/relationships/customXml" Target="../ink/ink216.xml"/><Relationship Id="rId30" Type="http://schemas.openxmlformats.org/officeDocument/2006/relationships/customXml" Target="../ink/ink219.xml"/><Relationship Id="rId35" Type="http://schemas.openxmlformats.org/officeDocument/2006/relationships/image" Target="../media/image23.png"/><Relationship Id="rId43" Type="http://schemas.openxmlformats.org/officeDocument/2006/relationships/customXml" Target="../ink/ink228.xml"/><Relationship Id="rId48" Type="http://schemas.openxmlformats.org/officeDocument/2006/relationships/image" Target="../media/image34.emf"/><Relationship Id="rId8" Type="http://schemas.openxmlformats.org/officeDocument/2006/relationships/customXml" Target="../ink/ink199.xml"/><Relationship Id="rId3" Type="http://schemas.openxmlformats.org/officeDocument/2006/relationships/image" Target="../media/image1.png"/><Relationship Id="rId12" Type="http://schemas.openxmlformats.org/officeDocument/2006/relationships/customXml" Target="../ink/ink203.xml"/><Relationship Id="rId17" Type="http://schemas.openxmlformats.org/officeDocument/2006/relationships/image" Target="../media/image21.png"/><Relationship Id="rId25" Type="http://schemas.openxmlformats.org/officeDocument/2006/relationships/customXml" Target="../ink/ink214.xml"/><Relationship Id="rId33" Type="http://schemas.openxmlformats.org/officeDocument/2006/relationships/customXml" Target="../ink/ink222.xml"/><Relationship Id="rId38" Type="http://schemas.openxmlformats.org/officeDocument/2006/relationships/customXml" Target="../ink/ink225.xml"/><Relationship Id="rId46" Type="http://schemas.openxmlformats.org/officeDocument/2006/relationships/customXml" Target="../ink/ink231.xml"/><Relationship Id="rId20" Type="http://schemas.openxmlformats.org/officeDocument/2006/relationships/image" Target="../media/image22.png"/><Relationship Id="rId41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6.xml"/><Relationship Id="rId13" Type="http://schemas.openxmlformats.org/officeDocument/2006/relationships/image" Target="../media/image34.emf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5.xml"/><Relationship Id="rId11" Type="http://schemas.openxmlformats.org/officeDocument/2006/relationships/customXml" Target="../ink/ink239.xml"/><Relationship Id="rId5" Type="http://schemas.openxmlformats.org/officeDocument/2006/relationships/image" Target="../media/image21.png"/><Relationship Id="rId15" Type="http://schemas.openxmlformats.org/officeDocument/2006/relationships/image" Target="../media/image250.png"/><Relationship Id="rId10" Type="http://schemas.openxmlformats.org/officeDocument/2006/relationships/customXml" Target="../ink/ink238.xml"/><Relationship Id="rId4" Type="http://schemas.openxmlformats.org/officeDocument/2006/relationships/customXml" Target="../ink/ink234.xml"/><Relationship Id="rId9" Type="http://schemas.openxmlformats.org/officeDocument/2006/relationships/customXml" Target="../ink/ink237.xml"/><Relationship Id="rId14" Type="http://schemas.openxmlformats.org/officeDocument/2006/relationships/customXml" Target="../ink/ink24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9.xml"/><Relationship Id="rId18" Type="http://schemas.openxmlformats.org/officeDocument/2006/relationships/customXml" Target="../ink/ink253.xml"/><Relationship Id="rId26" Type="http://schemas.openxmlformats.org/officeDocument/2006/relationships/customXml" Target="../ink/ink260.xml"/><Relationship Id="rId39" Type="http://schemas.openxmlformats.org/officeDocument/2006/relationships/image" Target="../media/image260.png"/><Relationship Id="rId21" Type="http://schemas.openxmlformats.org/officeDocument/2006/relationships/customXml" Target="../ink/ink255.xml"/><Relationship Id="rId34" Type="http://schemas.openxmlformats.org/officeDocument/2006/relationships/customXml" Target="../ink/ink268.xml"/><Relationship Id="rId42" Type="http://schemas.openxmlformats.org/officeDocument/2006/relationships/image" Target="../media/image32.png"/><Relationship Id="rId7" Type="http://schemas.openxmlformats.org/officeDocument/2006/relationships/customXml" Target="../ink/ink243.xml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252.xml"/><Relationship Id="rId29" Type="http://schemas.openxmlformats.org/officeDocument/2006/relationships/customXml" Target="../ink/ink2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2.xml"/><Relationship Id="rId11" Type="http://schemas.openxmlformats.org/officeDocument/2006/relationships/customXml" Target="../ink/ink247.xml"/><Relationship Id="rId24" Type="http://schemas.openxmlformats.org/officeDocument/2006/relationships/customXml" Target="../ink/ink258.xml"/><Relationship Id="rId32" Type="http://schemas.openxmlformats.org/officeDocument/2006/relationships/customXml" Target="../ink/ink266.xml"/><Relationship Id="rId37" Type="http://schemas.openxmlformats.org/officeDocument/2006/relationships/image" Target="../media/image240.png"/><Relationship Id="rId40" Type="http://schemas.openxmlformats.org/officeDocument/2006/relationships/image" Target="../media/image30.png"/><Relationship Id="rId45" Type="http://schemas.openxmlformats.org/officeDocument/2006/relationships/image" Target="../media/image250.png"/><Relationship Id="rId5" Type="http://schemas.openxmlformats.org/officeDocument/2006/relationships/image" Target="../media/image20.png"/><Relationship Id="rId15" Type="http://schemas.openxmlformats.org/officeDocument/2006/relationships/customXml" Target="../ink/ink251.xml"/><Relationship Id="rId23" Type="http://schemas.openxmlformats.org/officeDocument/2006/relationships/customXml" Target="../ink/ink257.xml"/><Relationship Id="rId28" Type="http://schemas.openxmlformats.org/officeDocument/2006/relationships/customXml" Target="../ink/ink262.xml"/><Relationship Id="rId36" Type="http://schemas.openxmlformats.org/officeDocument/2006/relationships/customXml" Target="../ink/ink269.xml"/><Relationship Id="rId10" Type="http://schemas.openxmlformats.org/officeDocument/2006/relationships/customXml" Target="../ink/ink246.xml"/><Relationship Id="rId19" Type="http://schemas.openxmlformats.org/officeDocument/2006/relationships/customXml" Target="../ink/ink254.xml"/><Relationship Id="rId31" Type="http://schemas.openxmlformats.org/officeDocument/2006/relationships/customXml" Target="../ink/ink265.xml"/><Relationship Id="rId44" Type="http://schemas.openxmlformats.org/officeDocument/2006/relationships/customXml" Target="../ink/ink271.xml"/><Relationship Id="rId4" Type="http://schemas.openxmlformats.org/officeDocument/2006/relationships/customXml" Target="../ink/ink241.xml"/><Relationship Id="rId9" Type="http://schemas.openxmlformats.org/officeDocument/2006/relationships/customXml" Target="../ink/ink245.xml"/><Relationship Id="rId14" Type="http://schemas.openxmlformats.org/officeDocument/2006/relationships/customXml" Target="../ink/ink250.xml"/><Relationship Id="rId22" Type="http://schemas.openxmlformats.org/officeDocument/2006/relationships/customXml" Target="../ink/ink256.xml"/><Relationship Id="rId27" Type="http://schemas.openxmlformats.org/officeDocument/2006/relationships/customXml" Target="../ink/ink261.xml"/><Relationship Id="rId30" Type="http://schemas.openxmlformats.org/officeDocument/2006/relationships/customXml" Target="../ink/ink264.xml"/><Relationship Id="rId35" Type="http://schemas.openxmlformats.org/officeDocument/2006/relationships/image" Target="../media/image23.png"/><Relationship Id="rId43" Type="http://schemas.openxmlformats.org/officeDocument/2006/relationships/image" Target="../media/image33.png"/><Relationship Id="rId8" Type="http://schemas.openxmlformats.org/officeDocument/2006/relationships/customXml" Target="../ink/ink244.xml"/><Relationship Id="rId3" Type="http://schemas.openxmlformats.org/officeDocument/2006/relationships/image" Target="../media/image1.png"/><Relationship Id="rId12" Type="http://schemas.openxmlformats.org/officeDocument/2006/relationships/customXml" Target="../ink/ink248.xml"/><Relationship Id="rId17" Type="http://schemas.openxmlformats.org/officeDocument/2006/relationships/image" Target="../media/image21.png"/><Relationship Id="rId25" Type="http://schemas.openxmlformats.org/officeDocument/2006/relationships/customXml" Target="../ink/ink259.xml"/><Relationship Id="rId33" Type="http://schemas.openxmlformats.org/officeDocument/2006/relationships/customXml" Target="../ink/ink267.xml"/><Relationship Id="rId38" Type="http://schemas.openxmlformats.org/officeDocument/2006/relationships/customXml" Target="../ink/ink270.xml"/><Relationship Id="rId20" Type="http://schemas.openxmlformats.org/officeDocument/2006/relationships/image" Target="../media/image22.png"/><Relationship Id="rId41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0.xml"/><Relationship Id="rId18" Type="http://schemas.openxmlformats.org/officeDocument/2006/relationships/customXml" Target="../ink/ink284.xml"/><Relationship Id="rId26" Type="http://schemas.openxmlformats.org/officeDocument/2006/relationships/customXml" Target="../ink/ink291.xml"/><Relationship Id="rId39" Type="http://schemas.openxmlformats.org/officeDocument/2006/relationships/image" Target="../media/image260.png"/><Relationship Id="rId21" Type="http://schemas.openxmlformats.org/officeDocument/2006/relationships/customXml" Target="../ink/ink286.xml"/><Relationship Id="rId34" Type="http://schemas.openxmlformats.org/officeDocument/2006/relationships/customXml" Target="../ink/ink299.xml"/><Relationship Id="rId42" Type="http://schemas.openxmlformats.org/officeDocument/2006/relationships/image" Target="../media/image32.png"/><Relationship Id="rId47" Type="http://schemas.openxmlformats.org/officeDocument/2006/relationships/image" Target="../media/image36.emf"/><Relationship Id="rId7" Type="http://schemas.openxmlformats.org/officeDocument/2006/relationships/customXml" Target="../ink/ink274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283.xml"/><Relationship Id="rId29" Type="http://schemas.openxmlformats.org/officeDocument/2006/relationships/customXml" Target="../ink/ink2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3.xml"/><Relationship Id="rId11" Type="http://schemas.openxmlformats.org/officeDocument/2006/relationships/customXml" Target="../ink/ink278.xml"/><Relationship Id="rId24" Type="http://schemas.openxmlformats.org/officeDocument/2006/relationships/customXml" Target="../ink/ink289.xml"/><Relationship Id="rId32" Type="http://schemas.openxmlformats.org/officeDocument/2006/relationships/customXml" Target="../ink/ink297.xml"/><Relationship Id="rId37" Type="http://schemas.openxmlformats.org/officeDocument/2006/relationships/image" Target="../media/image240.png"/><Relationship Id="rId40" Type="http://schemas.openxmlformats.org/officeDocument/2006/relationships/image" Target="../media/image30.png"/><Relationship Id="rId45" Type="http://schemas.openxmlformats.org/officeDocument/2006/relationships/image" Target="../media/image250.png"/><Relationship Id="rId5" Type="http://schemas.openxmlformats.org/officeDocument/2006/relationships/image" Target="../media/image20.png"/><Relationship Id="rId15" Type="http://schemas.openxmlformats.org/officeDocument/2006/relationships/customXml" Target="../ink/ink282.xml"/><Relationship Id="rId23" Type="http://schemas.openxmlformats.org/officeDocument/2006/relationships/customXml" Target="../ink/ink288.xml"/><Relationship Id="rId28" Type="http://schemas.openxmlformats.org/officeDocument/2006/relationships/customXml" Target="../ink/ink293.xml"/><Relationship Id="rId36" Type="http://schemas.openxmlformats.org/officeDocument/2006/relationships/customXml" Target="../ink/ink300.xml"/><Relationship Id="rId10" Type="http://schemas.openxmlformats.org/officeDocument/2006/relationships/customXml" Target="../ink/ink277.xml"/><Relationship Id="rId19" Type="http://schemas.openxmlformats.org/officeDocument/2006/relationships/customXml" Target="../ink/ink285.xml"/><Relationship Id="rId31" Type="http://schemas.openxmlformats.org/officeDocument/2006/relationships/customXml" Target="../ink/ink296.xml"/><Relationship Id="rId44" Type="http://schemas.openxmlformats.org/officeDocument/2006/relationships/customXml" Target="../ink/ink302.xml"/><Relationship Id="rId4" Type="http://schemas.openxmlformats.org/officeDocument/2006/relationships/customXml" Target="../ink/ink272.xml"/><Relationship Id="rId9" Type="http://schemas.openxmlformats.org/officeDocument/2006/relationships/customXml" Target="../ink/ink276.xml"/><Relationship Id="rId14" Type="http://schemas.openxmlformats.org/officeDocument/2006/relationships/customXml" Target="../ink/ink281.xml"/><Relationship Id="rId22" Type="http://schemas.openxmlformats.org/officeDocument/2006/relationships/customXml" Target="../ink/ink287.xml"/><Relationship Id="rId27" Type="http://schemas.openxmlformats.org/officeDocument/2006/relationships/customXml" Target="../ink/ink292.xml"/><Relationship Id="rId30" Type="http://schemas.openxmlformats.org/officeDocument/2006/relationships/customXml" Target="../ink/ink295.xml"/><Relationship Id="rId35" Type="http://schemas.openxmlformats.org/officeDocument/2006/relationships/image" Target="../media/image23.png"/><Relationship Id="rId43" Type="http://schemas.openxmlformats.org/officeDocument/2006/relationships/image" Target="../media/image33.png"/><Relationship Id="rId48" Type="http://schemas.openxmlformats.org/officeDocument/2006/relationships/image" Target="../media/image37.png"/><Relationship Id="rId8" Type="http://schemas.openxmlformats.org/officeDocument/2006/relationships/customXml" Target="../ink/ink275.xml"/><Relationship Id="rId3" Type="http://schemas.openxmlformats.org/officeDocument/2006/relationships/image" Target="../media/image1.png"/><Relationship Id="rId12" Type="http://schemas.openxmlformats.org/officeDocument/2006/relationships/customXml" Target="../ink/ink279.xml"/><Relationship Id="rId17" Type="http://schemas.openxmlformats.org/officeDocument/2006/relationships/image" Target="../media/image21.png"/><Relationship Id="rId25" Type="http://schemas.openxmlformats.org/officeDocument/2006/relationships/customXml" Target="../ink/ink290.xml"/><Relationship Id="rId33" Type="http://schemas.openxmlformats.org/officeDocument/2006/relationships/customXml" Target="../ink/ink298.xml"/><Relationship Id="rId38" Type="http://schemas.openxmlformats.org/officeDocument/2006/relationships/customXml" Target="../ink/ink301.xml"/><Relationship Id="rId46" Type="http://schemas.openxmlformats.org/officeDocument/2006/relationships/image" Target="../media/image35.emf"/><Relationship Id="rId20" Type="http://schemas.openxmlformats.org/officeDocument/2006/relationships/image" Target="../media/image22.png"/><Relationship Id="rId41" Type="http://schemas.openxmlformats.org/officeDocument/2006/relationships/image" Target="../media/image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3.xml"/><Relationship Id="rId21" Type="http://schemas.openxmlformats.org/officeDocument/2006/relationships/customXml" Target="../ink/ink318.xml"/><Relationship Id="rId42" Type="http://schemas.openxmlformats.org/officeDocument/2006/relationships/customXml" Target="../ink/ink338.xml"/><Relationship Id="rId47" Type="http://schemas.openxmlformats.org/officeDocument/2006/relationships/customXml" Target="../ink/ink343.xml"/><Relationship Id="rId63" Type="http://schemas.openxmlformats.org/officeDocument/2006/relationships/customXml" Target="../ink/ink359.xml"/><Relationship Id="rId68" Type="http://schemas.openxmlformats.org/officeDocument/2006/relationships/customXml" Target="../ink/ink361.xml"/><Relationship Id="rId16" Type="http://schemas.openxmlformats.org/officeDocument/2006/relationships/image" Target="../media/image21.png"/><Relationship Id="rId11" Type="http://schemas.openxmlformats.org/officeDocument/2006/relationships/customXml" Target="../ink/ink310.xml"/><Relationship Id="rId32" Type="http://schemas.openxmlformats.org/officeDocument/2006/relationships/customXml" Target="../ink/ink329.xml"/><Relationship Id="rId37" Type="http://schemas.openxmlformats.org/officeDocument/2006/relationships/customXml" Target="../ink/ink333.xml"/><Relationship Id="rId53" Type="http://schemas.openxmlformats.org/officeDocument/2006/relationships/customXml" Target="../ink/ink349.xml"/><Relationship Id="rId58" Type="http://schemas.openxmlformats.org/officeDocument/2006/relationships/customXml" Target="../ink/ink354.xml"/><Relationship Id="rId74" Type="http://schemas.openxmlformats.org/officeDocument/2006/relationships/customXml" Target="../ink/ink364.xml"/><Relationship Id="rId79" Type="http://schemas.openxmlformats.org/officeDocument/2006/relationships/image" Target="../media/image40.png"/><Relationship Id="rId5" Type="http://schemas.openxmlformats.org/officeDocument/2006/relationships/customXml" Target="../ink/ink304.xml"/><Relationship Id="rId61" Type="http://schemas.openxmlformats.org/officeDocument/2006/relationships/customXml" Target="../ink/ink357.xml"/><Relationship Id="rId82" Type="http://schemas.openxmlformats.org/officeDocument/2006/relationships/customXml" Target="../ink/ink370.xml"/><Relationship Id="rId19" Type="http://schemas.openxmlformats.org/officeDocument/2006/relationships/image" Target="../media/image22.png"/><Relationship Id="rId14" Type="http://schemas.openxmlformats.org/officeDocument/2006/relationships/customXml" Target="../ink/ink313.xml"/><Relationship Id="rId22" Type="http://schemas.openxmlformats.org/officeDocument/2006/relationships/customXml" Target="../ink/ink319.xml"/><Relationship Id="rId27" Type="http://schemas.openxmlformats.org/officeDocument/2006/relationships/customXml" Target="../ink/ink324.xml"/><Relationship Id="rId30" Type="http://schemas.openxmlformats.org/officeDocument/2006/relationships/customXml" Target="../ink/ink327.xml"/><Relationship Id="rId35" Type="http://schemas.openxmlformats.org/officeDocument/2006/relationships/customXml" Target="../ink/ink331.xml"/><Relationship Id="rId43" Type="http://schemas.openxmlformats.org/officeDocument/2006/relationships/customXml" Target="../ink/ink339.xml"/><Relationship Id="rId48" Type="http://schemas.openxmlformats.org/officeDocument/2006/relationships/customXml" Target="../ink/ink344.xml"/><Relationship Id="rId56" Type="http://schemas.openxmlformats.org/officeDocument/2006/relationships/customXml" Target="../ink/ink352.xml"/><Relationship Id="rId64" Type="http://schemas.openxmlformats.org/officeDocument/2006/relationships/image" Target="../media/image29.png"/><Relationship Id="rId69" Type="http://schemas.openxmlformats.org/officeDocument/2006/relationships/image" Target="../media/image25.png"/><Relationship Id="rId77" Type="http://schemas.openxmlformats.org/officeDocument/2006/relationships/customXml" Target="../ink/ink366.xml"/><Relationship Id="rId8" Type="http://schemas.openxmlformats.org/officeDocument/2006/relationships/customXml" Target="../ink/ink307.xml"/><Relationship Id="rId51" Type="http://schemas.openxmlformats.org/officeDocument/2006/relationships/customXml" Target="../ink/ink347.xml"/><Relationship Id="rId72" Type="http://schemas.openxmlformats.org/officeDocument/2006/relationships/customXml" Target="../ink/ink363.xml"/><Relationship Id="rId80" Type="http://schemas.openxmlformats.org/officeDocument/2006/relationships/customXml" Target="../ink/ink368.xml"/><Relationship Id="rId3" Type="http://schemas.openxmlformats.org/officeDocument/2006/relationships/customXml" Target="../ink/ink303.xml"/><Relationship Id="rId12" Type="http://schemas.openxmlformats.org/officeDocument/2006/relationships/customXml" Target="../ink/ink311.xml"/><Relationship Id="rId17" Type="http://schemas.openxmlformats.org/officeDocument/2006/relationships/customXml" Target="../ink/ink315.xml"/><Relationship Id="rId25" Type="http://schemas.openxmlformats.org/officeDocument/2006/relationships/customXml" Target="../ink/ink322.xml"/><Relationship Id="rId33" Type="http://schemas.openxmlformats.org/officeDocument/2006/relationships/customXml" Target="../ink/ink330.xml"/><Relationship Id="rId38" Type="http://schemas.openxmlformats.org/officeDocument/2006/relationships/customXml" Target="../ink/ink334.xml"/><Relationship Id="rId46" Type="http://schemas.openxmlformats.org/officeDocument/2006/relationships/customXml" Target="../ink/ink342.xml"/><Relationship Id="rId59" Type="http://schemas.openxmlformats.org/officeDocument/2006/relationships/customXml" Target="../ink/ink355.xml"/><Relationship Id="rId67" Type="http://schemas.openxmlformats.org/officeDocument/2006/relationships/image" Target="../media/image39.png"/><Relationship Id="rId20" Type="http://schemas.openxmlformats.org/officeDocument/2006/relationships/customXml" Target="../ink/ink317.xml"/><Relationship Id="rId41" Type="http://schemas.openxmlformats.org/officeDocument/2006/relationships/customXml" Target="../ink/ink337.xml"/><Relationship Id="rId54" Type="http://schemas.openxmlformats.org/officeDocument/2006/relationships/customXml" Target="../ink/ink350.xml"/><Relationship Id="rId62" Type="http://schemas.openxmlformats.org/officeDocument/2006/relationships/customXml" Target="../ink/ink358.xml"/><Relationship Id="rId70" Type="http://schemas.openxmlformats.org/officeDocument/2006/relationships/customXml" Target="../ink/ink362.xml"/><Relationship Id="rId75" Type="http://schemas.openxmlformats.org/officeDocument/2006/relationships/image" Target="../media/image28.png"/><Relationship Id="rId83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5.xml"/><Relationship Id="rId15" Type="http://schemas.openxmlformats.org/officeDocument/2006/relationships/customXml" Target="../ink/ink314.xml"/><Relationship Id="rId23" Type="http://schemas.openxmlformats.org/officeDocument/2006/relationships/customXml" Target="../ink/ink320.xml"/><Relationship Id="rId28" Type="http://schemas.openxmlformats.org/officeDocument/2006/relationships/customXml" Target="../ink/ink325.xml"/><Relationship Id="rId36" Type="http://schemas.openxmlformats.org/officeDocument/2006/relationships/customXml" Target="../ink/ink332.xml"/><Relationship Id="rId49" Type="http://schemas.openxmlformats.org/officeDocument/2006/relationships/customXml" Target="../ink/ink345.xml"/><Relationship Id="rId57" Type="http://schemas.openxmlformats.org/officeDocument/2006/relationships/customXml" Target="../ink/ink353.xml"/><Relationship Id="rId10" Type="http://schemas.openxmlformats.org/officeDocument/2006/relationships/customXml" Target="../ink/ink309.xml"/><Relationship Id="rId31" Type="http://schemas.openxmlformats.org/officeDocument/2006/relationships/customXml" Target="../ink/ink328.xml"/><Relationship Id="rId44" Type="http://schemas.openxmlformats.org/officeDocument/2006/relationships/customXml" Target="../ink/ink340.xml"/><Relationship Id="rId52" Type="http://schemas.openxmlformats.org/officeDocument/2006/relationships/customXml" Target="../ink/ink348.xml"/><Relationship Id="rId60" Type="http://schemas.openxmlformats.org/officeDocument/2006/relationships/customXml" Target="../ink/ink356.xml"/><Relationship Id="rId65" Type="http://schemas.openxmlformats.org/officeDocument/2006/relationships/image" Target="../media/image38.emf"/><Relationship Id="rId73" Type="http://schemas.openxmlformats.org/officeDocument/2006/relationships/image" Target="../media/image27.png"/><Relationship Id="rId78" Type="http://schemas.openxmlformats.org/officeDocument/2006/relationships/customXml" Target="../ink/ink367.xml"/><Relationship Id="rId81" Type="http://schemas.openxmlformats.org/officeDocument/2006/relationships/customXml" Target="../ink/ink369.xml"/><Relationship Id="rId4" Type="http://schemas.openxmlformats.org/officeDocument/2006/relationships/image" Target="../media/image20.png"/><Relationship Id="rId9" Type="http://schemas.openxmlformats.org/officeDocument/2006/relationships/customXml" Target="../ink/ink308.xml"/><Relationship Id="rId13" Type="http://schemas.openxmlformats.org/officeDocument/2006/relationships/customXml" Target="../ink/ink312.xml"/><Relationship Id="rId18" Type="http://schemas.openxmlformats.org/officeDocument/2006/relationships/customXml" Target="../ink/ink316.xml"/><Relationship Id="rId39" Type="http://schemas.openxmlformats.org/officeDocument/2006/relationships/customXml" Target="../ink/ink335.xml"/><Relationship Id="rId34" Type="http://schemas.openxmlformats.org/officeDocument/2006/relationships/image" Target="../media/image23.png"/><Relationship Id="rId50" Type="http://schemas.openxmlformats.org/officeDocument/2006/relationships/customXml" Target="../ink/ink346.xml"/><Relationship Id="rId55" Type="http://schemas.openxmlformats.org/officeDocument/2006/relationships/customXml" Target="../ink/ink351.xml"/><Relationship Id="rId76" Type="http://schemas.openxmlformats.org/officeDocument/2006/relationships/customXml" Target="../ink/ink365.xml"/><Relationship Id="rId7" Type="http://schemas.openxmlformats.org/officeDocument/2006/relationships/customXml" Target="../ink/ink306.xml"/><Relationship Id="rId71" Type="http://schemas.openxmlformats.org/officeDocument/2006/relationships/image" Target="../media/image26.png"/><Relationship Id="rId2" Type="http://schemas.openxmlformats.org/officeDocument/2006/relationships/image" Target="../media/image1.png"/><Relationship Id="rId29" Type="http://schemas.openxmlformats.org/officeDocument/2006/relationships/customXml" Target="../ink/ink326.xml"/><Relationship Id="rId24" Type="http://schemas.openxmlformats.org/officeDocument/2006/relationships/customXml" Target="../ink/ink321.xml"/><Relationship Id="rId40" Type="http://schemas.openxmlformats.org/officeDocument/2006/relationships/customXml" Target="../ink/ink336.xml"/><Relationship Id="rId45" Type="http://schemas.openxmlformats.org/officeDocument/2006/relationships/customXml" Target="../ink/ink341.xml"/><Relationship Id="rId66" Type="http://schemas.openxmlformats.org/officeDocument/2006/relationships/customXml" Target="../ink/ink360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0.xml"/><Relationship Id="rId18" Type="http://schemas.openxmlformats.org/officeDocument/2006/relationships/customXml" Target="../ink/ink384.xml"/><Relationship Id="rId26" Type="http://schemas.openxmlformats.org/officeDocument/2006/relationships/customXml" Target="../ink/ink391.xml"/><Relationship Id="rId39" Type="http://schemas.openxmlformats.org/officeDocument/2006/relationships/customXml" Target="../ink/ink401.xml"/><Relationship Id="rId21" Type="http://schemas.openxmlformats.org/officeDocument/2006/relationships/customXml" Target="../ink/ink386.xml"/><Relationship Id="rId34" Type="http://schemas.openxmlformats.org/officeDocument/2006/relationships/image" Target="../media/image23.png"/><Relationship Id="rId42" Type="http://schemas.openxmlformats.org/officeDocument/2006/relationships/customXml" Target="../ink/ink403.xml"/><Relationship Id="rId7" Type="http://schemas.openxmlformats.org/officeDocument/2006/relationships/customXml" Target="../ink/ink374.xml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9" Type="http://schemas.openxmlformats.org/officeDocument/2006/relationships/customXml" Target="../ink/ink3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3.xml"/><Relationship Id="rId11" Type="http://schemas.openxmlformats.org/officeDocument/2006/relationships/customXml" Target="../ink/ink378.xml"/><Relationship Id="rId24" Type="http://schemas.openxmlformats.org/officeDocument/2006/relationships/customXml" Target="../ink/ink389.xml"/><Relationship Id="rId32" Type="http://schemas.openxmlformats.org/officeDocument/2006/relationships/customXml" Target="../ink/ink397.xml"/><Relationship Id="rId37" Type="http://schemas.openxmlformats.org/officeDocument/2006/relationships/customXml" Target="../ink/ink400.xml"/><Relationship Id="rId40" Type="http://schemas.openxmlformats.org/officeDocument/2006/relationships/image" Target="../media/image40.png"/><Relationship Id="rId45" Type="http://schemas.openxmlformats.org/officeDocument/2006/relationships/customXml" Target="../ink/ink404.xml"/><Relationship Id="rId5" Type="http://schemas.openxmlformats.org/officeDocument/2006/relationships/customXml" Target="../ink/ink372.xml"/><Relationship Id="rId15" Type="http://schemas.openxmlformats.org/officeDocument/2006/relationships/customXml" Target="../ink/ink382.xml"/><Relationship Id="rId23" Type="http://schemas.openxmlformats.org/officeDocument/2006/relationships/customXml" Target="../ink/ink388.xml"/><Relationship Id="rId28" Type="http://schemas.openxmlformats.org/officeDocument/2006/relationships/customXml" Target="../ink/ink393.xml"/><Relationship Id="rId36" Type="http://schemas.openxmlformats.org/officeDocument/2006/relationships/image" Target="../media/image27.png"/><Relationship Id="rId10" Type="http://schemas.openxmlformats.org/officeDocument/2006/relationships/customXml" Target="../ink/ink377.xml"/><Relationship Id="rId19" Type="http://schemas.openxmlformats.org/officeDocument/2006/relationships/image" Target="../media/image22.png"/><Relationship Id="rId31" Type="http://schemas.openxmlformats.org/officeDocument/2006/relationships/customXml" Target="../ink/ink396.xml"/><Relationship Id="rId44" Type="http://schemas.openxmlformats.org/officeDocument/2006/relationships/image" Target="../media/image38.emf"/><Relationship Id="rId4" Type="http://schemas.openxmlformats.org/officeDocument/2006/relationships/image" Target="../media/image20.png"/><Relationship Id="rId9" Type="http://schemas.openxmlformats.org/officeDocument/2006/relationships/customXml" Target="../ink/ink376.xml"/><Relationship Id="rId14" Type="http://schemas.openxmlformats.org/officeDocument/2006/relationships/customXml" Target="../ink/ink381.xml"/><Relationship Id="rId22" Type="http://schemas.openxmlformats.org/officeDocument/2006/relationships/customXml" Target="../ink/ink387.xml"/><Relationship Id="rId27" Type="http://schemas.openxmlformats.org/officeDocument/2006/relationships/customXml" Target="../ink/ink392.xml"/><Relationship Id="rId30" Type="http://schemas.openxmlformats.org/officeDocument/2006/relationships/customXml" Target="../ink/ink395.xml"/><Relationship Id="rId35" Type="http://schemas.openxmlformats.org/officeDocument/2006/relationships/customXml" Target="../ink/ink399.xml"/><Relationship Id="rId43" Type="http://schemas.openxmlformats.org/officeDocument/2006/relationships/image" Target="../media/image29.png"/><Relationship Id="rId8" Type="http://schemas.openxmlformats.org/officeDocument/2006/relationships/customXml" Target="../ink/ink375.xml"/><Relationship Id="rId3" Type="http://schemas.openxmlformats.org/officeDocument/2006/relationships/customXml" Target="../ink/ink371.xml"/><Relationship Id="rId12" Type="http://schemas.openxmlformats.org/officeDocument/2006/relationships/customXml" Target="../ink/ink379.xml"/><Relationship Id="rId17" Type="http://schemas.openxmlformats.org/officeDocument/2006/relationships/customXml" Target="../ink/ink383.xml"/><Relationship Id="rId25" Type="http://schemas.openxmlformats.org/officeDocument/2006/relationships/customXml" Target="../ink/ink390.xml"/><Relationship Id="rId33" Type="http://schemas.openxmlformats.org/officeDocument/2006/relationships/customXml" Target="../ink/ink398.xml"/><Relationship Id="rId38" Type="http://schemas.openxmlformats.org/officeDocument/2006/relationships/image" Target="../media/image28.png"/><Relationship Id="rId46" Type="http://schemas.openxmlformats.org/officeDocument/2006/relationships/image" Target="../media/image41.png"/><Relationship Id="rId20" Type="http://schemas.openxmlformats.org/officeDocument/2006/relationships/customXml" Target="../ink/ink385.xml"/><Relationship Id="rId41" Type="http://schemas.openxmlformats.org/officeDocument/2006/relationships/customXml" Target="../ink/ink40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2.xml"/><Relationship Id="rId18" Type="http://schemas.openxmlformats.org/officeDocument/2006/relationships/customXml" Target="../ink/ink415.xml"/><Relationship Id="rId26" Type="http://schemas.openxmlformats.org/officeDocument/2006/relationships/customXml" Target="../ink/ink421.xml"/><Relationship Id="rId3" Type="http://schemas.openxmlformats.org/officeDocument/2006/relationships/customXml" Target="../ink/ink405.xml"/><Relationship Id="rId21" Type="http://schemas.openxmlformats.org/officeDocument/2006/relationships/customXml" Target="../ink/ink417.xml"/><Relationship Id="rId34" Type="http://schemas.openxmlformats.org/officeDocument/2006/relationships/image" Target="../media/image47.png"/><Relationship Id="rId7" Type="http://schemas.openxmlformats.org/officeDocument/2006/relationships/customXml" Target="../ink/ink407.xml"/><Relationship Id="rId12" Type="http://schemas.openxmlformats.org/officeDocument/2006/relationships/customXml" Target="../ink/ink411.xml"/><Relationship Id="rId17" Type="http://schemas.openxmlformats.org/officeDocument/2006/relationships/image" Target="../media/image420.png"/><Relationship Id="rId25" Type="http://schemas.openxmlformats.org/officeDocument/2006/relationships/customXml" Target="../ink/ink420.xml"/><Relationship Id="rId33" Type="http://schemas.openxmlformats.org/officeDocument/2006/relationships/customXml" Target="../ink/ink426.xml"/><Relationship Id="rId2" Type="http://schemas.openxmlformats.org/officeDocument/2006/relationships/image" Target="../media/image1.png"/><Relationship Id="rId16" Type="http://schemas.openxmlformats.org/officeDocument/2006/relationships/customXml" Target="../ink/ink414.xml"/><Relationship Id="rId20" Type="http://schemas.openxmlformats.org/officeDocument/2006/relationships/customXml" Target="../ink/ink416.xml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customXml" Target="../ink/ink410.xml"/><Relationship Id="rId24" Type="http://schemas.openxmlformats.org/officeDocument/2006/relationships/customXml" Target="../ink/ink419.xml"/><Relationship Id="rId32" Type="http://schemas.openxmlformats.org/officeDocument/2006/relationships/image" Target="../media/image46.png"/><Relationship Id="rId5" Type="http://schemas.openxmlformats.org/officeDocument/2006/relationships/customXml" Target="../ink/ink406.xml"/><Relationship Id="rId15" Type="http://schemas.openxmlformats.org/officeDocument/2006/relationships/image" Target="../media/image410.png"/><Relationship Id="rId23" Type="http://schemas.openxmlformats.org/officeDocument/2006/relationships/image" Target="../media/image44.png"/><Relationship Id="rId28" Type="http://schemas.openxmlformats.org/officeDocument/2006/relationships/customXml" Target="../ink/ink423.xml"/><Relationship Id="rId10" Type="http://schemas.openxmlformats.org/officeDocument/2006/relationships/image" Target="../media/image400.png"/><Relationship Id="rId19" Type="http://schemas.openxmlformats.org/officeDocument/2006/relationships/image" Target="../media/image43.png"/><Relationship Id="rId31" Type="http://schemas.openxmlformats.org/officeDocument/2006/relationships/customXml" Target="../ink/ink425.xml"/><Relationship Id="rId4" Type="http://schemas.openxmlformats.org/officeDocument/2006/relationships/image" Target="../media/image38.png"/><Relationship Id="rId9" Type="http://schemas.openxmlformats.org/officeDocument/2006/relationships/customXml" Target="../ink/ink409.xml"/><Relationship Id="rId14" Type="http://schemas.openxmlformats.org/officeDocument/2006/relationships/customXml" Target="../ink/ink413.xml"/><Relationship Id="rId22" Type="http://schemas.openxmlformats.org/officeDocument/2006/relationships/customXml" Target="../ink/ink418.xml"/><Relationship Id="rId27" Type="http://schemas.openxmlformats.org/officeDocument/2006/relationships/customXml" Target="../ink/ink422.xml"/><Relationship Id="rId30" Type="http://schemas.openxmlformats.org/officeDocument/2006/relationships/customXml" Target="../ink/ink424.xml"/><Relationship Id="rId8" Type="http://schemas.openxmlformats.org/officeDocument/2006/relationships/customXml" Target="../ink/ink40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0.xml"/><Relationship Id="rId13" Type="http://schemas.openxmlformats.org/officeDocument/2006/relationships/customXml" Target="../ink/ink434.xml"/><Relationship Id="rId3" Type="http://schemas.openxmlformats.org/officeDocument/2006/relationships/customXml" Target="../ink/ink427.xml"/><Relationship Id="rId7" Type="http://schemas.openxmlformats.org/officeDocument/2006/relationships/customXml" Target="../ink/ink429.xml"/><Relationship Id="rId12" Type="http://schemas.openxmlformats.org/officeDocument/2006/relationships/customXml" Target="../ink/ink433.xml"/><Relationship Id="rId17" Type="http://schemas.openxmlformats.org/officeDocument/2006/relationships/image" Target="../media/image420.png"/><Relationship Id="rId2" Type="http://schemas.openxmlformats.org/officeDocument/2006/relationships/image" Target="../media/image1.png"/><Relationship Id="rId16" Type="http://schemas.openxmlformats.org/officeDocument/2006/relationships/customXml" Target="../ink/ink4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customXml" Target="../ink/ink432.xml"/><Relationship Id="rId5" Type="http://schemas.openxmlformats.org/officeDocument/2006/relationships/customXml" Target="../ink/ink428.xml"/><Relationship Id="rId15" Type="http://schemas.openxmlformats.org/officeDocument/2006/relationships/image" Target="../media/image410.png"/><Relationship Id="rId10" Type="http://schemas.openxmlformats.org/officeDocument/2006/relationships/image" Target="../media/image400.png"/><Relationship Id="rId4" Type="http://schemas.openxmlformats.org/officeDocument/2006/relationships/image" Target="../media/image38.png"/><Relationship Id="rId9" Type="http://schemas.openxmlformats.org/officeDocument/2006/relationships/customXml" Target="../ink/ink431.xml"/><Relationship Id="rId14" Type="http://schemas.openxmlformats.org/officeDocument/2006/relationships/customXml" Target="../ink/ink43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0.xml"/><Relationship Id="rId13" Type="http://schemas.openxmlformats.org/officeDocument/2006/relationships/customXml" Target="../ink/ink444.xml"/><Relationship Id="rId3" Type="http://schemas.openxmlformats.org/officeDocument/2006/relationships/customXml" Target="../ink/ink437.xml"/><Relationship Id="rId7" Type="http://schemas.openxmlformats.org/officeDocument/2006/relationships/customXml" Target="../ink/ink439.xml"/><Relationship Id="rId12" Type="http://schemas.openxmlformats.org/officeDocument/2006/relationships/customXml" Target="../ink/ink443.xml"/><Relationship Id="rId17" Type="http://schemas.openxmlformats.org/officeDocument/2006/relationships/image" Target="../media/image420.png"/><Relationship Id="rId2" Type="http://schemas.openxmlformats.org/officeDocument/2006/relationships/image" Target="../media/image1.png"/><Relationship Id="rId16" Type="http://schemas.openxmlformats.org/officeDocument/2006/relationships/customXml" Target="../ink/ink4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customXml" Target="../ink/ink442.xml"/><Relationship Id="rId5" Type="http://schemas.openxmlformats.org/officeDocument/2006/relationships/customXml" Target="../ink/ink438.xml"/><Relationship Id="rId15" Type="http://schemas.openxmlformats.org/officeDocument/2006/relationships/image" Target="../media/image410.png"/><Relationship Id="rId10" Type="http://schemas.openxmlformats.org/officeDocument/2006/relationships/image" Target="../media/image400.png"/><Relationship Id="rId4" Type="http://schemas.openxmlformats.org/officeDocument/2006/relationships/image" Target="../media/image38.png"/><Relationship Id="rId9" Type="http://schemas.openxmlformats.org/officeDocument/2006/relationships/customXml" Target="../ink/ink441.xml"/><Relationship Id="rId14" Type="http://schemas.openxmlformats.org/officeDocument/2006/relationships/customXml" Target="../ink/ink44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884F-9F1E-FB4B-AEA2-3E5589D0B4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Garamond" panose="02020404030301010803" pitchFamily="18" charset="0"/>
              </a:rPr>
              <a:t>Coordinated Epigenetic Control of Cortical Interneuron Lineage Specification in Health and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DE31A-574B-3747-A513-9FE70E5A82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Niko Eng</a:t>
            </a:r>
          </a:p>
          <a:p>
            <a:r>
              <a:rPr lang="en-US" dirty="0"/>
              <a:t>05/07/2020</a:t>
            </a:r>
          </a:p>
        </p:txBody>
      </p:sp>
    </p:spTree>
    <p:extLst>
      <p:ext uri="{BB962C8B-B14F-4D97-AF65-F5344CB8AC3E}">
        <p14:creationId xmlns:p14="http://schemas.microsoft.com/office/powerpoint/2010/main" val="7331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Most GWAS SNPs Lie in Non-Coding Regions of the Genome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30CB0-0CDD-B644-BF52-F6954F483035}"/>
              </a:ext>
            </a:extLst>
          </p:cNvPr>
          <p:cNvSpPr/>
          <p:nvPr/>
        </p:nvSpPr>
        <p:spPr>
          <a:xfrm>
            <a:off x="533693" y="4344842"/>
            <a:ext cx="673215" cy="2382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1BE1ED-2EE5-5C44-A4C2-43DDF68E0E40}"/>
              </a:ext>
            </a:extLst>
          </p:cNvPr>
          <p:cNvSpPr/>
          <p:nvPr/>
        </p:nvSpPr>
        <p:spPr>
          <a:xfrm>
            <a:off x="718571" y="1284779"/>
            <a:ext cx="572979" cy="200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CDDAAA0-96B3-C645-915E-AAEF217C39BE}"/>
              </a:ext>
            </a:extLst>
          </p:cNvPr>
          <p:cNvSpPr/>
          <p:nvPr/>
        </p:nvSpPr>
        <p:spPr>
          <a:xfrm>
            <a:off x="1772079" y="365225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2F0623-B124-1C46-A39F-1A92BA74AB1F}"/>
              </a:ext>
            </a:extLst>
          </p:cNvPr>
          <p:cNvGrpSpPr/>
          <p:nvPr/>
        </p:nvGrpSpPr>
        <p:grpSpPr>
          <a:xfrm>
            <a:off x="702622" y="1633964"/>
            <a:ext cx="4507265" cy="2695376"/>
            <a:chOff x="432082" y="863600"/>
            <a:chExt cx="4507265" cy="26953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0DCA45-16DC-274B-AB73-48BF8C414056}"/>
                </a:ext>
              </a:extLst>
            </p:cNvPr>
            <p:cNvGrpSpPr/>
            <p:nvPr/>
          </p:nvGrpSpPr>
          <p:grpSpPr>
            <a:xfrm>
              <a:off x="718571" y="863600"/>
              <a:ext cx="4220776" cy="2695376"/>
              <a:chOff x="718571" y="863600"/>
              <a:chExt cx="4220776" cy="269537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0B4DD5E-CB1B-274C-BAFE-FB8CE8F5EC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2492" b="48118"/>
              <a:stretch/>
            </p:blipFill>
            <p:spPr>
              <a:xfrm>
                <a:off x="718571" y="1015126"/>
                <a:ext cx="2412805" cy="254385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5BFEE2-844D-FC41-A9A2-5229D3E6D3DE}"/>
                  </a:ext>
                </a:extLst>
              </p:cNvPr>
              <p:cNvSpPr/>
              <p:nvPr/>
            </p:nvSpPr>
            <p:spPr>
              <a:xfrm>
                <a:off x="1218352" y="863600"/>
                <a:ext cx="269701" cy="4211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8572B1C-8229-0C46-8999-E1EE5ACF33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130" b="48118"/>
              <a:stretch/>
            </p:blipFill>
            <p:spPr>
              <a:xfrm>
                <a:off x="3082180" y="1014972"/>
                <a:ext cx="1857167" cy="254385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A797F53-F4C2-CF41-B169-DDC4353C4F42}"/>
                  </a:ext>
                </a:extLst>
              </p:cNvPr>
              <p:cNvSpPr/>
              <p:nvPr/>
            </p:nvSpPr>
            <p:spPr>
              <a:xfrm>
                <a:off x="3132782" y="942352"/>
                <a:ext cx="269701" cy="4211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476C11-C1DA-434E-A066-1BA027D52AAD}"/>
                </a:ext>
              </a:extLst>
            </p:cNvPr>
            <p:cNvSpPr txBox="1"/>
            <p:nvPr/>
          </p:nvSpPr>
          <p:spPr>
            <a:xfrm>
              <a:off x="432082" y="1343025"/>
              <a:ext cx="975884" cy="19528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30" b="1" dirty="0"/>
                <a:t>Anxiety</a:t>
              </a:r>
            </a:p>
            <a:p>
              <a:pPr algn="r"/>
              <a:r>
                <a:rPr lang="en-US" sz="930" b="1" dirty="0"/>
                <a:t>Alcoholism</a:t>
              </a:r>
            </a:p>
            <a:p>
              <a:pPr algn="r"/>
              <a:r>
                <a:rPr lang="en-US" sz="930" b="1" dirty="0"/>
                <a:t>Depression</a:t>
              </a:r>
            </a:p>
            <a:p>
              <a:pPr algn="r"/>
              <a:r>
                <a:rPr lang="en-US" sz="930" b="1" dirty="0"/>
                <a:t>Phobia</a:t>
              </a:r>
            </a:p>
            <a:p>
              <a:pPr algn="r"/>
              <a:r>
                <a:rPr lang="en-US" sz="930" b="1" dirty="0"/>
                <a:t>Conduct</a:t>
              </a:r>
            </a:p>
            <a:p>
              <a:pPr algn="r"/>
              <a:r>
                <a:rPr lang="en-US" sz="930" b="1" dirty="0"/>
                <a:t>ADHD</a:t>
              </a:r>
            </a:p>
            <a:p>
              <a:pPr algn="r"/>
              <a:r>
                <a:rPr lang="en-US" sz="930" b="1" dirty="0"/>
                <a:t>PTSD</a:t>
              </a:r>
            </a:p>
            <a:p>
              <a:pPr algn="r"/>
              <a:r>
                <a:rPr lang="en-US" sz="930" b="1" dirty="0"/>
                <a:t>Bipolar</a:t>
              </a:r>
            </a:p>
            <a:p>
              <a:pPr algn="r"/>
              <a:r>
                <a:rPr lang="en-US" sz="930" b="1" dirty="0"/>
                <a:t>Eating Disorder</a:t>
              </a:r>
            </a:p>
            <a:p>
              <a:pPr algn="r"/>
              <a:r>
                <a:rPr lang="en-US" sz="930" b="1" dirty="0"/>
                <a:t>OCD</a:t>
              </a:r>
            </a:p>
            <a:p>
              <a:pPr algn="r"/>
              <a:r>
                <a:rPr lang="en-US" sz="930" b="1" dirty="0">
                  <a:solidFill>
                    <a:srgbClr val="FF0000"/>
                  </a:solidFill>
                </a:rPr>
                <a:t>ASD</a:t>
              </a:r>
            </a:p>
            <a:p>
              <a:pPr algn="r"/>
              <a:r>
                <a:rPr lang="en-US" sz="930" b="1" dirty="0">
                  <a:solidFill>
                    <a:srgbClr val="FF0000"/>
                  </a:solidFill>
                </a:rPr>
                <a:t>Schizophrenia</a:t>
              </a:r>
            </a:p>
            <a:p>
              <a:pPr algn="r"/>
              <a:r>
                <a:rPr lang="en-US" sz="930" b="1" dirty="0"/>
                <a:t>Tourette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6EC0D0-783B-0E47-9DF3-5AB3F14DF662}"/>
              </a:ext>
            </a:extLst>
          </p:cNvPr>
          <p:cNvSpPr txBox="1"/>
          <p:nvPr/>
        </p:nvSpPr>
        <p:spPr>
          <a:xfrm>
            <a:off x="3431344" y="4401806"/>
            <a:ext cx="24128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Flint and </a:t>
            </a:r>
            <a:r>
              <a:rPr lang="en-US" sz="1300" dirty="0" err="1"/>
              <a:t>Geshwind</a:t>
            </a:r>
            <a:r>
              <a:rPr lang="en-US" sz="1300" dirty="0"/>
              <a:t> et. al. 2015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6475E1-C07A-9249-898B-A188520592C2}"/>
              </a:ext>
            </a:extLst>
          </p:cNvPr>
          <p:cNvCxnSpPr>
            <a:cxnSpLocks/>
          </p:cNvCxnSpPr>
          <p:nvPr/>
        </p:nvCxnSpPr>
        <p:spPr>
          <a:xfrm flipV="1">
            <a:off x="5618205" y="2499055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56DE4F2-3E15-D246-8A80-DDD8FB5B53E1}"/>
              </a:ext>
            </a:extLst>
          </p:cNvPr>
          <p:cNvSpPr/>
          <p:nvPr/>
        </p:nvSpPr>
        <p:spPr>
          <a:xfrm>
            <a:off x="8899610" y="2271606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723AA75-A37A-1546-88E8-059E82B0F659}"/>
              </a:ext>
            </a:extLst>
          </p:cNvPr>
          <p:cNvSpPr/>
          <p:nvPr/>
        </p:nvSpPr>
        <p:spPr>
          <a:xfrm>
            <a:off x="6709639" y="2292009"/>
            <a:ext cx="832089" cy="2209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5BE30EB-6823-9741-83A1-19064DADAD04}"/>
              </a:ext>
            </a:extLst>
          </p:cNvPr>
          <p:cNvSpPr/>
          <p:nvPr/>
        </p:nvSpPr>
        <p:spPr>
          <a:xfrm>
            <a:off x="10580500" y="2292009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4C6E64B-6C08-2143-A2B5-78E41AC6CF47}"/>
              </a:ext>
            </a:extLst>
          </p:cNvPr>
          <p:cNvSpPr/>
          <p:nvPr/>
        </p:nvSpPr>
        <p:spPr>
          <a:xfrm>
            <a:off x="6413769" y="2860667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0D8C78-4E33-6047-AF1D-E24E9D26218E}"/>
              </a:ext>
            </a:extLst>
          </p:cNvPr>
          <p:cNvSpPr txBox="1"/>
          <p:nvPr/>
        </p:nvSpPr>
        <p:spPr>
          <a:xfrm>
            <a:off x="7541728" y="2793106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7441AF-4237-1D42-95BF-16D2EA23813C}"/>
              </a:ext>
            </a:extLst>
          </p:cNvPr>
          <p:cNvSpPr/>
          <p:nvPr/>
        </p:nvSpPr>
        <p:spPr>
          <a:xfrm>
            <a:off x="6307376" y="3315275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BA929F-547B-4D47-9F6B-57CECC314336}"/>
              </a:ext>
            </a:extLst>
          </p:cNvPr>
          <p:cNvSpPr txBox="1"/>
          <p:nvPr/>
        </p:nvSpPr>
        <p:spPr>
          <a:xfrm>
            <a:off x="7573496" y="3249107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Region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D805E-668C-C441-95A7-1F95E7A70F23}"/>
              </a:ext>
            </a:extLst>
          </p:cNvPr>
          <p:cNvSpPr txBox="1"/>
          <p:nvPr/>
        </p:nvSpPr>
        <p:spPr>
          <a:xfrm>
            <a:off x="7555978" y="3892442"/>
            <a:ext cx="2001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Only 5% SNPs in Coding Regions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AC48E-79B3-C847-9FDF-8DD89AF5349D}"/>
              </a:ext>
            </a:extLst>
          </p:cNvPr>
          <p:cNvGrpSpPr/>
          <p:nvPr/>
        </p:nvGrpSpPr>
        <p:grpSpPr>
          <a:xfrm>
            <a:off x="8202553" y="2197645"/>
            <a:ext cx="708631" cy="327285"/>
            <a:chOff x="8202553" y="2197645"/>
            <a:chExt cx="708631" cy="3272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74CE89B-8EF4-8D4A-A178-FF625431C16F}"/>
                </a:ext>
              </a:extLst>
            </p:cNvPr>
            <p:cNvCxnSpPr/>
            <p:nvPr/>
          </p:nvCxnSpPr>
          <p:spPr>
            <a:xfrm>
              <a:off x="8202553" y="2218911"/>
              <a:ext cx="708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F7D3AB-FF35-2D42-89AC-31CAB17691B4}"/>
                </a:ext>
              </a:extLst>
            </p:cNvPr>
            <p:cNvCxnSpPr/>
            <p:nvPr/>
          </p:nvCxnSpPr>
          <p:spPr>
            <a:xfrm>
              <a:off x="8226574" y="2197645"/>
              <a:ext cx="0" cy="32728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Block Arc 30">
            <a:extLst>
              <a:ext uri="{FF2B5EF4-FFF2-40B4-BE49-F238E27FC236}">
                <a16:creationId xmlns:a16="http://schemas.microsoft.com/office/drawing/2014/main" id="{F06CE67D-3D81-954F-AACE-CF295B1B4810}"/>
              </a:ext>
            </a:extLst>
          </p:cNvPr>
          <p:cNvSpPr/>
          <p:nvPr/>
        </p:nvSpPr>
        <p:spPr>
          <a:xfrm>
            <a:off x="8241393" y="1734774"/>
            <a:ext cx="2800121" cy="397463"/>
          </a:xfrm>
          <a:prstGeom prst="blockArc">
            <a:avLst>
              <a:gd name="adj1" fmla="val 10784862"/>
              <a:gd name="adj2" fmla="val 16439"/>
              <a:gd name="adj3" fmla="val 6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0B58CDD8-32F2-B542-97CB-4CD59C54DF02}"/>
              </a:ext>
            </a:extLst>
          </p:cNvPr>
          <p:cNvSpPr/>
          <p:nvPr/>
        </p:nvSpPr>
        <p:spPr>
          <a:xfrm>
            <a:off x="7123178" y="1621022"/>
            <a:ext cx="1127418" cy="670987"/>
          </a:xfrm>
          <a:prstGeom prst="blockArc">
            <a:avLst>
              <a:gd name="adj1" fmla="val 10800000"/>
              <a:gd name="adj2" fmla="val 21572"/>
              <a:gd name="adj3" fmla="val 36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203C79-1E0C-5C48-A255-CCE80A7DB527}"/>
              </a:ext>
            </a:extLst>
          </p:cNvPr>
          <p:cNvSpPr/>
          <p:nvPr/>
        </p:nvSpPr>
        <p:spPr>
          <a:xfrm>
            <a:off x="10561086" y="1933746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4EBA3D8-219E-6E4E-A29A-113F0BA83896}"/>
              </a:ext>
            </a:extLst>
          </p:cNvPr>
          <p:cNvSpPr/>
          <p:nvPr/>
        </p:nvSpPr>
        <p:spPr>
          <a:xfrm>
            <a:off x="6688091" y="1895255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</p:spTree>
    <p:extLst>
      <p:ext uri="{BB962C8B-B14F-4D97-AF65-F5344CB8AC3E}">
        <p14:creationId xmlns:p14="http://schemas.microsoft.com/office/powerpoint/2010/main" val="40923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31" grpId="0" animBg="1"/>
      <p:bldP spid="40" grpId="0" animBg="1"/>
      <p:bldP spid="43" grpId="0" animBg="1"/>
      <p:bldP spid="4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C674D-FC59-994E-8330-8DA2CC523A13}"/>
              </a:ext>
            </a:extLst>
          </p:cNvPr>
          <p:cNvSpPr txBox="1"/>
          <p:nvPr/>
        </p:nvSpPr>
        <p:spPr>
          <a:xfrm>
            <a:off x="1042988" y="5977388"/>
            <a:ext cx="1034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Across lineages, I expect that shared Sox2 enhancers will be linked to the same genes that are important for GABAergic development.</a:t>
            </a:r>
            <a:endParaRPr lang="en-US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2E2EA7-B544-E240-AE87-606A737805C4}"/>
              </a:ext>
            </a:extLst>
          </p:cNvPr>
          <p:cNvGrpSpPr/>
          <p:nvPr/>
        </p:nvGrpSpPr>
        <p:grpSpPr>
          <a:xfrm>
            <a:off x="3737124" y="1327954"/>
            <a:ext cx="4717752" cy="1900227"/>
            <a:chOff x="477747" y="1528769"/>
            <a:chExt cx="4717752" cy="1900227"/>
          </a:xfrm>
        </p:grpSpPr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240CF88-7DDE-7341-A957-D9ADAC315659}"/>
                </a:ext>
              </a:extLst>
            </p:cNvPr>
            <p:cNvSpPr/>
            <p:nvPr/>
          </p:nvSpPr>
          <p:spPr>
            <a:xfrm>
              <a:off x="3056647" y="2699315"/>
              <a:ext cx="437513" cy="41351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rgbClr val="67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AC75F66-9097-E44B-B400-FA8491362B85}"/>
                </a:ext>
              </a:extLst>
            </p:cNvPr>
            <p:cNvSpPr/>
            <p:nvPr/>
          </p:nvSpPr>
          <p:spPr>
            <a:xfrm>
              <a:off x="3751553" y="2718146"/>
              <a:ext cx="496442" cy="41351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rgbClr val="67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1AA1F80-BF86-3F4C-AFD3-E00F175AAA6E}"/>
                </a:ext>
              </a:extLst>
            </p:cNvPr>
            <p:cNvSpPr/>
            <p:nvPr/>
          </p:nvSpPr>
          <p:spPr>
            <a:xfrm>
              <a:off x="2197174" y="2015142"/>
              <a:ext cx="481597" cy="41351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8E6357D-E264-6F4E-92AF-C5BF3AC28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61" y="2406974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87DD034-70CD-9646-A373-8AB2209D9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9897" y="3107361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E15D0C-3015-9641-8297-A0587193C5A9}"/>
                </a:ext>
              </a:extLst>
            </p:cNvPr>
            <p:cNvSpPr txBox="1"/>
            <p:nvPr/>
          </p:nvSpPr>
          <p:spPr>
            <a:xfrm rot="16200000">
              <a:off x="-287701" y="2294217"/>
              <a:ext cx="1900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Sox2 Distal Peaks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4917B65-99CF-0348-A0D8-B11C2F156B80}"/>
                </a:ext>
              </a:extLst>
            </p:cNvPr>
            <p:cNvSpPr txBox="1"/>
            <p:nvPr/>
          </p:nvSpPr>
          <p:spPr>
            <a:xfrm>
              <a:off x="847079" y="2764171"/>
              <a:ext cx="116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B33B898-D817-364A-B9A4-2EA4BC8F3EAD}"/>
                </a:ext>
              </a:extLst>
            </p:cNvPr>
            <p:cNvSpPr txBox="1"/>
            <p:nvPr/>
          </p:nvSpPr>
          <p:spPr>
            <a:xfrm>
              <a:off x="847079" y="2079182"/>
              <a:ext cx="1166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DFD641D-325B-144D-A8DD-4CC8330FDFF4}"/>
                </a:ext>
              </a:extLst>
            </p:cNvPr>
            <p:cNvSpPr/>
            <p:nvPr/>
          </p:nvSpPr>
          <p:spPr>
            <a:xfrm>
              <a:off x="3022967" y="2000484"/>
              <a:ext cx="481597" cy="41351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A3B45A-A2CB-7146-8D4F-59FDA69E51C7}"/>
              </a:ext>
            </a:extLst>
          </p:cNvPr>
          <p:cNvCxnSpPr>
            <a:cxnSpLocks/>
          </p:cNvCxnSpPr>
          <p:nvPr/>
        </p:nvCxnSpPr>
        <p:spPr>
          <a:xfrm flipV="1">
            <a:off x="4599274" y="4070789"/>
            <a:ext cx="3847738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C344E3-AEA2-FA4F-A9E0-6B26F41291E5}"/>
              </a:ext>
            </a:extLst>
          </p:cNvPr>
          <p:cNvCxnSpPr>
            <a:cxnSpLocks/>
          </p:cNvCxnSpPr>
          <p:nvPr/>
        </p:nvCxnSpPr>
        <p:spPr>
          <a:xfrm flipV="1">
            <a:off x="4582963" y="4851918"/>
            <a:ext cx="3847738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B954E6-73EB-D74A-BAF8-0A451A5F34A1}"/>
              </a:ext>
            </a:extLst>
          </p:cNvPr>
          <p:cNvSpPr txBox="1"/>
          <p:nvPr/>
        </p:nvSpPr>
        <p:spPr>
          <a:xfrm>
            <a:off x="4106455" y="4385039"/>
            <a:ext cx="116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88D67B-1F7C-1D44-A915-9216D0A29DF0}"/>
              </a:ext>
            </a:extLst>
          </p:cNvPr>
          <p:cNvSpPr txBox="1"/>
          <p:nvPr/>
        </p:nvSpPr>
        <p:spPr>
          <a:xfrm>
            <a:off x="4079855" y="3697327"/>
            <a:ext cx="116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5F56BA-DB8F-FF4E-9533-3BAB101AA57F}"/>
              </a:ext>
            </a:extLst>
          </p:cNvPr>
          <p:cNvSpPr txBox="1"/>
          <p:nvPr/>
        </p:nvSpPr>
        <p:spPr>
          <a:xfrm rot="16200000">
            <a:off x="3222233" y="4049246"/>
            <a:ext cx="126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8D43E6-FC6B-B746-8728-9CA36F13199C}"/>
              </a:ext>
            </a:extLst>
          </p:cNvPr>
          <p:cNvSpPr txBox="1"/>
          <p:nvPr/>
        </p:nvSpPr>
        <p:spPr>
          <a:xfrm>
            <a:off x="791505" y="1009474"/>
            <a:ext cx="3456490" cy="369332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 Sox2 distal elements to genes</a:t>
            </a: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424E5DFD-A27C-8748-8B6F-D449A7AC3BC7}"/>
              </a:ext>
            </a:extLst>
          </p:cNvPr>
          <p:cNvSpPr/>
          <p:nvPr/>
        </p:nvSpPr>
        <p:spPr>
          <a:xfrm>
            <a:off x="5177179" y="3490655"/>
            <a:ext cx="627917" cy="991854"/>
          </a:xfrm>
          <a:prstGeom prst="blockArc">
            <a:avLst>
              <a:gd name="adj1" fmla="val 10800000"/>
              <a:gd name="adj2" fmla="val 53636"/>
              <a:gd name="adj3" fmla="val 6541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7216ACA6-8960-AC4D-8A86-7378FD1E1280}"/>
              </a:ext>
            </a:extLst>
          </p:cNvPr>
          <p:cNvSpPr/>
          <p:nvPr/>
        </p:nvSpPr>
        <p:spPr>
          <a:xfrm>
            <a:off x="5177657" y="3485192"/>
            <a:ext cx="1465000" cy="997339"/>
          </a:xfrm>
          <a:prstGeom prst="blockArc">
            <a:avLst>
              <a:gd name="adj1" fmla="val 10800000"/>
              <a:gd name="adj2" fmla="val 53636"/>
              <a:gd name="adj3" fmla="val 6541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148A850D-249D-5744-9A83-F3418F7D1ECD}"/>
              </a:ext>
            </a:extLst>
          </p:cNvPr>
          <p:cNvSpPr/>
          <p:nvPr/>
        </p:nvSpPr>
        <p:spPr>
          <a:xfrm>
            <a:off x="7359755" y="4167243"/>
            <a:ext cx="627917" cy="991854"/>
          </a:xfrm>
          <a:prstGeom prst="blockArc">
            <a:avLst>
              <a:gd name="adj1" fmla="val 10800000"/>
              <a:gd name="adj2" fmla="val 53636"/>
              <a:gd name="adj3" fmla="val 6541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lock Arc 47">
            <a:extLst>
              <a:ext uri="{FF2B5EF4-FFF2-40B4-BE49-F238E27FC236}">
                <a16:creationId xmlns:a16="http://schemas.microsoft.com/office/drawing/2014/main" id="{EC73912D-DAA7-0A40-AA5E-CEAA5B993333}"/>
              </a:ext>
            </a:extLst>
          </p:cNvPr>
          <p:cNvSpPr/>
          <p:nvPr/>
        </p:nvSpPr>
        <p:spPr>
          <a:xfrm>
            <a:off x="5111390" y="4191267"/>
            <a:ext cx="1465000" cy="997339"/>
          </a:xfrm>
          <a:prstGeom prst="blockArc">
            <a:avLst>
              <a:gd name="adj1" fmla="val 10800000"/>
              <a:gd name="adj2" fmla="val 53636"/>
              <a:gd name="adj3" fmla="val 6541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392699-6F48-284E-81F8-C962949C7629}"/>
              </a:ext>
            </a:extLst>
          </p:cNvPr>
          <p:cNvSpPr/>
          <p:nvPr/>
        </p:nvSpPr>
        <p:spPr>
          <a:xfrm>
            <a:off x="4192826" y="5111288"/>
            <a:ext cx="940690" cy="271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 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8A75E41-D931-8E41-B0C4-3353A42C8F53}"/>
              </a:ext>
            </a:extLst>
          </p:cNvPr>
          <p:cNvSpPr/>
          <p:nvPr/>
        </p:nvSpPr>
        <p:spPr>
          <a:xfrm>
            <a:off x="7830347" y="5109969"/>
            <a:ext cx="940690" cy="271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 B</a:t>
            </a:r>
          </a:p>
        </p:txBody>
      </p:sp>
    </p:spTree>
    <p:extLst>
      <p:ext uri="{BB962C8B-B14F-4D97-AF65-F5344CB8AC3E}">
        <p14:creationId xmlns:p14="http://schemas.microsoft.com/office/powerpoint/2010/main" val="5270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9" grpId="0"/>
      <p:bldP spid="30" grpId="0"/>
      <p:bldP spid="36" grpId="0"/>
      <p:bldP spid="3" grpId="0" animBg="1"/>
      <p:bldP spid="38" grpId="0" animBg="1"/>
      <p:bldP spid="39" grpId="0" animBg="1"/>
      <p:bldP spid="48" grpId="0" animBg="1"/>
      <p:bldP spid="49" grpId="0" animBg="1"/>
      <p:bldP spid="5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D59C9993-E7C0-734D-BACA-D1C02AE1D920}"/>
              </a:ext>
            </a:extLst>
          </p:cNvPr>
          <p:cNvSpPr/>
          <p:nvPr/>
        </p:nvSpPr>
        <p:spPr>
          <a:xfrm>
            <a:off x="4031739" y="1479427"/>
            <a:ext cx="297219" cy="30338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0DC3A8-3C40-5F40-A6F9-180EFC15ED65}"/>
              </a:ext>
            </a:extLst>
          </p:cNvPr>
          <p:cNvSpPr txBox="1"/>
          <p:nvPr/>
        </p:nvSpPr>
        <p:spPr>
          <a:xfrm>
            <a:off x="4005242" y="1026212"/>
            <a:ext cx="22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Sox2 Enhancers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3009614-E442-6E43-9F04-13E274529DF4}"/>
              </a:ext>
            </a:extLst>
          </p:cNvPr>
          <p:cNvSpPr/>
          <p:nvPr/>
        </p:nvSpPr>
        <p:spPr>
          <a:xfrm>
            <a:off x="4031739" y="2036451"/>
            <a:ext cx="303381" cy="30338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AB38FAE-657F-294D-A9B2-EBA100145E79}"/>
              </a:ext>
            </a:extLst>
          </p:cNvPr>
          <p:cNvSpPr txBox="1"/>
          <p:nvPr/>
        </p:nvSpPr>
        <p:spPr>
          <a:xfrm>
            <a:off x="4363769" y="1991005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IN only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43BA993-6AD9-8447-9B1B-C1D419133E73}"/>
              </a:ext>
            </a:extLst>
          </p:cNvPr>
          <p:cNvGrpSpPr/>
          <p:nvPr/>
        </p:nvGrpSpPr>
        <p:grpSpPr>
          <a:xfrm>
            <a:off x="4020261" y="2449265"/>
            <a:ext cx="2841612" cy="369332"/>
            <a:chOff x="3536854" y="3559250"/>
            <a:chExt cx="2841612" cy="369332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2D9980A7-428F-B744-A2E0-9ABB8F5119BA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E6A4AA3-F048-0043-BD3F-F7328A68D261}"/>
                </a:ext>
              </a:extLst>
            </p:cNvPr>
            <p:cNvSpPr txBox="1"/>
            <p:nvPr/>
          </p:nvSpPr>
          <p:spPr>
            <a:xfrm>
              <a:off x="3869406" y="3559250"/>
              <a:ext cx="2509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only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D2C6FB-672B-B842-8B33-7AD8D62F75AE}"/>
              </a:ext>
            </a:extLst>
          </p:cNvPr>
          <p:cNvGrpSpPr/>
          <p:nvPr/>
        </p:nvGrpSpPr>
        <p:grpSpPr>
          <a:xfrm>
            <a:off x="108036" y="2694221"/>
            <a:ext cx="3086051" cy="2721109"/>
            <a:chOff x="283279" y="2469896"/>
            <a:chExt cx="3086051" cy="272110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B96B3EB-E06A-0C41-9A76-3252153F243F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F0365EB-CB09-A74F-885B-AB44DE9354DF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B0E971D-4F6B-4C47-BD4F-E14E3F827B80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2981225-30E1-8B4A-89AB-8B5B3A33004C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43B6DE0-C5B5-F440-9EFF-D5D9E27B8A90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80E5E3-3F53-BE44-9CEE-0A7340178262}"/>
              </a:ext>
            </a:extLst>
          </p:cNvPr>
          <p:cNvGrpSpPr/>
          <p:nvPr/>
        </p:nvGrpSpPr>
        <p:grpSpPr>
          <a:xfrm>
            <a:off x="957891" y="2791707"/>
            <a:ext cx="2148830" cy="2053518"/>
            <a:chOff x="957891" y="2791707"/>
            <a:chExt cx="2148830" cy="205351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148DA12-DA90-C749-9A20-5EFBCE588C20}"/>
                </a:ext>
              </a:extLst>
            </p:cNvPr>
            <p:cNvGrpSpPr/>
            <p:nvPr/>
          </p:nvGrpSpPr>
          <p:grpSpPr>
            <a:xfrm>
              <a:off x="1838786" y="3728952"/>
              <a:ext cx="1267935" cy="1116273"/>
              <a:chOff x="2014029" y="3504627"/>
              <a:chExt cx="1267935" cy="111627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38C51827-61A6-F847-8FDE-FF61C9DE8E5E}"/>
                  </a:ext>
                </a:extLst>
              </p:cNvPr>
              <p:cNvGrpSpPr/>
              <p:nvPr/>
            </p:nvGrpSpPr>
            <p:grpSpPr>
              <a:xfrm>
                <a:off x="2526745" y="4309689"/>
                <a:ext cx="755219" cy="311211"/>
                <a:chOff x="2526745" y="4309689"/>
                <a:chExt cx="755219" cy="31121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147A080B-4FE9-7F4D-8852-CA0FBC128646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281691" y="4405231"/>
                    <a:ext cx="186" cy="36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147A080B-4FE9-7F4D-8852-CA0FBC128646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276855" y="4395871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77" name="Ink 76">
                      <a:extLst>
                        <a:ext uri="{FF2B5EF4-FFF2-40B4-BE49-F238E27FC236}">
                          <a16:creationId xmlns:a16="http://schemas.microsoft.com/office/drawing/2014/main" id="{1AAFBE75-EAC9-5944-B617-9A0198ADF937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039626" y="4498954"/>
                    <a:ext cx="186" cy="360"/>
                  </p14:xfrm>
                </p:contentPart>
              </mc:Choice>
              <mc:Fallback xmlns="">
                <p:pic>
                  <p:nvPicPr>
                    <p:cNvPr id="77" name="Ink 76">
                      <a:extLst>
                        <a:ext uri="{FF2B5EF4-FFF2-40B4-BE49-F238E27FC236}">
                          <a16:creationId xmlns:a16="http://schemas.microsoft.com/office/drawing/2014/main" id="{1AAFBE75-EAC9-5944-B617-9A0198ADF937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034790" y="4489594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7C76CDF4-01D3-D94A-AB6B-C4BAD24C21B7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178580" y="4615270"/>
                    <a:ext cx="186" cy="36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7C76CDF4-01D3-D94A-AB6B-C4BAD24C21B7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173744" y="4606270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2E979D3B-13DA-0747-9D26-A2507F46A8FF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180124" y="4512733"/>
                    <a:ext cx="186" cy="36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2E979D3B-13DA-0747-9D26-A2507F46A8FF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175288" y="4503373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DBAB9221-3B77-BC46-BC1A-6E8BF534BDEA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891740" y="4612118"/>
                    <a:ext cx="186" cy="36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DBAB9221-3B77-BC46-BC1A-6E8BF534BDEA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2886904" y="4602758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1CA33A04-B1F1-3746-B0F8-ED0689DCC0CA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745757" y="4620627"/>
                    <a:ext cx="186" cy="36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1CA33A04-B1F1-3746-B0F8-ED0689DCC0CA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2740921" y="461126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3C655CDE-F02C-3043-A82A-A600C978A4DD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129424" y="4411335"/>
                    <a:ext cx="186" cy="36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3C655CDE-F02C-3043-A82A-A600C978A4DD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124588" y="4401975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F694E941-5DF4-7A4A-8952-DE2553D570D8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815700" y="4483125"/>
                    <a:ext cx="186" cy="36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F694E941-5DF4-7A4A-8952-DE2553D570D8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2810864" y="4473765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F5A74744-8E0A-954B-AB3F-0AE3907BB2C1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526832" y="4607883"/>
                    <a:ext cx="186" cy="36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F5A74744-8E0A-954B-AB3F-0AE3907BB2C1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2521996" y="4598523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99" name="Ink 98">
                      <a:extLst>
                        <a:ext uri="{FF2B5EF4-FFF2-40B4-BE49-F238E27FC236}">
                          <a16:creationId xmlns:a16="http://schemas.microsoft.com/office/drawing/2014/main" id="{D8064F95-3BE6-A04C-936F-39B0F8C0134C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012364" y="4414952"/>
                    <a:ext cx="186" cy="36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D8064F95-3BE6-A04C-936F-39B0F8C0134C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007528" y="4405592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5C9BAD3D-2683-7C45-B03B-28F65630B6FB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281212" y="4309602"/>
                    <a:ext cx="186" cy="360"/>
                  </p14:xfrm>
                </p:contentPart>
              </mc:Choice>
              <mc:Fallback xmlns="">
                <p:pic>
                  <p:nvPicPr>
                    <p:cNvPr id="100" name="Ink 99">
                      <a:extLst>
                        <a:ext uri="{FF2B5EF4-FFF2-40B4-BE49-F238E27FC236}">
                          <a16:creationId xmlns:a16="http://schemas.microsoft.com/office/drawing/2014/main" id="{5C9BAD3D-2683-7C45-B03B-28F65630B6FB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276376" y="4300242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3CDFE212-3DDC-814D-AE8F-DFAE8D84A0C8}"/>
                      </a:ext>
                    </a:extLst>
                  </p14:cNvPr>
                  <p14:cNvContentPartPr/>
                  <p14:nvPr/>
                </p14:nvContentPartPr>
                <p14:xfrm flipH="1" flipV="1">
                  <a:off x="2014029" y="3859169"/>
                  <a:ext cx="795054" cy="70446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3CDFE212-3DDC-814D-AE8F-DFAE8D84A0C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flipH="1" flipV="1">
                    <a:off x="2004671" y="3849810"/>
                    <a:ext cx="813770" cy="72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4BF2400C-F7B4-F844-A0FB-55D1A16E01BA}"/>
                      </a:ext>
                    </a:extLst>
                  </p14:cNvPr>
                  <p14:cNvContentPartPr/>
                  <p14:nvPr/>
                </p14:nvContentPartPr>
                <p14:xfrm flipH="1" flipV="1">
                  <a:off x="2325068" y="3504627"/>
                  <a:ext cx="795054" cy="7044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4BF2400C-F7B4-F844-A0FB-55D1A16E01B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flipH="1" flipV="1">
                    <a:off x="2315710" y="3495268"/>
                    <a:ext cx="813770" cy="723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8E35B4A-2409-6E4B-8E20-F8193A32120C}"/>
                </a:ext>
              </a:extLst>
            </p:cNvPr>
            <p:cNvGrpSpPr/>
            <p:nvPr/>
          </p:nvGrpSpPr>
          <p:grpSpPr>
            <a:xfrm>
              <a:off x="957891" y="2791707"/>
              <a:ext cx="850501" cy="1019867"/>
              <a:chOff x="3439629" y="2361712"/>
              <a:chExt cx="850501" cy="1019867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AC6BECA-D524-D04C-94B9-3050F75DD373}"/>
                  </a:ext>
                </a:extLst>
              </p:cNvPr>
              <p:cNvGrpSpPr/>
              <p:nvPr/>
            </p:nvGrpSpPr>
            <p:grpSpPr>
              <a:xfrm>
                <a:off x="3439629" y="2371634"/>
                <a:ext cx="251304" cy="811440"/>
                <a:chOff x="1135417" y="2577197"/>
                <a:chExt cx="251304" cy="811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532B277A-414A-084E-B5B8-C4D783E00E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26057" y="2610317"/>
                    <a:ext cx="186" cy="3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532B277A-414A-084E-B5B8-C4D783E00ED0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21221" y="260095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12" name="Ink 111">
                      <a:extLst>
                        <a:ext uri="{FF2B5EF4-FFF2-40B4-BE49-F238E27FC236}">
                          <a16:creationId xmlns:a16="http://schemas.microsoft.com/office/drawing/2014/main" id="{33E9969E-6E89-EB42-8C24-EDD3F72B5C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28843" y="2869877"/>
                    <a:ext cx="186" cy="36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33E9969E-6E89-EB42-8C24-EDD3F72B5CE2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24007" y="286051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13" name="Ink 112">
                      <a:extLst>
                        <a:ext uri="{FF2B5EF4-FFF2-40B4-BE49-F238E27FC236}">
                          <a16:creationId xmlns:a16="http://schemas.microsoft.com/office/drawing/2014/main" id="{4927177F-9069-B24B-9D5E-6E1E92CC3D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86535" y="2780597"/>
                    <a:ext cx="186" cy="36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4927177F-9069-B24B-9D5E-6E1E92CC3DED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381699" y="277159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14" name="Ink 113">
                      <a:extLst>
                        <a:ext uri="{FF2B5EF4-FFF2-40B4-BE49-F238E27FC236}">
                          <a16:creationId xmlns:a16="http://schemas.microsoft.com/office/drawing/2014/main" id="{2E9F23AB-45C6-2147-AF5E-6647C37321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91066" y="2743157"/>
                    <a:ext cx="186" cy="36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2E9F23AB-45C6-2147-AF5E-6647C37321F6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86230" y="273379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23" name="Ink 122">
                      <a:extLst>
                        <a:ext uri="{FF2B5EF4-FFF2-40B4-BE49-F238E27FC236}">
                          <a16:creationId xmlns:a16="http://schemas.microsoft.com/office/drawing/2014/main" id="{22AC7F90-2B8C-1743-938C-C91FFFABAB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82893" y="3048077"/>
                    <a:ext cx="186" cy="360"/>
                  </p14:xfrm>
                </p:contentPart>
              </mc:Choice>
              <mc:Fallback xmlns="">
                <p:pic>
                  <p:nvPicPr>
                    <p:cNvPr id="123" name="Ink 122">
                      <a:extLst>
                        <a:ext uri="{FF2B5EF4-FFF2-40B4-BE49-F238E27FC236}">
                          <a16:creationId xmlns:a16="http://schemas.microsoft.com/office/drawing/2014/main" id="{22AC7F90-2B8C-1743-938C-C91FFFABAB94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78057" y="303871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24" name="Ink 123">
                      <a:extLst>
                        <a:ext uri="{FF2B5EF4-FFF2-40B4-BE49-F238E27FC236}">
                          <a16:creationId xmlns:a16="http://schemas.microsoft.com/office/drawing/2014/main" id="{9D1EEE1C-4271-A34F-8A93-896D8CB75E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39616" y="3187757"/>
                    <a:ext cx="186" cy="360"/>
                  </p14:xfrm>
                </p:contentPart>
              </mc:Choice>
              <mc:Fallback xmlns=""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9D1EEE1C-4271-A34F-8A93-896D8CB75E15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34780" y="317839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BE948A63-694F-C742-9645-66F10B87C1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8323" y="2755037"/>
                    <a:ext cx="186" cy="360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BE948A63-694F-C742-9645-66F10B87C11A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173487" y="274567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59CC9E4D-05C7-6C47-A199-6E30DA9737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5417" y="3073997"/>
                    <a:ext cx="186" cy="36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59CC9E4D-05C7-6C47-A199-6E30DA97374F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130581" y="306463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51C5C664-5EF2-5C46-9AE6-6837DF471B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50833" y="3388277"/>
                    <a:ext cx="186" cy="36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51C5C664-5EF2-5C46-9AE6-6837DF471BA1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145997" y="337891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CD986499-0931-DE42-B5A6-A53C74C50C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6346" y="2577197"/>
                    <a:ext cx="186" cy="360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CD986499-0931-DE42-B5A6-A53C74C50CB2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131510" y="256783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784FB29-9EF9-0F4C-AD7F-C69D0FA1816B}"/>
                      </a:ext>
                    </a:extLst>
                  </p14:cNvPr>
                  <p14:cNvContentPartPr/>
                  <p14:nvPr/>
                </p14:nvContentPartPr>
                <p14:xfrm rot="10800000" flipH="1" flipV="1">
                  <a:off x="3495076" y="2677119"/>
                  <a:ext cx="795054" cy="7044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6784FB29-9EF9-0F4C-AD7F-C69D0FA1816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rot="10800000" flipH="1" flipV="1">
                    <a:off x="3485718" y="2667760"/>
                    <a:ext cx="813770" cy="72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7AE01B2C-C826-9641-A743-FB469E7E67C4}"/>
                      </a:ext>
                    </a:extLst>
                  </p14:cNvPr>
                  <p14:cNvContentPartPr/>
                  <p14:nvPr/>
                </p14:nvContentPartPr>
                <p14:xfrm rot="5400000">
                  <a:off x="3582767" y="2395742"/>
                  <a:ext cx="597283" cy="529224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7AE01B2C-C826-9641-A743-FB469E7E67C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 rot="5400000">
                    <a:off x="3573412" y="2386742"/>
                    <a:ext cx="615633" cy="54794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189497-2561-F04A-A658-4D908894734F}"/>
              </a:ext>
            </a:extLst>
          </p:cNvPr>
          <p:cNvSpPr txBox="1"/>
          <p:nvPr/>
        </p:nvSpPr>
        <p:spPr>
          <a:xfrm>
            <a:off x="607923" y="6195680"/>
            <a:ext cx="1109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that GABAergic development genes will be linked to Sox2 enhancers in both cell types.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B7FFD2A-A201-4F4D-80B7-EAC07B7EB1DB}"/>
              </a:ext>
            </a:extLst>
          </p:cNvPr>
          <p:cNvSpPr txBox="1"/>
          <p:nvPr/>
        </p:nvSpPr>
        <p:spPr>
          <a:xfrm>
            <a:off x="3151788" y="3198356"/>
            <a:ext cx="8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D3F3577-C281-6B45-832B-182452AE145A}"/>
              </a:ext>
            </a:extLst>
          </p:cNvPr>
          <p:cNvCxnSpPr>
            <a:cxnSpLocks/>
            <a:stCxn id="206" idx="1"/>
          </p:cNvCxnSpPr>
          <p:nvPr/>
        </p:nvCxnSpPr>
        <p:spPr>
          <a:xfrm flipH="1" flipV="1">
            <a:off x="2570405" y="3107114"/>
            <a:ext cx="581383" cy="275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068718-CE65-B147-ABCC-67AD751004F7}"/>
              </a:ext>
            </a:extLst>
          </p:cNvPr>
          <p:cNvGrpSpPr/>
          <p:nvPr/>
        </p:nvGrpSpPr>
        <p:grpSpPr>
          <a:xfrm>
            <a:off x="6642047" y="1066236"/>
            <a:ext cx="5191762" cy="4876413"/>
            <a:chOff x="6508632" y="1416804"/>
            <a:chExt cx="5191762" cy="4876413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293CF662-1703-3448-A328-E7C0A73999E8}"/>
                </a:ext>
              </a:extLst>
            </p:cNvPr>
            <p:cNvSpPr/>
            <p:nvPr/>
          </p:nvSpPr>
          <p:spPr>
            <a:xfrm>
              <a:off x="7980277" y="4629209"/>
              <a:ext cx="795473" cy="325284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23B46549-46FA-E641-A73F-6EE392165D31}"/>
                </a:ext>
              </a:extLst>
            </p:cNvPr>
            <p:cNvSpPr/>
            <p:nvPr/>
          </p:nvSpPr>
          <p:spPr>
            <a:xfrm>
              <a:off x="8011886" y="2830475"/>
              <a:ext cx="795473" cy="325284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EB67DE25-2C91-3C40-B9D6-3A0C05BF15DD}"/>
                </a:ext>
              </a:extLst>
            </p:cNvPr>
            <p:cNvSpPr/>
            <p:nvPr/>
          </p:nvSpPr>
          <p:spPr>
            <a:xfrm>
              <a:off x="8027524" y="1873388"/>
              <a:ext cx="795473" cy="325284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A067EA58-986B-5346-96A7-BFFD6D2E582E}"/>
                </a:ext>
              </a:extLst>
            </p:cNvPr>
            <p:cNvSpPr/>
            <p:nvPr/>
          </p:nvSpPr>
          <p:spPr>
            <a:xfrm>
              <a:off x="9389077" y="3746483"/>
              <a:ext cx="795473" cy="325284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885F080A-8B08-E147-B6EF-F02AAA3AF11D}"/>
                </a:ext>
              </a:extLst>
            </p:cNvPr>
            <p:cNvSpPr/>
            <p:nvPr/>
          </p:nvSpPr>
          <p:spPr>
            <a:xfrm>
              <a:off x="8052466" y="3208648"/>
              <a:ext cx="779569" cy="31053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732E5B4E-60A7-214F-A636-22EFC48D176D}"/>
                </a:ext>
              </a:extLst>
            </p:cNvPr>
            <p:cNvSpPr/>
            <p:nvPr/>
          </p:nvSpPr>
          <p:spPr>
            <a:xfrm>
              <a:off x="7981224" y="5005686"/>
              <a:ext cx="823176" cy="330756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B5E2930-60F8-B64F-98BF-99226B28A31F}"/>
                </a:ext>
              </a:extLst>
            </p:cNvPr>
            <p:cNvSpPr/>
            <p:nvPr/>
          </p:nvSpPr>
          <p:spPr>
            <a:xfrm>
              <a:off x="8036562" y="2196847"/>
              <a:ext cx="795473" cy="325284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495C01-7B89-6E48-9BDA-383BB969C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2656" y="2199908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4356556-D34A-D341-BB96-D3BF96061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4792" y="2506522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0E45176-B965-7E45-B7D5-48DC75BC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4792" y="3136943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8BCF706-EEB7-D14A-AC33-643BC44B0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928" y="3519189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0D318BF-F6DC-0F45-8C5F-3F9AB59E37BE}"/>
                </a:ext>
              </a:extLst>
            </p:cNvPr>
            <p:cNvSpPr txBox="1"/>
            <p:nvPr/>
          </p:nvSpPr>
          <p:spPr>
            <a:xfrm rot="16200000">
              <a:off x="6787089" y="2012026"/>
              <a:ext cx="11304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H3K27ac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6C7FDC-E581-0948-AFDB-44E43B177BA9}"/>
                </a:ext>
              </a:extLst>
            </p:cNvPr>
            <p:cNvSpPr txBox="1"/>
            <p:nvPr/>
          </p:nvSpPr>
          <p:spPr>
            <a:xfrm rot="16200000">
              <a:off x="6774655" y="3036896"/>
              <a:ext cx="11304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H3K4me1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69F3A6A0-66CD-8042-A921-95EF9CC95265}"/>
                </a:ext>
              </a:extLst>
            </p:cNvPr>
            <p:cNvSpPr txBox="1"/>
            <p:nvPr/>
          </p:nvSpPr>
          <p:spPr>
            <a:xfrm rot="16200000">
              <a:off x="6785949" y="4819718"/>
              <a:ext cx="11304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Sox2</a:t>
              </a: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3112D83-06A0-6743-B1C5-A143C9045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2169" y="4947882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4E996D8-1AB8-9F40-96E1-575B854B6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4305" y="5330128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0D8E13E-E0FB-B248-8963-5A6285D88C8E}"/>
                </a:ext>
              </a:extLst>
            </p:cNvPr>
            <p:cNvSpPr/>
            <p:nvPr/>
          </p:nvSpPr>
          <p:spPr>
            <a:xfrm>
              <a:off x="9936409" y="1416804"/>
              <a:ext cx="940690" cy="271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Dlx5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0539BD1-4124-A442-BBE2-DE4E8057120E}"/>
                </a:ext>
              </a:extLst>
            </p:cNvPr>
            <p:cNvSpPr txBox="1"/>
            <p:nvPr/>
          </p:nvSpPr>
          <p:spPr>
            <a:xfrm>
              <a:off x="7501431" y="1853976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CGE IN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99D451E-AD2F-7D4C-ACA8-9DB1E0907C26}"/>
                </a:ext>
              </a:extLst>
            </p:cNvPr>
            <p:cNvSpPr txBox="1"/>
            <p:nvPr/>
          </p:nvSpPr>
          <p:spPr>
            <a:xfrm>
              <a:off x="7444278" y="2204557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MGE IN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A28F0DF-BAD8-344E-BD27-751F133CB17B}"/>
                </a:ext>
              </a:extLst>
            </p:cNvPr>
            <p:cNvSpPr txBox="1"/>
            <p:nvPr/>
          </p:nvSpPr>
          <p:spPr>
            <a:xfrm>
              <a:off x="7532208" y="2805310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CGE IN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36E62D8-BCCB-2646-A8B2-419059459C85}"/>
                </a:ext>
              </a:extLst>
            </p:cNvPr>
            <p:cNvSpPr txBox="1"/>
            <p:nvPr/>
          </p:nvSpPr>
          <p:spPr>
            <a:xfrm>
              <a:off x="7489343" y="3227331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MGE IN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F0C7117-BEBF-8C41-9EBB-D19B9E9BD65E}"/>
                </a:ext>
              </a:extLst>
            </p:cNvPr>
            <p:cNvSpPr txBox="1"/>
            <p:nvPr/>
          </p:nvSpPr>
          <p:spPr>
            <a:xfrm>
              <a:off x="7490302" y="4564178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CGE IN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B0AB234-8974-5245-B235-E17C13E597AC}"/>
                </a:ext>
              </a:extLst>
            </p:cNvPr>
            <p:cNvSpPr txBox="1"/>
            <p:nvPr/>
          </p:nvSpPr>
          <p:spPr>
            <a:xfrm>
              <a:off x="7441400" y="5058157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MGE IN</a:t>
              </a:r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5F5EF10-2258-D44C-8877-FF2C9801AD13}"/>
                </a:ext>
              </a:extLst>
            </p:cNvPr>
            <p:cNvSpPr/>
            <p:nvPr/>
          </p:nvSpPr>
          <p:spPr>
            <a:xfrm>
              <a:off x="9355134" y="4186081"/>
              <a:ext cx="842782" cy="323165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3793C8C-8638-6845-B3E6-C3426C24F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0177" y="4066040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8B6CA68-256E-CE45-B2F8-D4D5506C0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2313" y="4509246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E77DD3C-E7A1-9C43-9F0D-3DEA5CE9AD39}"/>
                </a:ext>
              </a:extLst>
            </p:cNvPr>
            <p:cNvSpPr txBox="1"/>
            <p:nvPr/>
          </p:nvSpPr>
          <p:spPr>
            <a:xfrm rot="16200000">
              <a:off x="6719970" y="3967477"/>
              <a:ext cx="12275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H3K4me3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DF7DA4-2B02-E046-A205-7AE5CED6F25C}"/>
                </a:ext>
              </a:extLst>
            </p:cNvPr>
            <p:cNvSpPr txBox="1"/>
            <p:nvPr/>
          </p:nvSpPr>
          <p:spPr>
            <a:xfrm>
              <a:off x="7507593" y="3734407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CGE IN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0B31EB-9971-DB41-9E42-D8C33E4E6ECE}"/>
                </a:ext>
              </a:extLst>
            </p:cNvPr>
            <p:cNvSpPr txBox="1"/>
            <p:nvPr/>
          </p:nvSpPr>
          <p:spPr>
            <a:xfrm>
              <a:off x="7464728" y="4156428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MGE IN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3761778-B630-6B4D-AE51-3DD304FD0233}"/>
                </a:ext>
              </a:extLst>
            </p:cNvPr>
            <p:cNvSpPr txBox="1"/>
            <p:nvPr/>
          </p:nvSpPr>
          <p:spPr>
            <a:xfrm>
              <a:off x="6508632" y="5655965"/>
              <a:ext cx="126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Links</a:t>
              </a:r>
            </a:p>
          </p:txBody>
        </p:sp>
        <p:sp>
          <p:nvSpPr>
            <p:cNvPr id="205" name="Block Arc 204">
              <a:extLst>
                <a:ext uri="{FF2B5EF4-FFF2-40B4-BE49-F238E27FC236}">
                  <a16:creationId xmlns:a16="http://schemas.microsoft.com/office/drawing/2014/main" id="{D7FB4E4A-BC27-C94B-A55B-45866BDEA6DA}"/>
                </a:ext>
              </a:extLst>
            </p:cNvPr>
            <p:cNvSpPr/>
            <p:nvPr/>
          </p:nvSpPr>
          <p:spPr>
            <a:xfrm rot="10800000" flipH="1">
              <a:off x="8616652" y="5647346"/>
              <a:ext cx="1476963" cy="645871"/>
            </a:xfrm>
            <a:prstGeom prst="blockArc">
              <a:avLst>
                <a:gd name="adj1" fmla="val 10753676"/>
                <a:gd name="adj2" fmla="val 3428"/>
                <a:gd name="adj3" fmla="val 373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2" name="Block Arc 211">
              <a:extLst>
                <a:ext uri="{FF2B5EF4-FFF2-40B4-BE49-F238E27FC236}">
                  <a16:creationId xmlns:a16="http://schemas.microsoft.com/office/drawing/2014/main" id="{B96579D3-2172-5E43-B427-275670960826}"/>
                </a:ext>
              </a:extLst>
            </p:cNvPr>
            <p:cNvSpPr/>
            <p:nvPr/>
          </p:nvSpPr>
          <p:spPr>
            <a:xfrm rot="10800000" flipH="1">
              <a:off x="8616651" y="5396857"/>
              <a:ext cx="1476963" cy="645871"/>
            </a:xfrm>
            <a:prstGeom prst="blockArc">
              <a:avLst>
                <a:gd name="adj1" fmla="val 10753676"/>
                <a:gd name="adj2" fmla="val 3428"/>
                <a:gd name="adj3" fmla="val 373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A3357A0F-B113-664D-9124-E86D5F709B7C}"/>
              </a:ext>
            </a:extLst>
          </p:cNvPr>
          <p:cNvSpPr txBox="1"/>
          <p:nvPr/>
        </p:nvSpPr>
        <p:spPr>
          <a:xfrm>
            <a:off x="72480" y="651969"/>
            <a:ext cx="2662326" cy="1200329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itchFamily="2" charset="2"/>
              </a:rPr>
              <a:t>Integrate Differential Expression data with annotated Sox2 enhancers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160608-C460-6147-862E-B04FFACB753F}"/>
              </a:ext>
            </a:extLst>
          </p:cNvPr>
          <p:cNvGrpSpPr/>
          <p:nvPr/>
        </p:nvGrpSpPr>
        <p:grpSpPr>
          <a:xfrm>
            <a:off x="965845" y="2766326"/>
            <a:ext cx="791414" cy="1485895"/>
            <a:chOff x="974833" y="2788393"/>
            <a:chExt cx="791414" cy="148589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4805D8E-917B-CD47-8B0E-A582EED96BFA}"/>
                    </a:ext>
                  </a:extLst>
                </p14:cNvPr>
                <p14:cNvContentPartPr/>
                <p14:nvPr/>
              </p14:nvContentPartPr>
              <p14:xfrm>
                <a:off x="974833" y="2788393"/>
                <a:ext cx="505440" cy="413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4805D8E-917B-CD47-8B0E-A582EED96BF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3153" y="2756713"/>
                  <a:ext cx="5684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1D2B7E-BE82-4D4C-8DD7-00D64FD89231}"/>
                    </a:ext>
                  </a:extLst>
                </p14:cNvPr>
                <p14:cNvContentPartPr/>
                <p14:nvPr/>
              </p14:nvContentPartPr>
              <p14:xfrm>
                <a:off x="1187868" y="2807464"/>
                <a:ext cx="505440" cy="413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1D2B7E-BE82-4D4C-8DD7-00D64FD8923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6188" y="2775784"/>
                  <a:ext cx="5684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F2096A-1095-6047-8695-66F62FFC8C8C}"/>
                    </a:ext>
                  </a:extLst>
                </p14:cNvPr>
                <p14:cNvContentPartPr/>
                <p14:nvPr/>
              </p14:nvContentPartPr>
              <p14:xfrm rot="19731104">
                <a:off x="1260807" y="3860648"/>
                <a:ext cx="505440" cy="413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F2096A-1095-6047-8695-66F62FFC8C8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 rot="19731104">
                  <a:off x="1229127" y="3828968"/>
                  <a:ext cx="568440" cy="47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AA11013-26A1-3F47-8DA2-54EA1C3C86CF}"/>
              </a:ext>
            </a:extLst>
          </p:cNvPr>
          <p:cNvGrpSpPr/>
          <p:nvPr/>
        </p:nvGrpSpPr>
        <p:grpSpPr>
          <a:xfrm>
            <a:off x="1135704" y="4101881"/>
            <a:ext cx="2032845" cy="760836"/>
            <a:chOff x="1135704" y="4101881"/>
            <a:chExt cx="2032845" cy="76083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18903D6-8EC7-EF4F-B526-99E05F193C34}"/>
                    </a:ext>
                  </a:extLst>
                </p14:cNvPr>
                <p14:cNvContentPartPr/>
                <p14:nvPr/>
              </p14:nvContentPartPr>
              <p14:xfrm>
                <a:off x="2235469" y="4549157"/>
                <a:ext cx="637200" cy="313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18903D6-8EC7-EF4F-B526-99E05F193C3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03789" y="4517477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BC6AB0-AC6C-0542-8315-09CB7248B0EC}"/>
                    </a:ext>
                  </a:extLst>
                </p14:cNvPr>
                <p14:cNvContentPartPr/>
                <p14:nvPr/>
              </p14:nvContentPartPr>
              <p14:xfrm>
                <a:off x="2531349" y="4458362"/>
                <a:ext cx="637200" cy="313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BC6AB0-AC6C-0542-8315-09CB7248B0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99669" y="4426682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6CEE6C-F9F1-6B4A-80BF-71952826E725}"/>
                    </a:ext>
                  </a:extLst>
                </p14:cNvPr>
                <p14:cNvContentPartPr/>
                <p14:nvPr/>
              </p14:nvContentPartPr>
              <p14:xfrm rot="20164615">
                <a:off x="1135704" y="4101881"/>
                <a:ext cx="637200" cy="313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6CEE6C-F9F1-6B4A-80BF-71952826E72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20164615">
                  <a:off x="1104024" y="4070201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782E35C-14C0-0B43-AC45-BD3A21FACCDE}"/>
              </a:ext>
            </a:extLst>
          </p:cNvPr>
          <p:cNvGrpSpPr/>
          <p:nvPr/>
        </p:nvGrpSpPr>
        <p:grpSpPr>
          <a:xfrm>
            <a:off x="832851" y="2948126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8189E4-5949-F943-AC52-51F065688B9E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8189E4-5949-F943-AC52-51F065688B9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D5AECB-CB7D-E540-91D6-A674408757E1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D5AECB-CB7D-E540-91D6-A674408757E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F796960-E52B-CA42-974E-AC9AC64FF4AB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F796960-E52B-CA42-974E-AC9AC64FF4A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D2243B-1D95-6E43-A7DA-BB769D5D457F}"/>
              </a:ext>
            </a:extLst>
          </p:cNvPr>
          <p:cNvGrpSpPr/>
          <p:nvPr/>
        </p:nvGrpSpPr>
        <p:grpSpPr>
          <a:xfrm>
            <a:off x="1013562" y="3063633"/>
            <a:ext cx="1686085" cy="1555395"/>
            <a:chOff x="3588528" y="2765338"/>
            <a:chExt cx="1686085" cy="15553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09B556-B897-A74B-97BB-EE0FAEF0B576}"/>
                </a:ext>
              </a:extLst>
            </p:cNvPr>
            <p:cNvGrpSpPr/>
            <p:nvPr/>
          </p:nvGrpSpPr>
          <p:grpSpPr>
            <a:xfrm rot="21353649">
              <a:off x="3588528" y="2765338"/>
              <a:ext cx="1558700" cy="1555395"/>
              <a:chOff x="1187801" y="2951726"/>
              <a:chExt cx="1297923" cy="1295171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2D0A6250-4EDB-9248-AED2-858D9904C20D}"/>
                      </a:ext>
                    </a:extLst>
                  </p14:cNvPr>
                  <p14:cNvContentPartPr/>
                  <p14:nvPr/>
                </p14:nvContentPartPr>
                <p14:xfrm>
                  <a:off x="1811444" y="2951726"/>
                  <a:ext cx="674280" cy="88560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2D0A6250-4EDB-9248-AED2-858D9904C20D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790157" y="2930440"/>
                    <a:ext cx="716254" cy="927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FFF1D997-87E3-8B4F-A4C7-CE255B78CF78}"/>
                      </a:ext>
                    </a:extLst>
                  </p14:cNvPr>
                  <p14:cNvContentPartPr/>
                  <p14:nvPr/>
                </p14:nvContentPartPr>
                <p14:xfrm rot="16718005">
                  <a:off x="1338608" y="3133701"/>
                  <a:ext cx="962389" cy="1264003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FFF1D997-87E3-8B4F-A4C7-CE255B78CF7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 rot="16718005">
                    <a:off x="1317322" y="3112714"/>
                    <a:ext cx="1004362" cy="130597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1CE65AF-6D0C-5F48-B34C-05B5C578123F}"/>
                    </a:ext>
                  </a:extLst>
                </p14:cNvPr>
                <p14:cNvContentPartPr/>
                <p14:nvPr/>
              </p14:nvContentPartPr>
              <p14:xfrm rot="4947387">
                <a:off x="4205495" y="2895110"/>
                <a:ext cx="924282" cy="1213954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1CE65AF-6D0C-5F48-B34C-05B5C57812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 rot="4947387">
                  <a:off x="4179931" y="2869909"/>
                  <a:ext cx="974691" cy="12643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ADB2CF8B-B69C-9B40-B9D6-574683930E84}"/>
              </a:ext>
            </a:extLst>
          </p:cNvPr>
          <p:cNvSpPr txBox="1"/>
          <p:nvPr/>
        </p:nvSpPr>
        <p:spPr>
          <a:xfrm>
            <a:off x="4374459" y="1465417"/>
            <a:ext cx="22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Cell Types</a:t>
            </a:r>
          </a:p>
        </p:txBody>
      </p:sp>
    </p:spTree>
    <p:extLst>
      <p:ext uri="{BB962C8B-B14F-4D97-AF65-F5344CB8AC3E}">
        <p14:creationId xmlns:p14="http://schemas.microsoft.com/office/powerpoint/2010/main" val="24315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/>
      <p:bldP spid="146" grpId="0" animBg="1"/>
      <p:bldP spid="147" grpId="0"/>
      <p:bldP spid="12" grpId="0"/>
      <p:bldP spid="206" grpId="0"/>
      <p:bldP spid="11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8A4FC-4746-4543-800F-CFEE26FAC258}"/>
              </a:ext>
            </a:extLst>
          </p:cNvPr>
          <p:cNvGrpSpPr/>
          <p:nvPr/>
        </p:nvGrpSpPr>
        <p:grpSpPr>
          <a:xfrm>
            <a:off x="6665743" y="1416804"/>
            <a:ext cx="5034651" cy="4411789"/>
            <a:chOff x="6665743" y="1416804"/>
            <a:chExt cx="5034651" cy="4411789"/>
          </a:xfrm>
        </p:grpSpPr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885F080A-8B08-E147-B6EF-F02AAA3AF11D}"/>
                </a:ext>
              </a:extLst>
            </p:cNvPr>
            <p:cNvSpPr/>
            <p:nvPr/>
          </p:nvSpPr>
          <p:spPr>
            <a:xfrm>
              <a:off x="8052466" y="3208648"/>
              <a:ext cx="779569" cy="31053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732E5B4E-60A7-214F-A636-22EFC48D176D}"/>
                </a:ext>
              </a:extLst>
            </p:cNvPr>
            <p:cNvSpPr/>
            <p:nvPr/>
          </p:nvSpPr>
          <p:spPr>
            <a:xfrm>
              <a:off x="7981224" y="5005686"/>
              <a:ext cx="823176" cy="330756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B5E2930-60F8-B64F-98BF-99226B28A31F}"/>
                </a:ext>
              </a:extLst>
            </p:cNvPr>
            <p:cNvSpPr/>
            <p:nvPr/>
          </p:nvSpPr>
          <p:spPr>
            <a:xfrm>
              <a:off x="8036562" y="2196847"/>
              <a:ext cx="795473" cy="325284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D495C01-7B89-6E48-9BDA-383BB969C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2656" y="2199908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4356556-D34A-D341-BB96-D3BF96061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4792" y="2506522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0E45176-B965-7E45-B7D5-48DC75BC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4792" y="3136943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8BCF706-EEB7-D14A-AC33-643BC44B0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928" y="3519189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0D318BF-F6DC-0F45-8C5F-3F9AB59E37BE}"/>
                </a:ext>
              </a:extLst>
            </p:cNvPr>
            <p:cNvSpPr txBox="1"/>
            <p:nvPr/>
          </p:nvSpPr>
          <p:spPr>
            <a:xfrm rot="16200000">
              <a:off x="6787089" y="2012026"/>
              <a:ext cx="11304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H3K27ac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6C7FDC-E581-0948-AFDB-44E43B177BA9}"/>
                </a:ext>
              </a:extLst>
            </p:cNvPr>
            <p:cNvSpPr txBox="1"/>
            <p:nvPr/>
          </p:nvSpPr>
          <p:spPr>
            <a:xfrm rot="16200000">
              <a:off x="6774655" y="3036896"/>
              <a:ext cx="11304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H3K4me1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69F3A6A0-66CD-8042-A921-95EF9CC95265}"/>
                </a:ext>
              </a:extLst>
            </p:cNvPr>
            <p:cNvSpPr txBox="1"/>
            <p:nvPr/>
          </p:nvSpPr>
          <p:spPr>
            <a:xfrm rot="16200000">
              <a:off x="6785949" y="4819718"/>
              <a:ext cx="11304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Sox2</a:t>
              </a: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3112D83-06A0-6743-B1C5-A143C9045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2169" y="4947882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4E996D8-1AB8-9F40-96E1-575B854B6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4305" y="5330128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0D8E13E-E0FB-B248-8963-5A6285D88C8E}"/>
                </a:ext>
              </a:extLst>
            </p:cNvPr>
            <p:cNvSpPr/>
            <p:nvPr/>
          </p:nvSpPr>
          <p:spPr>
            <a:xfrm>
              <a:off x="9936409" y="1416804"/>
              <a:ext cx="940690" cy="271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Lhx6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0539BD1-4124-A442-BBE2-DE4E8057120E}"/>
                </a:ext>
              </a:extLst>
            </p:cNvPr>
            <p:cNvSpPr txBox="1"/>
            <p:nvPr/>
          </p:nvSpPr>
          <p:spPr>
            <a:xfrm>
              <a:off x="7501431" y="1853976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CGE IN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99D451E-AD2F-7D4C-ACA8-9DB1E0907C26}"/>
                </a:ext>
              </a:extLst>
            </p:cNvPr>
            <p:cNvSpPr txBox="1"/>
            <p:nvPr/>
          </p:nvSpPr>
          <p:spPr>
            <a:xfrm>
              <a:off x="7444278" y="2204557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MGE IN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A28F0DF-BAD8-344E-BD27-751F133CB17B}"/>
                </a:ext>
              </a:extLst>
            </p:cNvPr>
            <p:cNvSpPr txBox="1"/>
            <p:nvPr/>
          </p:nvSpPr>
          <p:spPr>
            <a:xfrm>
              <a:off x="7532208" y="2805310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CGE IN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36E62D8-BCCB-2646-A8B2-419059459C85}"/>
                </a:ext>
              </a:extLst>
            </p:cNvPr>
            <p:cNvSpPr txBox="1"/>
            <p:nvPr/>
          </p:nvSpPr>
          <p:spPr>
            <a:xfrm>
              <a:off x="7489343" y="3227331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MGE IN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F0C7117-BEBF-8C41-9EBB-D19B9E9BD65E}"/>
                </a:ext>
              </a:extLst>
            </p:cNvPr>
            <p:cNvSpPr txBox="1"/>
            <p:nvPr/>
          </p:nvSpPr>
          <p:spPr>
            <a:xfrm>
              <a:off x="7490302" y="4564178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CGE IN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B0AB234-8974-5245-B235-E17C13E597AC}"/>
                </a:ext>
              </a:extLst>
            </p:cNvPr>
            <p:cNvSpPr txBox="1"/>
            <p:nvPr/>
          </p:nvSpPr>
          <p:spPr>
            <a:xfrm>
              <a:off x="7441400" y="5058157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MGE IN</a:t>
              </a:r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5F5EF10-2258-D44C-8877-FF2C9801AD13}"/>
                </a:ext>
              </a:extLst>
            </p:cNvPr>
            <p:cNvSpPr/>
            <p:nvPr/>
          </p:nvSpPr>
          <p:spPr>
            <a:xfrm>
              <a:off x="9355134" y="4186081"/>
              <a:ext cx="842782" cy="323165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3793C8C-8638-6845-B3E6-C3426C24F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0177" y="4066040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8B6CA68-256E-CE45-B2F8-D4D5506C0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2313" y="4509246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E77DD3C-E7A1-9C43-9F0D-3DEA5CE9AD39}"/>
                </a:ext>
              </a:extLst>
            </p:cNvPr>
            <p:cNvSpPr txBox="1"/>
            <p:nvPr/>
          </p:nvSpPr>
          <p:spPr>
            <a:xfrm rot="16200000">
              <a:off x="6719970" y="3967477"/>
              <a:ext cx="12275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H3K4me3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DF7DA4-2B02-E046-A205-7AE5CED6F25C}"/>
                </a:ext>
              </a:extLst>
            </p:cNvPr>
            <p:cNvSpPr txBox="1"/>
            <p:nvPr/>
          </p:nvSpPr>
          <p:spPr>
            <a:xfrm>
              <a:off x="7507593" y="3734407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CGE IN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0B31EB-9971-DB41-9E42-D8C33E4E6ECE}"/>
                </a:ext>
              </a:extLst>
            </p:cNvPr>
            <p:cNvSpPr txBox="1"/>
            <p:nvPr/>
          </p:nvSpPr>
          <p:spPr>
            <a:xfrm>
              <a:off x="7464728" y="4156428"/>
              <a:ext cx="9818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MGE IN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3761778-B630-6B4D-AE51-3DD304FD0233}"/>
                </a:ext>
              </a:extLst>
            </p:cNvPr>
            <p:cNvSpPr txBox="1"/>
            <p:nvPr/>
          </p:nvSpPr>
          <p:spPr>
            <a:xfrm>
              <a:off x="6665743" y="5392909"/>
              <a:ext cx="126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Links</a:t>
              </a:r>
            </a:p>
          </p:txBody>
        </p:sp>
        <p:sp>
          <p:nvSpPr>
            <p:cNvPr id="205" name="Block Arc 204">
              <a:extLst>
                <a:ext uri="{FF2B5EF4-FFF2-40B4-BE49-F238E27FC236}">
                  <a16:creationId xmlns:a16="http://schemas.microsoft.com/office/drawing/2014/main" id="{D7FB4E4A-BC27-C94B-A55B-45866BDEA6DA}"/>
                </a:ext>
              </a:extLst>
            </p:cNvPr>
            <p:cNvSpPr/>
            <p:nvPr/>
          </p:nvSpPr>
          <p:spPr>
            <a:xfrm rot="10800000" flipH="1">
              <a:off x="8534379" y="5182722"/>
              <a:ext cx="1476963" cy="645871"/>
            </a:xfrm>
            <a:prstGeom prst="blockArc">
              <a:avLst>
                <a:gd name="adj1" fmla="val 10753676"/>
                <a:gd name="adj2" fmla="val 3428"/>
                <a:gd name="adj3" fmla="val 373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189497-2561-F04A-A658-4D908894734F}"/>
              </a:ext>
            </a:extLst>
          </p:cNvPr>
          <p:cNvSpPr txBox="1"/>
          <p:nvPr/>
        </p:nvSpPr>
        <p:spPr>
          <a:xfrm>
            <a:off x="607923" y="6195680"/>
            <a:ext cx="1109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anticipate that lineage specific genes will be linked to Sox2 enhancers of only that restricted lineage.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F55CDED-7C6C-0D4C-9147-D0EC765E320F}"/>
              </a:ext>
            </a:extLst>
          </p:cNvPr>
          <p:cNvGrpSpPr/>
          <p:nvPr/>
        </p:nvGrpSpPr>
        <p:grpSpPr>
          <a:xfrm>
            <a:off x="4039393" y="1108227"/>
            <a:ext cx="1923257" cy="369332"/>
            <a:chOff x="3538222" y="2770568"/>
            <a:chExt cx="1923257" cy="369332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CB2C5890-36BE-F14F-A881-FD9ED6244131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8BD2E5-7D78-0348-ADD6-BDDD28A9B4DC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Linked in Both</a:t>
              </a:r>
            </a:p>
          </p:txBody>
        </p:sp>
      </p:grp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5858001-76ED-FB4B-9216-56A02978F77C}"/>
              </a:ext>
            </a:extLst>
          </p:cNvPr>
          <p:cNvSpPr/>
          <p:nvPr/>
        </p:nvSpPr>
        <p:spPr>
          <a:xfrm>
            <a:off x="4039393" y="1694421"/>
            <a:ext cx="303381" cy="30338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D9F002F-3643-EC45-9059-DA4C34F90E64}"/>
              </a:ext>
            </a:extLst>
          </p:cNvPr>
          <p:cNvSpPr txBox="1"/>
          <p:nvPr/>
        </p:nvSpPr>
        <p:spPr>
          <a:xfrm>
            <a:off x="4371423" y="1648975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IN Distal Link Only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C971C32-CAE6-BC42-829D-5CA85BF68AAC}"/>
              </a:ext>
            </a:extLst>
          </p:cNvPr>
          <p:cNvGrpSpPr/>
          <p:nvPr/>
        </p:nvGrpSpPr>
        <p:grpSpPr>
          <a:xfrm>
            <a:off x="4027915" y="2107235"/>
            <a:ext cx="2841612" cy="369332"/>
            <a:chOff x="3536854" y="3559250"/>
            <a:chExt cx="2841612" cy="369332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B948F1A0-D069-C349-8716-684FBEEBC13A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A2A2360-5D05-5247-807B-13B397D2FB43}"/>
                </a:ext>
              </a:extLst>
            </p:cNvPr>
            <p:cNvSpPr txBox="1"/>
            <p:nvPr/>
          </p:nvSpPr>
          <p:spPr>
            <a:xfrm>
              <a:off x="3869406" y="3559250"/>
              <a:ext cx="2509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Distal Link Only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6036D55D-E969-AD49-B5D4-43F04DFB1F52}"/>
              </a:ext>
            </a:extLst>
          </p:cNvPr>
          <p:cNvSpPr txBox="1"/>
          <p:nvPr/>
        </p:nvSpPr>
        <p:spPr>
          <a:xfrm>
            <a:off x="72480" y="651969"/>
            <a:ext cx="2662326" cy="1200329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itchFamily="2" charset="2"/>
              </a:rPr>
              <a:t>Integrate Differential Expression data with annotated Sox2 enhancers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4D7B2FD-1A36-1247-9A68-B7142D1E70A9}"/>
              </a:ext>
            </a:extLst>
          </p:cNvPr>
          <p:cNvGrpSpPr/>
          <p:nvPr/>
        </p:nvGrpSpPr>
        <p:grpSpPr>
          <a:xfrm>
            <a:off x="108036" y="2694221"/>
            <a:ext cx="3086051" cy="2721109"/>
            <a:chOff x="283279" y="2469896"/>
            <a:chExt cx="3086051" cy="2721109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2631345-835A-9F45-BA94-604D59DC078C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F4A2C5C-DA10-3A4B-BD67-48E6CEC07723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AB630635-630C-BD4D-8C47-A8087ED474FB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5F38825-D53F-9143-A1EB-53318F578488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F7B9147-BEBA-304F-9988-6647D4D87240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0CA92F8-0F30-EC49-8382-F7B25B8FCD82}"/>
              </a:ext>
            </a:extLst>
          </p:cNvPr>
          <p:cNvGrpSpPr/>
          <p:nvPr/>
        </p:nvGrpSpPr>
        <p:grpSpPr>
          <a:xfrm>
            <a:off x="957891" y="2791707"/>
            <a:ext cx="2148830" cy="2053518"/>
            <a:chOff x="957891" y="2791707"/>
            <a:chExt cx="2148830" cy="2053518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5117BB6-C4AF-984B-818A-23271E985B9A}"/>
                </a:ext>
              </a:extLst>
            </p:cNvPr>
            <p:cNvGrpSpPr/>
            <p:nvPr/>
          </p:nvGrpSpPr>
          <p:grpSpPr>
            <a:xfrm>
              <a:off x="1838786" y="3728952"/>
              <a:ext cx="1267935" cy="1116273"/>
              <a:chOff x="2014029" y="3504627"/>
              <a:chExt cx="1267935" cy="1116273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236FCD0A-C8B6-904F-BC3A-FF6704145A97}"/>
                  </a:ext>
                </a:extLst>
              </p:cNvPr>
              <p:cNvGrpSpPr/>
              <p:nvPr/>
            </p:nvGrpSpPr>
            <p:grpSpPr>
              <a:xfrm>
                <a:off x="2526745" y="4309689"/>
                <a:ext cx="755219" cy="311211"/>
                <a:chOff x="2526745" y="4309689"/>
                <a:chExt cx="755219" cy="31121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C2FCA162-A27C-0049-B9B4-B5732523DF6C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281691" y="4405231"/>
                    <a:ext cx="186" cy="36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147A080B-4FE9-7F4D-8852-CA0FBC128646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276855" y="4395871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A79BF8F6-DFA6-8B41-8CA1-F2E12786134F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039626" y="4498954"/>
                    <a:ext cx="186" cy="360"/>
                  </p14:xfrm>
                </p:contentPart>
              </mc:Choice>
              <mc:Fallback xmlns="">
                <p:pic>
                  <p:nvPicPr>
                    <p:cNvPr id="77" name="Ink 76">
                      <a:extLst>
                        <a:ext uri="{FF2B5EF4-FFF2-40B4-BE49-F238E27FC236}">
                          <a16:creationId xmlns:a16="http://schemas.microsoft.com/office/drawing/2014/main" id="{1AAFBE75-EAC9-5944-B617-9A0198ADF937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034790" y="4489594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32" name="Ink 231">
                      <a:extLst>
                        <a:ext uri="{FF2B5EF4-FFF2-40B4-BE49-F238E27FC236}">
                          <a16:creationId xmlns:a16="http://schemas.microsoft.com/office/drawing/2014/main" id="{07A21F8A-3424-EB41-B1A3-E52DD1E5E103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178580" y="4615270"/>
                    <a:ext cx="186" cy="36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7C76CDF4-01D3-D94A-AB6B-C4BAD24C21B7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173744" y="4606270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33" name="Ink 232">
                      <a:extLst>
                        <a:ext uri="{FF2B5EF4-FFF2-40B4-BE49-F238E27FC236}">
                          <a16:creationId xmlns:a16="http://schemas.microsoft.com/office/drawing/2014/main" id="{7185C940-7AFE-F746-9E10-89D7D28CC3DD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180124" y="4512733"/>
                    <a:ext cx="186" cy="36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2E979D3B-13DA-0747-9D26-A2507F46A8FF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175288" y="4503373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34" name="Ink 233">
                      <a:extLst>
                        <a:ext uri="{FF2B5EF4-FFF2-40B4-BE49-F238E27FC236}">
                          <a16:creationId xmlns:a16="http://schemas.microsoft.com/office/drawing/2014/main" id="{F9CF11FB-E205-D647-A960-FCD759433490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891740" y="4612118"/>
                    <a:ext cx="186" cy="36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DBAB9221-3B77-BC46-BC1A-6E8BF534BDEA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2886904" y="4602758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35" name="Ink 234">
                      <a:extLst>
                        <a:ext uri="{FF2B5EF4-FFF2-40B4-BE49-F238E27FC236}">
                          <a16:creationId xmlns:a16="http://schemas.microsoft.com/office/drawing/2014/main" id="{69FFE599-3855-E246-AF80-2BED3AA1728F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745757" y="4620627"/>
                    <a:ext cx="186" cy="36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1CA33A04-B1F1-3746-B0F8-ED0689DCC0CA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2740921" y="461126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36" name="Ink 235">
                      <a:extLst>
                        <a:ext uri="{FF2B5EF4-FFF2-40B4-BE49-F238E27FC236}">
                          <a16:creationId xmlns:a16="http://schemas.microsoft.com/office/drawing/2014/main" id="{206C51A4-B98E-5343-82A7-4D97DC040962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129424" y="4411335"/>
                    <a:ext cx="186" cy="36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3C655CDE-F02C-3043-A82A-A600C978A4DD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124588" y="4401975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37" name="Ink 236">
                      <a:extLst>
                        <a:ext uri="{FF2B5EF4-FFF2-40B4-BE49-F238E27FC236}">
                          <a16:creationId xmlns:a16="http://schemas.microsoft.com/office/drawing/2014/main" id="{2F74E895-BA9C-5D4A-8E34-A934B3139F74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815700" y="4483125"/>
                    <a:ext cx="186" cy="36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F694E941-5DF4-7A4A-8952-DE2553D570D8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2810864" y="4473765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238" name="Ink 237">
                      <a:extLst>
                        <a:ext uri="{FF2B5EF4-FFF2-40B4-BE49-F238E27FC236}">
                          <a16:creationId xmlns:a16="http://schemas.microsoft.com/office/drawing/2014/main" id="{AC19B682-9896-8740-B7D2-C6B7FBFA1B62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526832" y="4607883"/>
                    <a:ext cx="186" cy="36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F5A74744-8E0A-954B-AB3F-0AE3907BB2C1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2521996" y="4598523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39" name="Ink 238">
                      <a:extLst>
                        <a:ext uri="{FF2B5EF4-FFF2-40B4-BE49-F238E27FC236}">
                          <a16:creationId xmlns:a16="http://schemas.microsoft.com/office/drawing/2014/main" id="{0B390155-6881-F449-8399-BC1658415405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012364" y="4414952"/>
                    <a:ext cx="186" cy="36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D8064F95-3BE6-A04C-936F-39B0F8C0134C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007528" y="4405592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240" name="Ink 239">
                      <a:extLst>
                        <a:ext uri="{FF2B5EF4-FFF2-40B4-BE49-F238E27FC236}">
                          <a16:creationId xmlns:a16="http://schemas.microsoft.com/office/drawing/2014/main" id="{55773BAE-FC98-6647-9B93-EEF7B0E6AD18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281212" y="4309602"/>
                    <a:ext cx="186" cy="360"/>
                  </p14:xfrm>
                </p:contentPart>
              </mc:Choice>
              <mc:Fallback xmlns="">
                <p:pic>
                  <p:nvPicPr>
                    <p:cNvPr id="100" name="Ink 99">
                      <a:extLst>
                        <a:ext uri="{FF2B5EF4-FFF2-40B4-BE49-F238E27FC236}">
                          <a16:creationId xmlns:a16="http://schemas.microsoft.com/office/drawing/2014/main" id="{5C9BAD3D-2683-7C45-B03B-28F65630B6FB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4166971">
                      <a:off x="3276376" y="4300242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FC5268FE-28B9-C142-BAB1-00ECEF921EE7}"/>
                      </a:ext>
                    </a:extLst>
                  </p14:cNvPr>
                  <p14:cNvContentPartPr/>
                  <p14:nvPr/>
                </p14:nvContentPartPr>
                <p14:xfrm flipH="1" flipV="1">
                  <a:off x="2014029" y="3859169"/>
                  <a:ext cx="795054" cy="70446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3CDFE212-3DDC-814D-AE8F-DFAE8D84A0C8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flipH="1" flipV="1">
                    <a:off x="2004671" y="3849810"/>
                    <a:ext cx="813770" cy="72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41D1AAB6-6DCC-9A4B-905E-B75D82439560}"/>
                      </a:ext>
                    </a:extLst>
                  </p14:cNvPr>
                  <p14:cNvContentPartPr/>
                  <p14:nvPr/>
                </p14:nvContentPartPr>
                <p14:xfrm flipH="1" flipV="1">
                  <a:off x="2325068" y="3504627"/>
                  <a:ext cx="795054" cy="7044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4BF2400C-F7B4-F844-A0FB-55D1A16E01B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flipH="1" flipV="1">
                    <a:off x="2315710" y="3495268"/>
                    <a:ext cx="813770" cy="723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37132C04-33AA-5640-9A38-954990CFF09D}"/>
                </a:ext>
              </a:extLst>
            </p:cNvPr>
            <p:cNvGrpSpPr/>
            <p:nvPr/>
          </p:nvGrpSpPr>
          <p:grpSpPr>
            <a:xfrm>
              <a:off x="957891" y="2791707"/>
              <a:ext cx="850501" cy="1019867"/>
              <a:chOff x="3439629" y="2361712"/>
              <a:chExt cx="850501" cy="1019867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AC06DE84-0BA7-D744-9016-3A4E97945D84}"/>
                  </a:ext>
                </a:extLst>
              </p:cNvPr>
              <p:cNvGrpSpPr/>
              <p:nvPr/>
            </p:nvGrpSpPr>
            <p:grpSpPr>
              <a:xfrm>
                <a:off x="3439629" y="2371634"/>
                <a:ext cx="251304" cy="811440"/>
                <a:chOff x="1135417" y="2577197"/>
                <a:chExt cx="251304" cy="811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217" name="Ink 216">
                      <a:extLst>
                        <a:ext uri="{FF2B5EF4-FFF2-40B4-BE49-F238E27FC236}">
                          <a16:creationId xmlns:a16="http://schemas.microsoft.com/office/drawing/2014/main" id="{2448884C-5922-F04A-A54F-829E03FAEB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26057" y="2610317"/>
                    <a:ext cx="186" cy="3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532B277A-414A-084E-B5B8-C4D783E00ED0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21221" y="260095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18" name="Ink 217">
                      <a:extLst>
                        <a:ext uri="{FF2B5EF4-FFF2-40B4-BE49-F238E27FC236}">
                          <a16:creationId xmlns:a16="http://schemas.microsoft.com/office/drawing/2014/main" id="{91401D4D-B1EE-864C-95C2-36E9F6E964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28843" y="2869877"/>
                    <a:ext cx="186" cy="36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33E9969E-6E89-EB42-8C24-EDD3F72B5CE2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24007" y="286051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219" name="Ink 218">
                      <a:extLst>
                        <a:ext uri="{FF2B5EF4-FFF2-40B4-BE49-F238E27FC236}">
                          <a16:creationId xmlns:a16="http://schemas.microsoft.com/office/drawing/2014/main" id="{A0578E0F-8C08-A34C-9712-1E2596F641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86535" y="2780597"/>
                    <a:ext cx="186" cy="36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4927177F-9069-B24B-9D5E-6E1E92CC3DED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381699" y="277159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220" name="Ink 219">
                      <a:extLst>
                        <a:ext uri="{FF2B5EF4-FFF2-40B4-BE49-F238E27FC236}">
                          <a16:creationId xmlns:a16="http://schemas.microsoft.com/office/drawing/2014/main" id="{76E1CED7-1EF1-BB48-8222-E559BBE0F1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91066" y="2743157"/>
                    <a:ext cx="186" cy="36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2E9F23AB-45C6-2147-AF5E-6647C37321F6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86230" y="273379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221" name="Ink 220">
                      <a:extLst>
                        <a:ext uri="{FF2B5EF4-FFF2-40B4-BE49-F238E27FC236}">
                          <a16:creationId xmlns:a16="http://schemas.microsoft.com/office/drawing/2014/main" id="{AA874577-5D3E-2E43-A0E9-67CED7A2A5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82893" y="3048077"/>
                    <a:ext cx="186" cy="360"/>
                  </p14:xfrm>
                </p:contentPart>
              </mc:Choice>
              <mc:Fallback xmlns="">
                <p:pic>
                  <p:nvPicPr>
                    <p:cNvPr id="123" name="Ink 122">
                      <a:extLst>
                        <a:ext uri="{FF2B5EF4-FFF2-40B4-BE49-F238E27FC236}">
                          <a16:creationId xmlns:a16="http://schemas.microsoft.com/office/drawing/2014/main" id="{22AC7F90-2B8C-1743-938C-C91FFFABAB94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78057" y="303871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22" name="Ink 221">
                      <a:extLst>
                        <a:ext uri="{FF2B5EF4-FFF2-40B4-BE49-F238E27FC236}">
                          <a16:creationId xmlns:a16="http://schemas.microsoft.com/office/drawing/2014/main" id="{393E0FDD-06D9-1E41-9502-0A2272724F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39616" y="3187757"/>
                    <a:ext cx="186" cy="360"/>
                  </p14:xfrm>
                </p:contentPart>
              </mc:Choice>
              <mc:Fallback xmlns=""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9D1EEE1C-4271-A34F-8A93-896D8CB75E15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234780" y="317839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23" name="Ink 222">
                      <a:extLst>
                        <a:ext uri="{FF2B5EF4-FFF2-40B4-BE49-F238E27FC236}">
                          <a16:creationId xmlns:a16="http://schemas.microsoft.com/office/drawing/2014/main" id="{52D770E1-2ABE-0445-BCAA-EF50C49B38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8323" y="2755037"/>
                    <a:ext cx="186" cy="360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BE948A63-694F-C742-9645-66F10B87C11A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173487" y="274567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24" name="Ink 223">
                      <a:extLst>
                        <a:ext uri="{FF2B5EF4-FFF2-40B4-BE49-F238E27FC236}">
                          <a16:creationId xmlns:a16="http://schemas.microsoft.com/office/drawing/2014/main" id="{FA2E46CD-D521-8F43-A532-D9F7C5D118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5417" y="3073997"/>
                    <a:ext cx="186" cy="36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59CC9E4D-05C7-6C47-A199-6E30DA97374F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130581" y="306463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25" name="Ink 224">
                      <a:extLst>
                        <a:ext uri="{FF2B5EF4-FFF2-40B4-BE49-F238E27FC236}">
                          <a16:creationId xmlns:a16="http://schemas.microsoft.com/office/drawing/2014/main" id="{4F63E22C-DCB6-CF43-8478-2B0C49A3F6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50833" y="3388277"/>
                    <a:ext cx="186" cy="36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51C5C664-5EF2-5C46-9AE6-6837DF471BA1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145997" y="337891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9EF4DD9B-761D-4341-BDD2-AD5AC21863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6346" y="2577197"/>
                    <a:ext cx="186" cy="360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CD986499-0931-DE42-B5A6-A53C74C50CB2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131510" y="256783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FEFF2A3-F339-7E4D-B590-BA87030EAF85}"/>
                      </a:ext>
                    </a:extLst>
                  </p14:cNvPr>
                  <p14:cNvContentPartPr/>
                  <p14:nvPr/>
                </p14:nvContentPartPr>
                <p14:xfrm rot="10800000" flipH="1" flipV="1">
                  <a:off x="3495076" y="2677119"/>
                  <a:ext cx="795054" cy="7044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6784FB29-9EF9-0F4C-AD7F-C69D0FA1816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rot="10800000" flipH="1" flipV="1">
                    <a:off x="3485718" y="2667760"/>
                    <a:ext cx="813770" cy="72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76F95B20-1CF2-024E-ABF2-43309FD2E518}"/>
                      </a:ext>
                    </a:extLst>
                  </p14:cNvPr>
                  <p14:cNvContentPartPr/>
                  <p14:nvPr/>
                </p14:nvContentPartPr>
                <p14:xfrm rot="5400000">
                  <a:off x="3582767" y="2395742"/>
                  <a:ext cx="597283" cy="529224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7AE01B2C-C826-9641-A743-FB469E7E67C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 rot="5400000">
                    <a:off x="3573412" y="2386742"/>
                    <a:ext cx="615633" cy="54794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7313B95E-D724-0942-A6B9-3070895F1D45}"/>
              </a:ext>
            </a:extLst>
          </p:cNvPr>
          <p:cNvSpPr txBox="1"/>
          <p:nvPr/>
        </p:nvSpPr>
        <p:spPr>
          <a:xfrm>
            <a:off x="3151788" y="3198356"/>
            <a:ext cx="8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AEAA1FF1-F9F2-F74F-A140-7A9C8B873362}"/>
              </a:ext>
            </a:extLst>
          </p:cNvPr>
          <p:cNvCxnSpPr>
            <a:cxnSpLocks/>
            <a:stCxn id="241" idx="1"/>
          </p:cNvCxnSpPr>
          <p:nvPr/>
        </p:nvCxnSpPr>
        <p:spPr>
          <a:xfrm flipH="1" flipV="1">
            <a:off x="2570405" y="3107114"/>
            <a:ext cx="581383" cy="275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3B8D06A-38D1-AA45-A7E5-D7EC2E6CFD29}"/>
              </a:ext>
            </a:extLst>
          </p:cNvPr>
          <p:cNvGrpSpPr/>
          <p:nvPr/>
        </p:nvGrpSpPr>
        <p:grpSpPr>
          <a:xfrm>
            <a:off x="965845" y="2766326"/>
            <a:ext cx="718475" cy="1858587"/>
            <a:chOff x="974833" y="2788393"/>
            <a:chExt cx="718475" cy="185858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52CC888-D9DB-2846-83A5-D757567B9E3E}"/>
                    </a:ext>
                  </a:extLst>
                </p14:cNvPr>
                <p14:cNvContentPartPr/>
                <p14:nvPr/>
              </p14:nvContentPartPr>
              <p14:xfrm>
                <a:off x="974833" y="2788393"/>
                <a:ext cx="505440" cy="413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52CC888-D9DB-2846-83A5-D757567B9E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3153" y="2756713"/>
                  <a:ext cx="5684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E9D14C8-111C-F749-8BAF-48B27E9BD53C}"/>
                    </a:ext>
                  </a:extLst>
                </p14:cNvPr>
                <p14:cNvContentPartPr/>
                <p14:nvPr/>
              </p14:nvContentPartPr>
              <p14:xfrm>
                <a:off x="1187868" y="2807464"/>
                <a:ext cx="505440" cy="413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E9D14C8-111C-F749-8BAF-48B27E9BD53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6188" y="2775784"/>
                  <a:ext cx="5684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2F05AC8-F533-FD4E-BA4B-0779541298CA}"/>
                    </a:ext>
                  </a:extLst>
                </p14:cNvPr>
                <p14:cNvContentPartPr/>
                <p14:nvPr/>
              </p14:nvContentPartPr>
              <p14:xfrm rot="19731104">
                <a:off x="1101310" y="4233340"/>
                <a:ext cx="505440" cy="413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2F05AC8-F533-FD4E-BA4B-0779541298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 rot="19731104">
                  <a:off x="1069630" y="4201660"/>
                  <a:ext cx="568440" cy="47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FE263CA-049A-A049-96AA-2228C1221456}"/>
              </a:ext>
            </a:extLst>
          </p:cNvPr>
          <p:cNvGrpSpPr/>
          <p:nvPr/>
        </p:nvGrpSpPr>
        <p:grpSpPr>
          <a:xfrm>
            <a:off x="1135704" y="4101881"/>
            <a:ext cx="2032845" cy="760836"/>
            <a:chOff x="1135704" y="4101881"/>
            <a:chExt cx="2032845" cy="76083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0152A7E-CF0F-F444-B4BC-8C8D9D34585B}"/>
                    </a:ext>
                  </a:extLst>
                </p14:cNvPr>
                <p14:cNvContentPartPr/>
                <p14:nvPr/>
              </p14:nvContentPartPr>
              <p14:xfrm>
                <a:off x="2235469" y="4549157"/>
                <a:ext cx="637200" cy="313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0152A7E-CF0F-F444-B4BC-8C8D9D3458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03789" y="4517477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7261994-0A93-D84E-99F6-FD7E41FA2786}"/>
                    </a:ext>
                  </a:extLst>
                </p14:cNvPr>
                <p14:cNvContentPartPr/>
                <p14:nvPr/>
              </p14:nvContentPartPr>
              <p14:xfrm>
                <a:off x="2531349" y="4458362"/>
                <a:ext cx="637200" cy="313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7261994-0A93-D84E-99F6-FD7E41FA278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99669" y="4426682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6845F5D-B4B4-6640-9A68-A410BB29E21B}"/>
                    </a:ext>
                  </a:extLst>
                </p14:cNvPr>
                <p14:cNvContentPartPr/>
                <p14:nvPr/>
              </p14:nvContentPartPr>
              <p14:xfrm rot="20164615">
                <a:off x="1135704" y="4101881"/>
                <a:ext cx="637200" cy="313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6845F5D-B4B4-6640-9A68-A410BB29E21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20164615">
                  <a:off x="1104024" y="4070201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588CECF-8CAB-434B-B94C-E488756C821B}"/>
              </a:ext>
            </a:extLst>
          </p:cNvPr>
          <p:cNvGrpSpPr/>
          <p:nvPr/>
        </p:nvGrpSpPr>
        <p:grpSpPr>
          <a:xfrm>
            <a:off x="832851" y="2948126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85DF968-BC84-0340-8273-69A409E5839F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85DF968-BC84-0340-8273-69A409E583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78D6A62-8010-9E4D-98B7-CE838D1FA2B5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78D6A62-8010-9E4D-98B7-CE838D1FA2B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CD4D20-C077-7D4A-95B2-B4CDAADEC1E5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CD4D20-C077-7D4A-95B2-B4CDAADEC1E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6377EE4-2403-344A-AB5C-91EB04A08B76}"/>
              </a:ext>
            </a:extLst>
          </p:cNvPr>
          <p:cNvGrpSpPr/>
          <p:nvPr/>
        </p:nvGrpSpPr>
        <p:grpSpPr>
          <a:xfrm>
            <a:off x="1013562" y="3063633"/>
            <a:ext cx="1686085" cy="1555395"/>
            <a:chOff x="3588528" y="2765338"/>
            <a:chExt cx="1686085" cy="1555395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05BFD446-6069-8548-AD40-127D36921D37}"/>
                </a:ext>
              </a:extLst>
            </p:cNvPr>
            <p:cNvGrpSpPr/>
            <p:nvPr/>
          </p:nvGrpSpPr>
          <p:grpSpPr>
            <a:xfrm rot="21353649">
              <a:off x="3588528" y="2765338"/>
              <a:ext cx="1558700" cy="1555395"/>
              <a:chOff x="1187801" y="2951726"/>
              <a:chExt cx="1297923" cy="1295171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A7A36EB6-36C3-6043-81BA-44E3EBD5E980}"/>
                      </a:ext>
                    </a:extLst>
                  </p14:cNvPr>
                  <p14:cNvContentPartPr/>
                  <p14:nvPr/>
                </p14:nvContentPartPr>
                <p14:xfrm>
                  <a:off x="1811444" y="2951726"/>
                  <a:ext cx="674280" cy="88560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A7A36EB6-36C3-6043-81BA-44E3EBD5E980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790157" y="2930440"/>
                    <a:ext cx="716254" cy="927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0360914F-B158-3540-8046-1BAAA62680E2}"/>
                      </a:ext>
                    </a:extLst>
                  </p14:cNvPr>
                  <p14:cNvContentPartPr/>
                  <p14:nvPr/>
                </p14:nvContentPartPr>
                <p14:xfrm rot="16718005">
                  <a:off x="1338608" y="3133701"/>
                  <a:ext cx="962389" cy="1264003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0360914F-B158-3540-8046-1BAAA62680E2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 rot="16718005">
                    <a:off x="1317322" y="3112714"/>
                    <a:ext cx="1004362" cy="130597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01269D9-C4FA-E443-9A11-AD6116B3B9BA}"/>
                    </a:ext>
                  </a:extLst>
                </p14:cNvPr>
                <p14:cNvContentPartPr/>
                <p14:nvPr/>
              </p14:nvContentPartPr>
              <p14:xfrm rot="4947387">
                <a:off x="4205495" y="2895110"/>
                <a:ext cx="924282" cy="1213954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01269D9-C4FA-E443-9A11-AD6116B3B9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 rot="4947387">
                  <a:off x="4179931" y="2869909"/>
                  <a:ext cx="974691" cy="126435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FD8EA48F-0325-3040-AFE1-3E982FF9AECE}"/>
              </a:ext>
            </a:extLst>
          </p:cNvPr>
          <p:cNvSpPr txBox="1"/>
          <p:nvPr/>
        </p:nvSpPr>
        <p:spPr>
          <a:xfrm>
            <a:off x="3744718" y="3911650"/>
            <a:ext cx="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Lhx6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1A8B29A-D5CA-3A4B-9A20-C73BD94601B1}"/>
              </a:ext>
            </a:extLst>
          </p:cNvPr>
          <p:cNvCxnSpPr>
            <a:cxnSpLocks/>
            <a:stCxn id="260" idx="1"/>
          </p:cNvCxnSpPr>
          <p:nvPr/>
        </p:nvCxnSpPr>
        <p:spPr>
          <a:xfrm flipH="1">
            <a:off x="3210314" y="4096316"/>
            <a:ext cx="534404" cy="401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6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C674D-FC59-994E-8330-8DA2CC523A13}"/>
              </a:ext>
            </a:extLst>
          </p:cNvPr>
          <p:cNvSpPr txBox="1"/>
          <p:nvPr/>
        </p:nvSpPr>
        <p:spPr>
          <a:xfrm>
            <a:off x="1042987" y="5854746"/>
            <a:ext cx="1034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anticipate motif analysis of shared Sox2 enhancers will reveal transcription involved in general GABAergic development.  I anticipate motif analysis of cell-type specific Sox2 enhancers will reveal enrichment of lineage-specific co-factors.</a:t>
            </a:r>
            <a:endParaRPr lang="en-US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E59DCBB-26CE-4C47-AD61-206EAA28203F}"/>
              </a:ext>
            </a:extLst>
          </p:cNvPr>
          <p:cNvSpPr/>
          <p:nvPr/>
        </p:nvSpPr>
        <p:spPr>
          <a:xfrm>
            <a:off x="926079" y="2770768"/>
            <a:ext cx="7771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MGE IN Sox2 Cell Type Specific Enhancers: </a:t>
            </a:r>
            <a:r>
              <a:rPr lang="en-US" dirty="0"/>
              <a:t>CTCF, Sox6, Lhx6, Sox11, Nkx2.1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FF0472-43C0-A64A-98EE-7D90CA4E824E}"/>
              </a:ext>
            </a:extLst>
          </p:cNvPr>
          <p:cNvSpPr txBox="1"/>
          <p:nvPr/>
        </p:nvSpPr>
        <p:spPr>
          <a:xfrm>
            <a:off x="926078" y="3219097"/>
            <a:ext cx="836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CGE IN Sox2 Cell Type Specific Enhancers: </a:t>
            </a:r>
            <a:r>
              <a:rPr lang="en-US" dirty="0"/>
              <a:t>CTCF, Prox1,Sp8, Coup-TFI, Coup-TFII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CAF5D6-9183-7A44-8562-5812E9E3CB15}"/>
              </a:ext>
            </a:extLst>
          </p:cNvPr>
          <p:cNvSpPr/>
          <p:nvPr/>
        </p:nvSpPr>
        <p:spPr>
          <a:xfrm>
            <a:off x="926079" y="2276696"/>
            <a:ext cx="5336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Shared Sox2 Enhancers: </a:t>
            </a:r>
            <a:r>
              <a:rPr lang="en-US" dirty="0"/>
              <a:t>CTCF , Dlx1, Dlx2, Dlx5, Gsx2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1E5E547-F396-EF4C-BC86-CA11A4666D3E}"/>
              </a:ext>
            </a:extLst>
          </p:cNvPr>
          <p:cNvSpPr/>
          <p:nvPr/>
        </p:nvSpPr>
        <p:spPr>
          <a:xfrm>
            <a:off x="347472" y="961721"/>
            <a:ext cx="394808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Compare cell-type specific and shared motif enrichment with HOMER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37ABC-AB93-3A46-82D8-B9F090FCF489}"/>
              </a:ext>
            </a:extLst>
          </p:cNvPr>
          <p:cNvSpPr txBox="1"/>
          <p:nvPr/>
        </p:nvSpPr>
        <p:spPr>
          <a:xfrm>
            <a:off x="994974" y="5047268"/>
            <a:ext cx="1044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Sox2 regulate enhancers during interneuron development?  </a:t>
            </a:r>
          </a:p>
        </p:txBody>
      </p:sp>
    </p:spTree>
    <p:extLst>
      <p:ext uri="{BB962C8B-B14F-4D97-AF65-F5344CB8AC3E}">
        <p14:creationId xmlns:p14="http://schemas.microsoft.com/office/powerpoint/2010/main" val="25964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8" grpId="0"/>
      <p:bldP spid="56" grpId="0"/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Evaluating Sox2 Enhancer Priming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293D08-7DE3-D448-805D-04F2460875EC}"/>
              </a:ext>
            </a:extLst>
          </p:cNvPr>
          <p:cNvGrpSpPr/>
          <p:nvPr/>
        </p:nvGrpSpPr>
        <p:grpSpPr>
          <a:xfrm>
            <a:off x="3373905" y="1166627"/>
            <a:ext cx="4855950" cy="3182945"/>
            <a:chOff x="822200" y="1435394"/>
            <a:chExt cx="6572693" cy="45717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877167-4379-FF44-85D9-C2E86B3FC390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226146" y="1325563"/>
              <a:chExt cx="7453425" cy="5208218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66A67F6-CE9C-EF4A-9EEB-4EA78959AA44}"/>
                  </a:ext>
                </a:extLst>
              </p:cNvPr>
              <p:cNvGrpSpPr/>
              <p:nvPr/>
            </p:nvGrpSpPr>
            <p:grpSpPr>
              <a:xfrm>
                <a:off x="226146" y="1325563"/>
                <a:ext cx="7453425" cy="5208218"/>
                <a:chOff x="85059" y="1334577"/>
                <a:chExt cx="5336108" cy="3632702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0EC84FF-7A82-D74B-A435-35BCB9FFFFB5}"/>
                    </a:ext>
                  </a:extLst>
                </p:cNvPr>
                <p:cNvGrpSpPr/>
                <p:nvPr/>
              </p:nvGrpSpPr>
              <p:grpSpPr>
                <a:xfrm>
                  <a:off x="85059" y="1334577"/>
                  <a:ext cx="5336108" cy="3632702"/>
                  <a:chOff x="85059" y="1334577"/>
                  <a:chExt cx="5336108" cy="3632702"/>
                </a:xfrm>
              </p:grpSpPr>
              <p:sp>
                <p:nvSpPr>
                  <p:cNvPr id="86" name="Freeform 85">
                    <a:extLst>
                      <a:ext uri="{FF2B5EF4-FFF2-40B4-BE49-F238E27FC236}">
                        <a16:creationId xmlns:a16="http://schemas.microsoft.com/office/drawing/2014/main" id="{AA005CEC-D28C-5E4D-863F-43BCD2CDA560}"/>
                      </a:ext>
                    </a:extLst>
                  </p:cNvPr>
                  <p:cNvSpPr/>
                  <p:nvPr/>
                </p:nvSpPr>
                <p:spPr>
                  <a:xfrm>
                    <a:off x="477146" y="1632289"/>
                    <a:ext cx="4944021" cy="3334990"/>
                  </a:xfrm>
                  <a:custGeom>
                    <a:avLst/>
                    <a:gdLst>
                      <a:gd name="connsiteX0" fmla="*/ 437253 w 4944021"/>
                      <a:gd name="connsiteY0" fmla="*/ 2460783 h 3334990"/>
                      <a:gd name="connsiteX1" fmla="*/ 171439 w 4944021"/>
                      <a:gd name="connsiteY1" fmla="*/ 2684067 h 3334990"/>
                      <a:gd name="connsiteX2" fmla="*/ 97012 w 4944021"/>
                      <a:gd name="connsiteY2" fmla="*/ 2822290 h 3334990"/>
                      <a:gd name="connsiteX3" fmla="*/ 33216 w 4944021"/>
                      <a:gd name="connsiteY3" fmla="*/ 2939248 h 3334990"/>
                      <a:gd name="connsiteX4" fmla="*/ 1319 w 4944021"/>
                      <a:gd name="connsiteY4" fmla="*/ 3013676 h 3334990"/>
                      <a:gd name="connsiteX5" fmla="*/ 75746 w 4944021"/>
                      <a:gd name="connsiteY5" fmla="*/ 3088104 h 3334990"/>
                      <a:gd name="connsiteX6" fmla="*/ 160807 w 4944021"/>
                      <a:gd name="connsiteY6" fmla="*/ 3215694 h 3334990"/>
                      <a:gd name="connsiteX7" fmla="*/ 256500 w 4944021"/>
                      <a:gd name="connsiteY7" fmla="*/ 3290122 h 3334990"/>
                      <a:gd name="connsiteX8" fmla="*/ 384091 w 4944021"/>
                      <a:gd name="connsiteY8" fmla="*/ 3322020 h 3334990"/>
                      <a:gd name="connsiteX9" fmla="*/ 586109 w 4944021"/>
                      <a:gd name="connsiteY9" fmla="*/ 3332653 h 3334990"/>
                      <a:gd name="connsiteX10" fmla="*/ 926351 w 4944021"/>
                      <a:gd name="connsiteY10" fmla="*/ 3279490 h 3334990"/>
                      <a:gd name="connsiteX11" fmla="*/ 1117737 w 4944021"/>
                      <a:gd name="connsiteY11" fmla="*/ 3236960 h 3334990"/>
                      <a:gd name="connsiteX12" fmla="*/ 1298491 w 4944021"/>
                      <a:gd name="connsiteY12" fmla="*/ 3194429 h 3334990"/>
                      <a:gd name="connsiteX13" fmla="*/ 1436714 w 4944021"/>
                      <a:gd name="connsiteY13" fmla="*/ 3013676 h 3334990"/>
                      <a:gd name="connsiteX14" fmla="*/ 1659998 w 4944021"/>
                      <a:gd name="connsiteY14" fmla="*/ 3003043 h 3334990"/>
                      <a:gd name="connsiteX15" fmla="*/ 1840751 w 4944021"/>
                      <a:gd name="connsiteY15" fmla="*/ 3056206 h 3334990"/>
                      <a:gd name="connsiteX16" fmla="*/ 2085300 w 4944021"/>
                      <a:gd name="connsiteY16" fmla="*/ 3077471 h 3334990"/>
                      <a:gd name="connsiteX17" fmla="*/ 2276686 w 4944021"/>
                      <a:gd name="connsiteY17" fmla="*/ 3034941 h 3334990"/>
                      <a:gd name="connsiteX18" fmla="*/ 2510602 w 4944021"/>
                      <a:gd name="connsiteY18" fmla="*/ 2971146 h 3334990"/>
                      <a:gd name="connsiteX19" fmla="*/ 2723253 w 4944021"/>
                      <a:gd name="connsiteY19" fmla="*/ 2992411 h 3334990"/>
                      <a:gd name="connsiteX20" fmla="*/ 3106026 w 4944021"/>
                      <a:gd name="connsiteY20" fmla="*/ 3077471 h 3334990"/>
                      <a:gd name="connsiteX21" fmla="*/ 3403737 w 4944021"/>
                      <a:gd name="connsiteY21" fmla="*/ 3141267 h 3334990"/>
                      <a:gd name="connsiteX22" fmla="*/ 3850305 w 4944021"/>
                      <a:gd name="connsiteY22" fmla="*/ 3247592 h 3334990"/>
                      <a:gd name="connsiteX23" fmla="*/ 4148016 w 4944021"/>
                      <a:gd name="connsiteY23" fmla="*/ 3268857 h 3334990"/>
                      <a:gd name="connsiteX24" fmla="*/ 4403198 w 4944021"/>
                      <a:gd name="connsiteY24" fmla="*/ 3183797 h 3334990"/>
                      <a:gd name="connsiteX25" fmla="*/ 4626481 w 4944021"/>
                      <a:gd name="connsiteY25" fmla="*/ 3003043 h 3334990"/>
                      <a:gd name="connsiteX26" fmla="*/ 4828500 w 4944021"/>
                      <a:gd name="connsiteY26" fmla="*/ 2715964 h 3334990"/>
                      <a:gd name="connsiteX27" fmla="*/ 4934826 w 4944021"/>
                      <a:gd name="connsiteY27" fmla="*/ 2396987 h 3334990"/>
                      <a:gd name="connsiteX28" fmla="*/ 4934826 w 4944021"/>
                      <a:gd name="connsiteY28" fmla="*/ 1982318 h 3334990"/>
                      <a:gd name="connsiteX29" fmla="*/ 4902928 w 4944021"/>
                      <a:gd name="connsiteY29" fmla="*/ 1673974 h 3334990"/>
                      <a:gd name="connsiteX30" fmla="*/ 4828500 w 4944021"/>
                      <a:gd name="connsiteY30" fmla="*/ 1440057 h 3334990"/>
                      <a:gd name="connsiteX31" fmla="*/ 4669012 w 4944021"/>
                      <a:gd name="connsiteY31" fmla="*/ 1163611 h 3334990"/>
                      <a:gd name="connsiteX32" fmla="*/ 4392565 w 4944021"/>
                      <a:gd name="connsiteY32" fmla="*/ 780839 h 3334990"/>
                      <a:gd name="connsiteX33" fmla="*/ 3743979 w 4944021"/>
                      <a:gd name="connsiteY33" fmla="*/ 259843 h 3334990"/>
                      <a:gd name="connsiteX34" fmla="*/ 3382472 w 4944021"/>
                      <a:gd name="connsiteY34" fmla="*/ 132253 h 3334990"/>
                      <a:gd name="connsiteX35" fmla="*/ 2829579 w 4944021"/>
                      <a:gd name="connsiteY35" fmla="*/ 25927 h 3334990"/>
                      <a:gd name="connsiteX36" fmla="*/ 2531867 w 4944021"/>
                      <a:gd name="connsiteY36" fmla="*/ 4662 h 3334990"/>
                      <a:gd name="connsiteX37" fmla="*/ 2106565 w 4944021"/>
                      <a:gd name="connsiteY37" fmla="*/ 15294 h 3334990"/>
                      <a:gd name="connsiteX38" fmla="*/ 1659998 w 4944021"/>
                      <a:gd name="connsiteY38" fmla="*/ 153518 h 3334990"/>
                      <a:gd name="connsiteX39" fmla="*/ 1341021 w 4944021"/>
                      <a:gd name="connsiteY39" fmla="*/ 302374 h 3334990"/>
                      <a:gd name="connsiteX40" fmla="*/ 1043309 w 4944021"/>
                      <a:gd name="connsiteY40" fmla="*/ 546922 h 3334990"/>
                      <a:gd name="connsiteX41" fmla="*/ 809393 w 4944021"/>
                      <a:gd name="connsiteY41" fmla="*/ 812736 h 3334990"/>
                      <a:gd name="connsiteX42" fmla="*/ 628639 w 4944021"/>
                      <a:gd name="connsiteY42" fmla="*/ 1089183 h 3334990"/>
                      <a:gd name="connsiteX43" fmla="*/ 458519 w 4944021"/>
                      <a:gd name="connsiteY43" fmla="*/ 1418792 h 3334990"/>
                      <a:gd name="connsiteX44" fmla="*/ 362826 w 4944021"/>
                      <a:gd name="connsiteY44" fmla="*/ 1695239 h 3334990"/>
                      <a:gd name="connsiteX45" fmla="*/ 309663 w 4944021"/>
                      <a:gd name="connsiteY45" fmla="*/ 1918522 h 3334990"/>
                      <a:gd name="connsiteX46" fmla="*/ 299030 w 4944021"/>
                      <a:gd name="connsiteY46" fmla="*/ 2088643 h 3334990"/>
                      <a:gd name="connsiteX47" fmla="*/ 320295 w 4944021"/>
                      <a:gd name="connsiteY47" fmla="*/ 2248132 h 3334990"/>
                      <a:gd name="connsiteX48" fmla="*/ 373458 w 4944021"/>
                      <a:gd name="connsiteY48" fmla="*/ 2386355 h 3334990"/>
                      <a:gd name="connsiteX49" fmla="*/ 437253 w 4944021"/>
                      <a:gd name="connsiteY49" fmla="*/ 2460783 h 3334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4944021" h="3334990">
                        <a:moveTo>
                          <a:pt x="437253" y="2460783"/>
                        </a:moveTo>
                        <a:cubicBezTo>
                          <a:pt x="403583" y="2510402"/>
                          <a:pt x="228146" y="2623816"/>
                          <a:pt x="171439" y="2684067"/>
                        </a:cubicBezTo>
                        <a:cubicBezTo>
                          <a:pt x="114732" y="2744318"/>
                          <a:pt x="120049" y="2779760"/>
                          <a:pt x="97012" y="2822290"/>
                        </a:cubicBezTo>
                        <a:cubicBezTo>
                          <a:pt x="73975" y="2864820"/>
                          <a:pt x="49165" y="2907350"/>
                          <a:pt x="33216" y="2939248"/>
                        </a:cubicBezTo>
                        <a:cubicBezTo>
                          <a:pt x="17267" y="2971146"/>
                          <a:pt x="-5769" y="2988867"/>
                          <a:pt x="1319" y="3013676"/>
                        </a:cubicBezTo>
                        <a:cubicBezTo>
                          <a:pt x="8407" y="3038485"/>
                          <a:pt x="49165" y="3054434"/>
                          <a:pt x="75746" y="3088104"/>
                        </a:cubicBezTo>
                        <a:cubicBezTo>
                          <a:pt x="102327" y="3121774"/>
                          <a:pt x="130681" y="3182024"/>
                          <a:pt x="160807" y="3215694"/>
                        </a:cubicBezTo>
                        <a:cubicBezTo>
                          <a:pt x="190933" y="3249364"/>
                          <a:pt x="219286" y="3272401"/>
                          <a:pt x="256500" y="3290122"/>
                        </a:cubicBezTo>
                        <a:cubicBezTo>
                          <a:pt x="293714" y="3307843"/>
                          <a:pt x="329156" y="3314932"/>
                          <a:pt x="384091" y="3322020"/>
                        </a:cubicBezTo>
                        <a:cubicBezTo>
                          <a:pt x="439026" y="3329109"/>
                          <a:pt x="495732" y="3339741"/>
                          <a:pt x="586109" y="3332653"/>
                        </a:cubicBezTo>
                        <a:cubicBezTo>
                          <a:pt x="676486" y="3325565"/>
                          <a:pt x="837746" y="3295439"/>
                          <a:pt x="926351" y="3279490"/>
                        </a:cubicBezTo>
                        <a:cubicBezTo>
                          <a:pt x="1014956" y="3263541"/>
                          <a:pt x="1117737" y="3236960"/>
                          <a:pt x="1117737" y="3236960"/>
                        </a:cubicBezTo>
                        <a:cubicBezTo>
                          <a:pt x="1179760" y="3222783"/>
                          <a:pt x="1245328" y="3231643"/>
                          <a:pt x="1298491" y="3194429"/>
                        </a:cubicBezTo>
                        <a:cubicBezTo>
                          <a:pt x="1351654" y="3157215"/>
                          <a:pt x="1376463" y="3045574"/>
                          <a:pt x="1436714" y="3013676"/>
                        </a:cubicBezTo>
                        <a:cubicBezTo>
                          <a:pt x="1496965" y="2981778"/>
                          <a:pt x="1592659" y="2995955"/>
                          <a:pt x="1659998" y="3003043"/>
                        </a:cubicBezTo>
                        <a:cubicBezTo>
                          <a:pt x="1727338" y="3010131"/>
                          <a:pt x="1769867" y="3043801"/>
                          <a:pt x="1840751" y="3056206"/>
                        </a:cubicBezTo>
                        <a:cubicBezTo>
                          <a:pt x="1911635" y="3068611"/>
                          <a:pt x="2012644" y="3081015"/>
                          <a:pt x="2085300" y="3077471"/>
                        </a:cubicBezTo>
                        <a:cubicBezTo>
                          <a:pt x="2157956" y="3073927"/>
                          <a:pt x="2205802" y="3052662"/>
                          <a:pt x="2276686" y="3034941"/>
                        </a:cubicBezTo>
                        <a:cubicBezTo>
                          <a:pt x="2347570" y="3017220"/>
                          <a:pt x="2436174" y="2978234"/>
                          <a:pt x="2510602" y="2971146"/>
                        </a:cubicBezTo>
                        <a:cubicBezTo>
                          <a:pt x="2585030" y="2964058"/>
                          <a:pt x="2624016" y="2974690"/>
                          <a:pt x="2723253" y="2992411"/>
                        </a:cubicBezTo>
                        <a:cubicBezTo>
                          <a:pt x="2822490" y="3010132"/>
                          <a:pt x="3106026" y="3077471"/>
                          <a:pt x="3106026" y="3077471"/>
                        </a:cubicBezTo>
                        <a:lnTo>
                          <a:pt x="3403737" y="3141267"/>
                        </a:lnTo>
                        <a:cubicBezTo>
                          <a:pt x="3527783" y="3169620"/>
                          <a:pt x="3726258" y="3226327"/>
                          <a:pt x="3850305" y="3247592"/>
                        </a:cubicBezTo>
                        <a:cubicBezTo>
                          <a:pt x="3974352" y="3268857"/>
                          <a:pt x="4055867" y="3279490"/>
                          <a:pt x="4148016" y="3268857"/>
                        </a:cubicBezTo>
                        <a:cubicBezTo>
                          <a:pt x="4240165" y="3258225"/>
                          <a:pt x="4323454" y="3228099"/>
                          <a:pt x="4403198" y="3183797"/>
                        </a:cubicBezTo>
                        <a:cubicBezTo>
                          <a:pt x="4482942" y="3139495"/>
                          <a:pt x="4555597" y="3081015"/>
                          <a:pt x="4626481" y="3003043"/>
                        </a:cubicBezTo>
                        <a:cubicBezTo>
                          <a:pt x="4697365" y="2925071"/>
                          <a:pt x="4777109" y="2816973"/>
                          <a:pt x="4828500" y="2715964"/>
                        </a:cubicBezTo>
                        <a:cubicBezTo>
                          <a:pt x="4879891" y="2614955"/>
                          <a:pt x="4917105" y="2519261"/>
                          <a:pt x="4934826" y="2396987"/>
                        </a:cubicBezTo>
                        <a:cubicBezTo>
                          <a:pt x="4952547" y="2274713"/>
                          <a:pt x="4940142" y="2102820"/>
                          <a:pt x="4934826" y="1982318"/>
                        </a:cubicBezTo>
                        <a:cubicBezTo>
                          <a:pt x="4929510" y="1861816"/>
                          <a:pt x="4920649" y="1764351"/>
                          <a:pt x="4902928" y="1673974"/>
                        </a:cubicBezTo>
                        <a:cubicBezTo>
                          <a:pt x="4885207" y="1583597"/>
                          <a:pt x="4867486" y="1525117"/>
                          <a:pt x="4828500" y="1440057"/>
                        </a:cubicBezTo>
                        <a:cubicBezTo>
                          <a:pt x="4789514" y="1354997"/>
                          <a:pt x="4741668" y="1273481"/>
                          <a:pt x="4669012" y="1163611"/>
                        </a:cubicBezTo>
                        <a:cubicBezTo>
                          <a:pt x="4596356" y="1053741"/>
                          <a:pt x="4546737" y="931467"/>
                          <a:pt x="4392565" y="780839"/>
                        </a:cubicBezTo>
                        <a:cubicBezTo>
                          <a:pt x="4238393" y="630211"/>
                          <a:pt x="3912328" y="367941"/>
                          <a:pt x="3743979" y="259843"/>
                        </a:cubicBezTo>
                        <a:cubicBezTo>
                          <a:pt x="3575630" y="151745"/>
                          <a:pt x="3534872" y="171239"/>
                          <a:pt x="3382472" y="132253"/>
                        </a:cubicBezTo>
                        <a:cubicBezTo>
                          <a:pt x="3230072" y="93267"/>
                          <a:pt x="2971346" y="47192"/>
                          <a:pt x="2829579" y="25927"/>
                        </a:cubicBezTo>
                        <a:cubicBezTo>
                          <a:pt x="2687812" y="4662"/>
                          <a:pt x="2652369" y="6434"/>
                          <a:pt x="2531867" y="4662"/>
                        </a:cubicBezTo>
                        <a:cubicBezTo>
                          <a:pt x="2411365" y="2890"/>
                          <a:pt x="2251876" y="-9515"/>
                          <a:pt x="2106565" y="15294"/>
                        </a:cubicBezTo>
                        <a:cubicBezTo>
                          <a:pt x="1961254" y="40103"/>
                          <a:pt x="1787589" y="105671"/>
                          <a:pt x="1659998" y="153518"/>
                        </a:cubicBezTo>
                        <a:cubicBezTo>
                          <a:pt x="1532407" y="201365"/>
                          <a:pt x="1443802" y="236807"/>
                          <a:pt x="1341021" y="302374"/>
                        </a:cubicBezTo>
                        <a:cubicBezTo>
                          <a:pt x="1238240" y="367941"/>
                          <a:pt x="1131914" y="461862"/>
                          <a:pt x="1043309" y="546922"/>
                        </a:cubicBezTo>
                        <a:cubicBezTo>
                          <a:pt x="954704" y="631982"/>
                          <a:pt x="878505" y="722359"/>
                          <a:pt x="809393" y="812736"/>
                        </a:cubicBezTo>
                        <a:cubicBezTo>
                          <a:pt x="740281" y="903113"/>
                          <a:pt x="687118" y="988174"/>
                          <a:pt x="628639" y="1089183"/>
                        </a:cubicBezTo>
                        <a:cubicBezTo>
                          <a:pt x="570160" y="1190192"/>
                          <a:pt x="502821" y="1317783"/>
                          <a:pt x="458519" y="1418792"/>
                        </a:cubicBezTo>
                        <a:cubicBezTo>
                          <a:pt x="414217" y="1519801"/>
                          <a:pt x="387635" y="1611951"/>
                          <a:pt x="362826" y="1695239"/>
                        </a:cubicBezTo>
                        <a:cubicBezTo>
                          <a:pt x="338017" y="1778527"/>
                          <a:pt x="320296" y="1852955"/>
                          <a:pt x="309663" y="1918522"/>
                        </a:cubicBezTo>
                        <a:cubicBezTo>
                          <a:pt x="299030" y="1984089"/>
                          <a:pt x="297258" y="2033708"/>
                          <a:pt x="299030" y="2088643"/>
                        </a:cubicBezTo>
                        <a:cubicBezTo>
                          <a:pt x="300802" y="2143578"/>
                          <a:pt x="307890" y="2198513"/>
                          <a:pt x="320295" y="2248132"/>
                        </a:cubicBezTo>
                        <a:cubicBezTo>
                          <a:pt x="332700" y="2297751"/>
                          <a:pt x="353965" y="2349141"/>
                          <a:pt x="373458" y="2386355"/>
                        </a:cubicBezTo>
                        <a:cubicBezTo>
                          <a:pt x="392951" y="2423569"/>
                          <a:pt x="470923" y="2411164"/>
                          <a:pt x="437253" y="246078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34073AEB-06B3-D842-9C99-8D303831562B}"/>
                      </a:ext>
                    </a:extLst>
                  </p:cNvPr>
                  <p:cNvSpPr/>
                  <p:nvPr/>
                </p:nvSpPr>
                <p:spPr>
                  <a:xfrm>
                    <a:off x="85059" y="1334577"/>
                    <a:ext cx="4125434" cy="3334990"/>
                  </a:xfrm>
                  <a:custGeom>
                    <a:avLst/>
                    <a:gdLst>
                      <a:gd name="connsiteX0" fmla="*/ 4125433 w 4125433"/>
                      <a:gd name="connsiteY0" fmla="*/ 552893 h 3359889"/>
                      <a:gd name="connsiteX1" fmla="*/ 3806456 w 4125433"/>
                      <a:gd name="connsiteY1" fmla="*/ 361507 h 3359889"/>
                      <a:gd name="connsiteX2" fmla="*/ 3646968 w 4125433"/>
                      <a:gd name="connsiteY2" fmla="*/ 276447 h 3359889"/>
                      <a:gd name="connsiteX3" fmla="*/ 3466214 w 4125433"/>
                      <a:gd name="connsiteY3" fmla="*/ 191386 h 3359889"/>
                      <a:gd name="connsiteX4" fmla="*/ 3232298 w 4125433"/>
                      <a:gd name="connsiteY4" fmla="*/ 116958 h 3359889"/>
                      <a:gd name="connsiteX5" fmla="*/ 2838893 w 4125433"/>
                      <a:gd name="connsiteY5" fmla="*/ 42531 h 3359889"/>
                      <a:gd name="connsiteX6" fmla="*/ 2488019 w 4125433"/>
                      <a:gd name="connsiteY6" fmla="*/ 0 h 3359889"/>
                      <a:gd name="connsiteX7" fmla="*/ 2169042 w 4125433"/>
                      <a:gd name="connsiteY7" fmla="*/ 10633 h 3359889"/>
                      <a:gd name="connsiteX8" fmla="*/ 1828800 w 4125433"/>
                      <a:gd name="connsiteY8" fmla="*/ 63796 h 3359889"/>
                      <a:gd name="connsiteX9" fmla="*/ 1531088 w 4125433"/>
                      <a:gd name="connsiteY9" fmla="*/ 138224 h 3359889"/>
                      <a:gd name="connsiteX10" fmla="*/ 1339702 w 4125433"/>
                      <a:gd name="connsiteY10" fmla="*/ 244549 h 3359889"/>
                      <a:gd name="connsiteX11" fmla="*/ 1127051 w 4125433"/>
                      <a:gd name="connsiteY11" fmla="*/ 361507 h 3359889"/>
                      <a:gd name="connsiteX12" fmla="*/ 956930 w 4125433"/>
                      <a:gd name="connsiteY12" fmla="*/ 478465 h 3359889"/>
                      <a:gd name="connsiteX13" fmla="*/ 839972 w 4125433"/>
                      <a:gd name="connsiteY13" fmla="*/ 584791 h 3359889"/>
                      <a:gd name="connsiteX14" fmla="*/ 723014 w 4125433"/>
                      <a:gd name="connsiteY14" fmla="*/ 723014 h 3359889"/>
                      <a:gd name="connsiteX15" fmla="*/ 595423 w 4125433"/>
                      <a:gd name="connsiteY15" fmla="*/ 839972 h 3359889"/>
                      <a:gd name="connsiteX16" fmla="*/ 510363 w 4125433"/>
                      <a:gd name="connsiteY16" fmla="*/ 999461 h 3359889"/>
                      <a:gd name="connsiteX17" fmla="*/ 382772 w 4125433"/>
                      <a:gd name="connsiteY17" fmla="*/ 1190847 h 3359889"/>
                      <a:gd name="connsiteX18" fmla="*/ 276447 w 4125433"/>
                      <a:gd name="connsiteY18" fmla="*/ 1456661 h 3359889"/>
                      <a:gd name="connsiteX19" fmla="*/ 202019 w 4125433"/>
                      <a:gd name="connsiteY19" fmla="*/ 1711842 h 3359889"/>
                      <a:gd name="connsiteX20" fmla="*/ 148856 w 4125433"/>
                      <a:gd name="connsiteY20" fmla="*/ 1913861 h 3359889"/>
                      <a:gd name="connsiteX21" fmla="*/ 148856 w 4125433"/>
                      <a:gd name="connsiteY21" fmla="*/ 2137145 h 3359889"/>
                      <a:gd name="connsiteX22" fmla="*/ 148856 w 4125433"/>
                      <a:gd name="connsiteY22" fmla="*/ 2317898 h 3359889"/>
                      <a:gd name="connsiteX23" fmla="*/ 223284 w 4125433"/>
                      <a:gd name="connsiteY23" fmla="*/ 2434856 h 3359889"/>
                      <a:gd name="connsiteX24" fmla="*/ 318977 w 4125433"/>
                      <a:gd name="connsiteY24" fmla="*/ 2573079 h 3359889"/>
                      <a:gd name="connsiteX25" fmla="*/ 202019 w 4125433"/>
                      <a:gd name="connsiteY25" fmla="*/ 2658140 h 3359889"/>
                      <a:gd name="connsiteX26" fmla="*/ 74428 w 4125433"/>
                      <a:gd name="connsiteY26" fmla="*/ 2796363 h 3359889"/>
                      <a:gd name="connsiteX27" fmla="*/ 10633 w 4125433"/>
                      <a:gd name="connsiteY27" fmla="*/ 2945219 h 3359889"/>
                      <a:gd name="connsiteX28" fmla="*/ 0 w 4125433"/>
                      <a:gd name="connsiteY28" fmla="*/ 3083442 h 3359889"/>
                      <a:gd name="connsiteX29" fmla="*/ 53163 w 4125433"/>
                      <a:gd name="connsiteY29" fmla="*/ 3189768 h 3359889"/>
                      <a:gd name="connsiteX30" fmla="*/ 170121 w 4125433"/>
                      <a:gd name="connsiteY30" fmla="*/ 3264196 h 3359889"/>
                      <a:gd name="connsiteX31" fmla="*/ 318977 w 4125433"/>
                      <a:gd name="connsiteY31" fmla="*/ 3327991 h 3359889"/>
                      <a:gd name="connsiteX32" fmla="*/ 404037 w 4125433"/>
                      <a:gd name="connsiteY32" fmla="*/ 3359889 h 3359889"/>
                      <a:gd name="connsiteX33" fmla="*/ 446568 w 4125433"/>
                      <a:gd name="connsiteY33" fmla="*/ 3359889 h 3359889"/>
                      <a:gd name="connsiteX34" fmla="*/ 531628 w 4125433"/>
                      <a:gd name="connsiteY34" fmla="*/ 3157870 h 3359889"/>
                      <a:gd name="connsiteX35" fmla="*/ 627321 w 4125433"/>
                      <a:gd name="connsiteY35" fmla="*/ 3009014 h 3359889"/>
                      <a:gd name="connsiteX36" fmla="*/ 786809 w 4125433"/>
                      <a:gd name="connsiteY36" fmla="*/ 2881424 h 3359889"/>
                      <a:gd name="connsiteX37" fmla="*/ 829340 w 4125433"/>
                      <a:gd name="connsiteY37" fmla="*/ 2828261 h 3359889"/>
                      <a:gd name="connsiteX38" fmla="*/ 829340 w 4125433"/>
                      <a:gd name="connsiteY38" fmla="*/ 2828261 h 3359889"/>
                      <a:gd name="connsiteX39" fmla="*/ 829340 w 4125433"/>
                      <a:gd name="connsiteY39" fmla="*/ 2828261 h 3359889"/>
                      <a:gd name="connsiteX40" fmla="*/ 754912 w 4125433"/>
                      <a:gd name="connsiteY40" fmla="*/ 2626242 h 3359889"/>
                      <a:gd name="connsiteX41" fmla="*/ 754912 w 4125433"/>
                      <a:gd name="connsiteY41" fmla="*/ 2456121 h 3359889"/>
                      <a:gd name="connsiteX42" fmla="*/ 765544 w 4125433"/>
                      <a:gd name="connsiteY42" fmla="*/ 2243470 h 3359889"/>
                      <a:gd name="connsiteX43" fmla="*/ 797442 w 4125433"/>
                      <a:gd name="connsiteY43" fmla="*/ 2052084 h 3359889"/>
                      <a:gd name="connsiteX44" fmla="*/ 861237 w 4125433"/>
                      <a:gd name="connsiteY44" fmla="*/ 1860698 h 3359889"/>
                      <a:gd name="connsiteX45" fmla="*/ 1010093 w 4125433"/>
                      <a:gd name="connsiteY45" fmla="*/ 1573619 h 3359889"/>
                      <a:gd name="connsiteX46" fmla="*/ 1095154 w 4125433"/>
                      <a:gd name="connsiteY46" fmla="*/ 1371600 h 3359889"/>
                      <a:gd name="connsiteX47" fmla="*/ 1275907 w 4125433"/>
                      <a:gd name="connsiteY47" fmla="*/ 1095154 h 3359889"/>
                      <a:gd name="connsiteX48" fmla="*/ 1467293 w 4125433"/>
                      <a:gd name="connsiteY48" fmla="*/ 893135 h 3359889"/>
                      <a:gd name="connsiteX49" fmla="*/ 1616149 w 4125433"/>
                      <a:gd name="connsiteY49" fmla="*/ 744279 h 3359889"/>
                      <a:gd name="connsiteX50" fmla="*/ 1998921 w 4125433"/>
                      <a:gd name="connsiteY50" fmla="*/ 531628 h 3359889"/>
                      <a:gd name="connsiteX51" fmla="*/ 2371061 w 4125433"/>
                      <a:gd name="connsiteY51" fmla="*/ 414670 h 3359889"/>
                      <a:gd name="connsiteX52" fmla="*/ 2860158 w 4125433"/>
                      <a:gd name="connsiteY52" fmla="*/ 361507 h 3359889"/>
                      <a:gd name="connsiteX53" fmla="*/ 3285461 w 4125433"/>
                      <a:gd name="connsiteY53" fmla="*/ 372140 h 3359889"/>
                      <a:gd name="connsiteX54" fmla="*/ 3625702 w 4125433"/>
                      <a:gd name="connsiteY54" fmla="*/ 414670 h 3359889"/>
                      <a:gd name="connsiteX55" fmla="*/ 3880884 w 4125433"/>
                      <a:gd name="connsiteY55" fmla="*/ 499731 h 3359889"/>
                      <a:gd name="connsiteX56" fmla="*/ 3997842 w 4125433"/>
                      <a:gd name="connsiteY56" fmla="*/ 531628 h 3359889"/>
                      <a:gd name="connsiteX57" fmla="*/ 4125433 w 4125433"/>
                      <a:gd name="connsiteY57" fmla="*/ 552893 h 3359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125433" h="3359889">
                        <a:moveTo>
                          <a:pt x="4125433" y="552893"/>
                        </a:moveTo>
                        <a:lnTo>
                          <a:pt x="3806456" y="361507"/>
                        </a:lnTo>
                        <a:lnTo>
                          <a:pt x="3646968" y="276447"/>
                        </a:lnTo>
                        <a:lnTo>
                          <a:pt x="3466214" y="191386"/>
                        </a:lnTo>
                        <a:lnTo>
                          <a:pt x="3232298" y="116958"/>
                        </a:lnTo>
                        <a:lnTo>
                          <a:pt x="2838893" y="42531"/>
                        </a:lnTo>
                        <a:lnTo>
                          <a:pt x="2488019" y="0"/>
                        </a:lnTo>
                        <a:lnTo>
                          <a:pt x="2169042" y="10633"/>
                        </a:lnTo>
                        <a:lnTo>
                          <a:pt x="1828800" y="63796"/>
                        </a:lnTo>
                        <a:lnTo>
                          <a:pt x="1531088" y="138224"/>
                        </a:lnTo>
                        <a:lnTo>
                          <a:pt x="1339702" y="244549"/>
                        </a:lnTo>
                        <a:lnTo>
                          <a:pt x="1127051" y="361507"/>
                        </a:lnTo>
                        <a:lnTo>
                          <a:pt x="956930" y="478465"/>
                        </a:lnTo>
                        <a:lnTo>
                          <a:pt x="839972" y="584791"/>
                        </a:lnTo>
                        <a:lnTo>
                          <a:pt x="723014" y="723014"/>
                        </a:lnTo>
                        <a:lnTo>
                          <a:pt x="595423" y="839972"/>
                        </a:lnTo>
                        <a:lnTo>
                          <a:pt x="510363" y="999461"/>
                        </a:lnTo>
                        <a:lnTo>
                          <a:pt x="382772" y="1190847"/>
                        </a:lnTo>
                        <a:lnTo>
                          <a:pt x="276447" y="1456661"/>
                        </a:lnTo>
                        <a:lnTo>
                          <a:pt x="202019" y="1711842"/>
                        </a:lnTo>
                        <a:lnTo>
                          <a:pt x="148856" y="1913861"/>
                        </a:lnTo>
                        <a:lnTo>
                          <a:pt x="148856" y="2137145"/>
                        </a:lnTo>
                        <a:lnTo>
                          <a:pt x="148856" y="2317898"/>
                        </a:lnTo>
                        <a:lnTo>
                          <a:pt x="223284" y="2434856"/>
                        </a:lnTo>
                        <a:lnTo>
                          <a:pt x="318977" y="2573079"/>
                        </a:lnTo>
                        <a:lnTo>
                          <a:pt x="202019" y="2658140"/>
                        </a:lnTo>
                        <a:lnTo>
                          <a:pt x="74428" y="2796363"/>
                        </a:lnTo>
                        <a:lnTo>
                          <a:pt x="10633" y="2945219"/>
                        </a:lnTo>
                        <a:lnTo>
                          <a:pt x="0" y="3083442"/>
                        </a:lnTo>
                        <a:lnTo>
                          <a:pt x="53163" y="3189768"/>
                        </a:lnTo>
                        <a:lnTo>
                          <a:pt x="170121" y="3264196"/>
                        </a:lnTo>
                        <a:lnTo>
                          <a:pt x="318977" y="3327991"/>
                        </a:lnTo>
                        <a:lnTo>
                          <a:pt x="404037" y="3359889"/>
                        </a:lnTo>
                        <a:lnTo>
                          <a:pt x="446568" y="3359889"/>
                        </a:lnTo>
                        <a:lnTo>
                          <a:pt x="531628" y="3157870"/>
                        </a:lnTo>
                        <a:lnTo>
                          <a:pt x="627321" y="3009014"/>
                        </a:lnTo>
                        <a:lnTo>
                          <a:pt x="786809" y="2881424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754912" y="2626242"/>
                        </a:lnTo>
                        <a:lnTo>
                          <a:pt x="754912" y="2456121"/>
                        </a:lnTo>
                        <a:lnTo>
                          <a:pt x="765544" y="2243470"/>
                        </a:lnTo>
                        <a:lnTo>
                          <a:pt x="797442" y="2052084"/>
                        </a:lnTo>
                        <a:lnTo>
                          <a:pt x="861237" y="1860698"/>
                        </a:lnTo>
                        <a:lnTo>
                          <a:pt x="1010093" y="1573619"/>
                        </a:lnTo>
                        <a:lnTo>
                          <a:pt x="1095154" y="1371600"/>
                        </a:lnTo>
                        <a:lnTo>
                          <a:pt x="1275907" y="1095154"/>
                        </a:lnTo>
                        <a:lnTo>
                          <a:pt x="1467293" y="893135"/>
                        </a:lnTo>
                        <a:lnTo>
                          <a:pt x="1616149" y="744279"/>
                        </a:lnTo>
                        <a:lnTo>
                          <a:pt x="1998921" y="531628"/>
                        </a:lnTo>
                        <a:lnTo>
                          <a:pt x="2371061" y="414670"/>
                        </a:lnTo>
                        <a:lnTo>
                          <a:pt x="2860158" y="361507"/>
                        </a:lnTo>
                        <a:lnTo>
                          <a:pt x="3285461" y="372140"/>
                        </a:lnTo>
                        <a:lnTo>
                          <a:pt x="3625702" y="414670"/>
                        </a:lnTo>
                        <a:lnTo>
                          <a:pt x="3880884" y="499731"/>
                        </a:lnTo>
                        <a:lnTo>
                          <a:pt x="3997842" y="531628"/>
                        </a:lnTo>
                        <a:lnTo>
                          <a:pt x="4125433" y="55289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A432AC0C-A942-2440-9375-41F0FAAD383D}"/>
                    </a:ext>
                  </a:extLst>
                </p:cNvPr>
                <p:cNvGrpSpPr/>
                <p:nvPr/>
              </p:nvGrpSpPr>
              <p:grpSpPr>
                <a:xfrm>
                  <a:off x="393405" y="3891516"/>
                  <a:ext cx="1170202" cy="519620"/>
                  <a:chOff x="393405" y="3891516"/>
                  <a:chExt cx="1170202" cy="519620"/>
                </a:xfrm>
              </p:grpSpPr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4F2DBD8C-8E5D-9445-996F-A4C64DEBEF78}"/>
                      </a:ext>
                    </a:extLst>
                  </p:cNvPr>
                  <p:cNvSpPr/>
                  <p:nvPr/>
                </p:nvSpPr>
                <p:spPr>
                  <a:xfrm>
                    <a:off x="893135" y="4093535"/>
                    <a:ext cx="670472" cy="317601"/>
                  </a:xfrm>
                  <a:custGeom>
                    <a:avLst/>
                    <a:gdLst>
                      <a:gd name="connsiteX0" fmla="*/ 0 w 670472"/>
                      <a:gd name="connsiteY0" fmla="*/ 0 h 317601"/>
                      <a:gd name="connsiteX1" fmla="*/ 287079 w 670472"/>
                      <a:gd name="connsiteY1" fmla="*/ 159488 h 317601"/>
                      <a:gd name="connsiteX2" fmla="*/ 542260 w 670472"/>
                      <a:gd name="connsiteY2" fmla="*/ 180753 h 317601"/>
                      <a:gd name="connsiteX3" fmla="*/ 659218 w 670472"/>
                      <a:gd name="connsiteY3" fmla="*/ 308344 h 317601"/>
                      <a:gd name="connsiteX4" fmla="*/ 659218 w 670472"/>
                      <a:gd name="connsiteY4" fmla="*/ 297712 h 317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472" h="317601">
                        <a:moveTo>
                          <a:pt x="0" y="0"/>
                        </a:moveTo>
                        <a:cubicBezTo>
                          <a:pt x="98351" y="64681"/>
                          <a:pt x="196702" y="129363"/>
                          <a:pt x="287079" y="159488"/>
                        </a:cubicBezTo>
                        <a:cubicBezTo>
                          <a:pt x="377456" y="189613"/>
                          <a:pt x="480237" y="155944"/>
                          <a:pt x="542260" y="180753"/>
                        </a:cubicBezTo>
                        <a:cubicBezTo>
                          <a:pt x="604283" y="205562"/>
                          <a:pt x="659218" y="308344"/>
                          <a:pt x="659218" y="308344"/>
                        </a:cubicBezTo>
                        <a:cubicBezTo>
                          <a:pt x="678711" y="327837"/>
                          <a:pt x="668964" y="312774"/>
                          <a:pt x="659218" y="297712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E813F0E-F2E9-D34E-B2EE-A6C2A5FE2C33}"/>
                      </a:ext>
                    </a:extLst>
                  </p:cNvPr>
                  <p:cNvSpPr/>
                  <p:nvPr/>
                </p:nvSpPr>
                <p:spPr>
                  <a:xfrm>
                    <a:off x="393405" y="3891516"/>
                    <a:ext cx="478465" cy="148856"/>
                  </a:xfrm>
                  <a:custGeom>
                    <a:avLst/>
                    <a:gdLst>
                      <a:gd name="connsiteX0" fmla="*/ 0 w 478465"/>
                      <a:gd name="connsiteY0" fmla="*/ 0 h 148856"/>
                      <a:gd name="connsiteX1" fmla="*/ 148855 w 478465"/>
                      <a:gd name="connsiteY1" fmla="*/ 95693 h 148856"/>
                      <a:gd name="connsiteX2" fmla="*/ 318976 w 478465"/>
                      <a:gd name="connsiteY2" fmla="*/ 138224 h 148856"/>
                      <a:gd name="connsiteX3" fmla="*/ 478465 w 478465"/>
                      <a:gd name="connsiteY3" fmla="*/ 148856 h 148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465" h="148856">
                        <a:moveTo>
                          <a:pt x="0" y="0"/>
                        </a:moveTo>
                        <a:cubicBezTo>
                          <a:pt x="47846" y="36328"/>
                          <a:pt x="95692" y="72656"/>
                          <a:pt x="148855" y="95693"/>
                        </a:cubicBezTo>
                        <a:cubicBezTo>
                          <a:pt x="202018" y="118730"/>
                          <a:pt x="264041" y="129364"/>
                          <a:pt x="318976" y="138224"/>
                        </a:cubicBezTo>
                        <a:cubicBezTo>
                          <a:pt x="373911" y="147084"/>
                          <a:pt x="426188" y="147970"/>
                          <a:pt x="478465" y="148856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8362400-88ED-474E-8A5F-CD24FC4507FA}"/>
                  </a:ext>
                </a:extLst>
              </p:cNvPr>
              <p:cNvGrpSpPr/>
              <p:nvPr/>
            </p:nvGrpSpPr>
            <p:grpSpPr>
              <a:xfrm>
                <a:off x="2669888" y="3591702"/>
                <a:ext cx="3742566" cy="2195126"/>
                <a:chOff x="2025986" y="2847702"/>
                <a:chExt cx="2679404" cy="1531088"/>
              </a:xfrm>
            </p:grpSpPr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665C6D75-8075-7F46-94F9-4455E2E343A5}"/>
                    </a:ext>
                  </a:extLst>
                </p:cNvPr>
                <p:cNvSpPr/>
                <p:nvPr/>
              </p:nvSpPr>
              <p:spPr>
                <a:xfrm>
                  <a:off x="2079149" y="3347432"/>
                  <a:ext cx="1860697" cy="1031358"/>
                </a:xfrm>
                <a:custGeom>
                  <a:avLst/>
                  <a:gdLst>
                    <a:gd name="connsiteX0" fmla="*/ 63795 w 1860697"/>
                    <a:gd name="connsiteY0" fmla="*/ 329610 h 1031358"/>
                    <a:gd name="connsiteX1" fmla="*/ 0 w 1860697"/>
                    <a:gd name="connsiteY1" fmla="*/ 414670 h 1031358"/>
                    <a:gd name="connsiteX2" fmla="*/ 10632 w 1860697"/>
                    <a:gd name="connsiteY2" fmla="*/ 584791 h 1031358"/>
                    <a:gd name="connsiteX3" fmla="*/ 85060 w 1860697"/>
                    <a:gd name="connsiteY3" fmla="*/ 723014 h 1031358"/>
                    <a:gd name="connsiteX4" fmla="*/ 202018 w 1860697"/>
                    <a:gd name="connsiteY4" fmla="*/ 850605 h 1031358"/>
                    <a:gd name="connsiteX5" fmla="*/ 382772 w 1860697"/>
                    <a:gd name="connsiteY5" fmla="*/ 956931 h 1031358"/>
                    <a:gd name="connsiteX6" fmla="*/ 520995 w 1860697"/>
                    <a:gd name="connsiteY6" fmla="*/ 1020726 h 1031358"/>
                    <a:gd name="connsiteX7" fmla="*/ 723014 w 1860697"/>
                    <a:gd name="connsiteY7" fmla="*/ 1031358 h 1031358"/>
                    <a:gd name="connsiteX8" fmla="*/ 946297 w 1860697"/>
                    <a:gd name="connsiteY8" fmla="*/ 925033 h 1031358"/>
                    <a:gd name="connsiteX9" fmla="*/ 1052623 w 1860697"/>
                    <a:gd name="connsiteY9" fmla="*/ 861238 h 1031358"/>
                    <a:gd name="connsiteX10" fmla="*/ 1201479 w 1860697"/>
                    <a:gd name="connsiteY10" fmla="*/ 733647 h 1031358"/>
                    <a:gd name="connsiteX11" fmla="*/ 1318437 w 1860697"/>
                    <a:gd name="connsiteY11" fmla="*/ 648586 h 1031358"/>
                    <a:gd name="connsiteX12" fmla="*/ 1477925 w 1860697"/>
                    <a:gd name="connsiteY12" fmla="*/ 552893 h 1031358"/>
                    <a:gd name="connsiteX13" fmla="*/ 1679944 w 1860697"/>
                    <a:gd name="connsiteY13" fmla="*/ 489098 h 1031358"/>
                    <a:gd name="connsiteX14" fmla="*/ 1860697 w 1860697"/>
                    <a:gd name="connsiteY14" fmla="*/ 425303 h 1031358"/>
                    <a:gd name="connsiteX15" fmla="*/ 1711841 w 1860697"/>
                    <a:gd name="connsiteY15" fmla="*/ 329610 h 1031358"/>
                    <a:gd name="connsiteX16" fmla="*/ 1605516 w 1860697"/>
                    <a:gd name="connsiteY16" fmla="*/ 106326 h 1031358"/>
                    <a:gd name="connsiteX17" fmla="*/ 1552353 w 1860697"/>
                    <a:gd name="connsiteY17" fmla="*/ 0 h 1031358"/>
                    <a:gd name="connsiteX18" fmla="*/ 1360967 w 1860697"/>
                    <a:gd name="connsiteY18" fmla="*/ 31898 h 1031358"/>
                    <a:gd name="connsiteX19" fmla="*/ 1073888 w 1860697"/>
                    <a:gd name="connsiteY19" fmla="*/ 106326 h 1031358"/>
                    <a:gd name="connsiteX20" fmla="*/ 882502 w 1860697"/>
                    <a:gd name="connsiteY20" fmla="*/ 138224 h 1031358"/>
                    <a:gd name="connsiteX21" fmla="*/ 691116 w 1860697"/>
                    <a:gd name="connsiteY21" fmla="*/ 223284 h 1031358"/>
                    <a:gd name="connsiteX22" fmla="*/ 404037 w 1860697"/>
                    <a:gd name="connsiteY22" fmla="*/ 308345 h 1031358"/>
                    <a:gd name="connsiteX23" fmla="*/ 191386 w 1860697"/>
                    <a:gd name="connsiteY23" fmla="*/ 350875 h 1031358"/>
                    <a:gd name="connsiteX24" fmla="*/ 63795 w 1860697"/>
                    <a:gd name="connsiteY24" fmla="*/ 329610 h 1031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60697" h="1031358">
                      <a:moveTo>
                        <a:pt x="63795" y="329610"/>
                      </a:moveTo>
                      <a:lnTo>
                        <a:pt x="0" y="414670"/>
                      </a:lnTo>
                      <a:lnTo>
                        <a:pt x="10632" y="584791"/>
                      </a:lnTo>
                      <a:lnTo>
                        <a:pt x="85060" y="723014"/>
                      </a:lnTo>
                      <a:lnTo>
                        <a:pt x="202018" y="850605"/>
                      </a:lnTo>
                      <a:lnTo>
                        <a:pt x="382772" y="956931"/>
                      </a:lnTo>
                      <a:lnTo>
                        <a:pt x="520995" y="1020726"/>
                      </a:lnTo>
                      <a:lnTo>
                        <a:pt x="723014" y="1031358"/>
                      </a:lnTo>
                      <a:lnTo>
                        <a:pt x="946297" y="925033"/>
                      </a:lnTo>
                      <a:lnTo>
                        <a:pt x="1052623" y="861238"/>
                      </a:lnTo>
                      <a:lnTo>
                        <a:pt x="1201479" y="733647"/>
                      </a:lnTo>
                      <a:lnTo>
                        <a:pt x="1318437" y="648586"/>
                      </a:lnTo>
                      <a:lnTo>
                        <a:pt x="1477925" y="552893"/>
                      </a:lnTo>
                      <a:lnTo>
                        <a:pt x="1679944" y="489098"/>
                      </a:lnTo>
                      <a:lnTo>
                        <a:pt x="1860697" y="425303"/>
                      </a:lnTo>
                      <a:lnTo>
                        <a:pt x="1711841" y="329610"/>
                      </a:lnTo>
                      <a:lnTo>
                        <a:pt x="1605516" y="106326"/>
                      </a:lnTo>
                      <a:lnTo>
                        <a:pt x="1552353" y="0"/>
                      </a:lnTo>
                      <a:lnTo>
                        <a:pt x="1360967" y="31898"/>
                      </a:lnTo>
                      <a:lnTo>
                        <a:pt x="1073888" y="106326"/>
                      </a:lnTo>
                      <a:lnTo>
                        <a:pt x="882502" y="138224"/>
                      </a:lnTo>
                      <a:lnTo>
                        <a:pt x="691116" y="223284"/>
                      </a:lnTo>
                      <a:lnTo>
                        <a:pt x="404037" y="308345"/>
                      </a:lnTo>
                      <a:lnTo>
                        <a:pt x="191386" y="350875"/>
                      </a:lnTo>
                      <a:lnTo>
                        <a:pt x="63795" y="32961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2FAA663F-7135-1E43-B442-C8F0EDEC6B6A}"/>
                    </a:ext>
                  </a:extLst>
                </p:cNvPr>
                <p:cNvSpPr/>
                <p:nvPr/>
              </p:nvSpPr>
              <p:spPr>
                <a:xfrm>
                  <a:off x="2025986" y="2847702"/>
                  <a:ext cx="1669311" cy="839972"/>
                </a:xfrm>
                <a:custGeom>
                  <a:avLst/>
                  <a:gdLst>
                    <a:gd name="connsiteX0" fmla="*/ 1669311 w 1669311"/>
                    <a:gd name="connsiteY0" fmla="*/ 42530 h 839972"/>
                    <a:gd name="connsiteX1" fmla="*/ 1297172 w 1669311"/>
                    <a:gd name="connsiteY1" fmla="*/ 21265 h 839972"/>
                    <a:gd name="connsiteX2" fmla="*/ 946298 w 1669311"/>
                    <a:gd name="connsiteY2" fmla="*/ 0 h 839972"/>
                    <a:gd name="connsiteX3" fmla="*/ 701749 w 1669311"/>
                    <a:gd name="connsiteY3" fmla="*/ 0 h 839972"/>
                    <a:gd name="connsiteX4" fmla="*/ 361507 w 1669311"/>
                    <a:gd name="connsiteY4" fmla="*/ 85061 h 839972"/>
                    <a:gd name="connsiteX5" fmla="*/ 191386 w 1669311"/>
                    <a:gd name="connsiteY5" fmla="*/ 170121 h 839972"/>
                    <a:gd name="connsiteX6" fmla="*/ 74428 w 1669311"/>
                    <a:gd name="connsiteY6" fmla="*/ 265814 h 839972"/>
                    <a:gd name="connsiteX7" fmla="*/ 0 w 1669311"/>
                    <a:gd name="connsiteY7" fmla="*/ 404037 h 839972"/>
                    <a:gd name="connsiteX8" fmla="*/ 0 w 1669311"/>
                    <a:gd name="connsiteY8" fmla="*/ 606056 h 839972"/>
                    <a:gd name="connsiteX9" fmla="*/ 31898 w 1669311"/>
                    <a:gd name="connsiteY9" fmla="*/ 744279 h 839972"/>
                    <a:gd name="connsiteX10" fmla="*/ 159488 w 1669311"/>
                    <a:gd name="connsiteY10" fmla="*/ 839972 h 839972"/>
                    <a:gd name="connsiteX11" fmla="*/ 372139 w 1669311"/>
                    <a:gd name="connsiteY11" fmla="*/ 808075 h 839972"/>
                    <a:gd name="connsiteX12" fmla="*/ 595423 w 1669311"/>
                    <a:gd name="connsiteY12" fmla="*/ 765544 h 839972"/>
                    <a:gd name="connsiteX13" fmla="*/ 797442 w 1669311"/>
                    <a:gd name="connsiteY13" fmla="*/ 680484 h 839972"/>
                    <a:gd name="connsiteX14" fmla="*/ 1052623 w 1669311"/>
                    <a:gd name="connsiteY14" fmla="*/ 595423 h 839972"/>
                    <a:gd name="connsiteX15" fmla="*/ 1254642 w 1669311"/>
                    <a:gd name="connsiteY15" fmla="*/ 563526 h 839972"/>
                    <a:gd name="connsiteX16" fmla="*/ 1477925 w 1669311"/>
                    <a:gd name="connsiteY16" fmla="*/ 510363 h 839972"/>
                    <a:gd name="connsiteX17" fmla="*/ 1594884 w 1669311"/>
                    <a:gd name="connsiteY17" fmla="*/ 478465 h 839972"/>
                    <a:gd name="connsiteX18" fmla="*/ 1584251 w 1669311"/>
                    <a:gd name="connsiteY18" fmla="*/ 435935 h 839972"/>
                    <a:gd name="connsiteX19" fmla="*/ 1573618 w 1669311"/>
                    <a:gd name="connsiteY19" fmla="*/ 233916 h 839972"/>
                    <a:gd name="connsiteX20" fmla="*/ 1669311 w 1669311"/>
                    <a:gd name="connsiteY20" fmla="*/ 42530 h 83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311" h="839972">
                      <a:moveTo>
                        <a:pt x="1669311" y="42530"/>
                      </a:moveTo>
                      <a:lnTo>
                        <a:pt x="1297172" y="21265"/>
                      </a:lnTo>
                      <a:lnTo>
                        <a:pt x="946298" y="0"/>
                      </a:lnTo>
                      <a:lnTo>
                        <a:pt x="701749" y="0"/>
                      </a:lnTo>
                      <a:lnTo>
                        <a:pt x="361507" y="85061"/>
                      </a:lnTo>
                      <a:lnTo>
                        <a:pt x="191386" y="170121"/>
                      </a:lnTo>
                      <a:lnTo>
                        <a:pt x="74428" y="265814"/>
                      </a:lnTo>
                      <a:lnTo>
                        <a:pt x="0" y="404037"/>
                      </a:lnTo>
                      <a:lnTo>
                        <a:pt x="0" y="606056"/>
                      </a:lnTo>
                      <a:lnTo>
                        <a:pt x="31898" y="744279"/>
                      </a:lnTo>
                      <a:lnTo>
                        <a:pt x="159488" y="839972"/>
                      </a:lnTo>
                      <a:lnTo>
                        <a:pt x="372139" y="808075"/>
                      </a:lnTo>
                      <a:lnTo>
                        <a:pt x="595423" y="765544"/>
                      </a:lnTo>
                      <a:lnTo>
                        <a:pt x="797442" y="680484"/>
                      </a:lnTo>
                      <a:lnTo>
                        <a:pt x="1052623" y="595423"/>
                      </a:lnTo>
                      <a:lnTo>
                        <a:pt x="1254642" y="563526"/>
                      </a:lnTo>
                      <a:lnTo>
                        <a:pt x="1477925" y="510363"/>
                      </a:lnTo>
                      <a:lnTo>
                        <a:pt x="1594884" y="478465"/>
                      </a:lnTo>
                      <a:lnTo>
                        <a:pt x="1584251" y="435935"/>
                      </a:lnTo>
                      <a:lnTo>
                        <a:pt x="1573618" y="233916"/>
                      </a:lnTo>
                      <a:lnTo>
                        <a:pt x="1669311" y="4253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93049DCF-6CC5-C543-8404-3E088CC06C63}"/>
                    </a:ext>
                  </a:extLst>
                </p:cNvPr>
                <p:cNvSpPr/>
                <p:nvPr/>
              </p:nvSpPr>
              <p:spPr>
                <a:xfrm>
                  <a:off x="3610237" y="2879600"/>
                  <a:ext cx="1095153" cy="871870"/>
                </a:xfrm>
                <a:custGeom>
                  <a:avLst/>
                  <a:gdLst>
                    <a:gd name="connsiteX0" fmla="*/ 85060 w 1095153"/>
                    <a:gd name="connsiteY0" fmla="*/ 10632 h 871870"/>
                    <a:gd name="connsiteX1" fmla="*/ 0 w 1095153"/>
                    <a:gd name="connsiteY1" fmla="*/ 191386 h 871870"/>
                    <a:gd name="connsiteX2" fmla="*/ 21265 w 1095153"/>
                    <a:gd name="connsiteY2" fmla="*/ 393404 h 871870"/>
                    <a:gd name="connsiteX3" fmla="*/ 106326 w 1095153"/>
                    <a:gd name="connsiteY3" fmla="*/ 627321 h 871870"/>
                    <a:gd name="connsiteX4" fmla="*/ 180753 w 1095153"/>
                    <a:gd name="connsiteY4" fmla="*/ 744279 h 871870"/>
                    <a:gd name="connsiteX5" fmla="*/ 308344 w 1095153"/>
                    <a:gd name="connsiteY5" fmla="*/ 850604 h 871870"/>
                    <a:gd name="connsiteX6" fmla="*/ 404037 w 1095153"/>
                    <a:gd name="connsiteY6" fmla="*/ 871870 h 871870"/>
                    <a:gd name="connsiteX7" fmla="*/ 637953 w 1095153"/>
                    <a:gd name="connsiteY7" fmla="*/ 808074 h 871870"/>
                    <a:gd name="connsiteX8" fmla="*/ 903767 w 1095153"/>
                    <a:gd name="connsiteY8" fmla="*/ 701749 h 871870"/>
                    <a:gd name="connsiteX9" fmla="*/ 1052623 w 1095153"/>
                    <a:gd name="connsiteY9" fmla="*/ 584790 h 871870"/>
                    <a:gd name="connsiteX10" fmla="*/ 1095153 w 1095153"/>
                    <a:gd name="connsiteY10" fmla="*/ 467832 h 871870"/>
                    <a:gd name="connsiteX11" fmla="*/ 1084521 w 1095153"/>
                    <a:gd name="connsiteY11" fmla="*/ 340242 h 871870"/>
                    <a:gd name="connsiteX12" fmla="*/ 1020726 w 1095153"/>
                    <a:gd name="connsiteY12" fmla="*/ 233916 h 871870"/>
                    <a:gd name="connsiteX13" fmla="*/ 882502 w 1095153"/>
                    <a:gd name="connsiteY13" fmla="*/ 138223 h 871870"/>
                    <a:gd name="connsiteX14" fmla="*/ 754912 w 1095153"/>
                    <a:gd name="connsiteY14" fmla="*/ 74428 h 871870"/>
                    <a:gd name="connsiteX15" fmla="*/ 595423 w 1095153"/>
                    <a:gd name="connsiteY15" fmla="*/ 31897 h 871870"/>
                    <a:gd name="connsiteX16" fmla="*/ 435935 w 1095153"/>
                    <a:gd name="connsiteY16" fmla="*/ 31897 h 871870"/>
                    <a:gd name="connsiteX17" fmla="*/ 202019 w 1095153"/>
                    <a:gd name="connsiteY17" fmla="*/ 0 h 871870"/>
                    <a:gd name="connsiteX18" fmla="*/ 85060 w 1095153"/>
                    <a:gd name="connsiteY18" fmla="*/ 10632 h 871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95153" h="871870">
                      <a:moveTo>
                        <a:pt x="85060" y="10632"/>
                      </a:moveTo>
                      <a:lnTo>
                        <a:pt x="0" y="191386"/>
                      </a:lnTo>
                      <a:lnTo>
                        <a:pt x="21265" y="393404"/>
                      </a:lnTo>
                      <a:lnTo>
                        <a:pt x="106326" y="627321"/>
                      </a:lnTo>
                      <a:lnTo>
                        <a:pt x="180753" y="744279"/>
                      </a:lnTo>
                      <a:lnTo>
                        <a:pt x="308344" y="850604"/>
                      </a:lnTo>
                      <a:lnTo>
                        <a:pt x="404037" y="871870"/>
                      </a:lnTo>
                      <a:lnTo>
                        <a:pt x="637953" y="808074"/>
                      </a:lnTo>
                      <a:lnTo>
                        <a:pt x="903767" y="701749"/>
                      </a:lnTo>
                      <a:lnTo>
                        <a:pt x="1052623" y="584790"/>
                      </a:lnTo>
                      <a:lnTo>
                        <a:pt x="1095153" y="467832"/>
                      </a:lnTo>
                      <a:lnTo>
                        <a:pt x="1084521" y="340242"/>
                      </a:lnTo>
                      <a:lnTo>
                        <a:pt x="1020726" y="233916"/>
                      </a:lnTo>
                      <a:lnTo>
                        <a:pt x="882502" y="138223"/>
                      </a:lnTo>
                      <a:lnTo>
                        <a:pt x="754912" y="74428"/>
                      </a:lnTo>
                      <a:lnTo>
                        <a:pt x="595423" y="31897"/>
                      </a:lnTo>
                      <a:lnTo>
                        <a:pt x="435935" y="31897"/>
                      </a:lnTo>
                      <a:lnTo>
                        <a:pt x="202019" y="0"/>
                      </a:lnTo>
                      <a:lnTo>
                        <a:pt x="85060" y="10632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E4369B-5EDD-6743-AA83-CCD196B2B52C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59BDEDD9-DD79-0A49-99C6-6B8CCEF308F8}"/>
              </a:ext>
            </a:extLst>
          </p:cNvPr>
          <p:cNvSpPr txBox="1"/>
          <p:nvPr/>
        </p:nvSpPr>
        <p:spPr>
          <a:xfrm>
            <a:off x="6906344" y="6020835"/>
            <a:ext cx="44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CA773B-8844-E349-93FB-B59E85543E76}"/>
              </a:ext>
            </a:extLst>
          </p:cNvPr>
          <p:cNvSpPr txBox="1"/>
          <p:nvPr/>
        </p:nvSpPr>
        <p:spPr>
          <a:xfrm>
            <a:off x="4084331" y="5925819"/>
            <a:ext cx="1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Glia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33C825-A016-5B48-8307-BFD888F37CBB}"/>
              </a:ext>
            </a:extLst>
          </p:cNvPr>
          <p:cNvSpPr txBox="1"/>
          <p:nvPr/>
        </p:nvSpPr>
        <p:spPr>
          <a:xfrm>
            <a:off x="5700889" y="6007198"/>
            <a:ext cx="59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iPC</a:t>
            </a:r>
            <a:endParaRPr lang="en-US" dirty="0"/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C29AD143-4242-8643-A228-C0C0F832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76" y="4653930"/>
            <a:ext cx="781226" cy="1058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9647FB-A68B-2C4C-9F2C-68AE3DDC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94" y="4471625"/>
            <a:ext cx="976253" cy="1278533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99DD9429-C95B-554E-98C3-C7EDBA5AC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757" y="4795291"/>
            <a:ext cx="575762" cy="80005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FAC838-4339-1841-8B44-DA351BB2D4D3}"/>
              </a:ext>
            </a:extLst>
          </p:cNvPr>
          <p:cNvCxnSpPr>
            <a:cxnSpLocks/>
          </p:cNvCxnSpPr>
          <p:nvPr/>
        </p:nvCxnSpPr>
        <p:spPr>
          <a:xfrm>
            <a:off x="4986475" y="5267360"/>
            <a:ext cx="633806" cy="122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0826B5-DD3B-FA4D-A463-41036E2BC165}"/>
              </a:ext>
            </a:extLst>
          </p:cNvPr>
          <p:cNvCxnSpPr>
            <a:cxnSpLocks/>
          </p:cNvCxnSpPr>
          <p:nvPr/>
        </p:nvCxnSpPr>
        <p:spPr>
          <a:xfrm flipV="1">
            <a:off x="6149117" y="5239411"/>
            <a:ext cx="64899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490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Computational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32784D-D020-FE45-BF57-354220A76A2B}"/>
              </a:ext>
            </a:extLst>
          </p:cNvPr>
          <p:cNvSpPr txBox="1"/>
          <p:nvPr/>
        </p:nvSpPr>
        <p:spPr>
          <a:xfrm>
            <a:off x="587761" y="2269219"/>
            <a:ext cx="3468937" cy="646331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Annotate Sox2 distal elements with chromatin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26233B-E181-2F4E-BFF6-2D2BAB2AB017}"/>
              </a:ext>
            </a:extLst>
          </p:cNvPr>
          <p:cNvSpPr txBox="1"/>
          <p:nvPr/>
        </p:nvSpPr>
        <p:spPr>
          <a:xfrm>
            <a:off x="570482" y="3295835"/>
            <a:ext cx="3468937" cy="646331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Determine cell-type specific and shared distal Sox2 elements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AC8ED5-594F-3546-B89F-848E50BB1D7D}"/>
              </a:ext>
            </a:extLst>
          </p:cNvPr>
          <p:cNvCxnSpPr>
            <a:cxnSpLocks/>
          </p:cNvCxnSpPr>
          <p:nvPr/>
        </p:nvCxnSpPr>
        <p:spPr>
          <a:xfrm>
            <a:off x="2304950" y="2930075"/>
            <a:ext cx="0" cy="36576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0E94D0-701E-8847-B112-2EF2143BCA8B}"/>
              </a:ext>
            </a:extLst>
          </p:cNvPr>
          <p:cNvCxnSpPr>
            <a:cxnSpLocks/>
          </p:cNvCxnSpPr>
          <p:nvPr/>
        </p:nvCxnSpPr>
        <p:spPr>
          <a:xfrm flipH="1">
            <a:off x="2291683" y="3949656"/>
            <a:ext cx="13268" cy="38271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7AA5E9-76EB-5349-BA25-788D447B5FF0}"/>
              </a:ext>
            </a:extLst>
          </p:cNvPr>
          <p:cNvSpPr txBox="1"/>
          <p:nvPr/>
        </p:nvSpPr>
        <p:spPr>
          <a:xfrm>
            <a:off x="959630" y="5139001"/>
            <a:ext cx="2662326" cy="1200329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itchFamily="2" charset="2"/>
              </a:rPr>
              <a:t>Integrate Differential Expression data with annotated Sox2 enhancers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2B2CD-4AE9-674C-8450-724F64DA4B93}"/>
              </a:ext>
            </a:extLst>
          </p:cNvPr>
          <p:cNvSpPr txBox="1"/>
          <p:nvPr/>
        </p:nvSpPr>
        <p:spPr>
          <a:xfrm>
            <a:off x="555435" y="4337871"/>
            <a:ext cx="3456490" cy="369332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 Sox2 distal elements to genes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30F7E2-4399-704B-AEA5-41CC9B98A45E}"/>
              </a:ext>
            </a:extLst>
          </p:cNvPr>
          <p:cNvCxnSpPr>
            <a:cxnSpLocks/>
          </p:cNvCxnSpPr>
          <p:nvPr/>
        </p:nvCxnSpPr>
        <p:spPr>
          <a:xfrm>
            <a:off x="2283425" y="4715691"/>
            <a:ext cx="6479" cy="38313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AEA7DB-11E5-3244-8CC4-85B1136D70A0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621956" y="5739165"/>
            <a:ext cx="1023196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4F4B4-90B6-2C4F-A411-71EA29ACD315}"/>
              </a:ext>
            </a:extLst>
          </p:cNvPr>
          <p:cNvSpPr/>
          <p:nvPr/>
        </p:nvSpPr>
        <p:spPr>
          <a:xfrm>
            <a:off x="1246192" y="857250"/>
            <a:ext cx="215207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RG vs. </a:t>
            </a:r>
            <a:r>
              <a:rPr lang="en-US" b="1" dirty="0" err="1">
                <a:solidFill>
                  <a:srgbClr val="000000"/>
                </a:solidFill>
                <a:cs typeface="Calibri" panose="020F0502020204030204" pitchFamily="34" charset="0"/>
              </a:rPr>
              <a:t>iPC</a:t>
            </a:r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</a:p>
          <a:p>
            <a:pPr marL="342900" indent="-342900">
              <a:buAutoNum type="arabicParenR"/>
            </a:pPr>
            <a:r>
              <a:rPr lang="en-US" b="1" dirty="0" err="1">
                <a:solidFill>
                  <a:srgbClr val="000000"/>
                </a:solidFill>
                <a:cs typeface="Calibri" panose="020F0502020204030204" pitchFamily="34" charset="0"/>
              </a:rPr>
              <a:t>iPC</a:t>
            </a:r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 vs. IN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RG vs. </a:t>
            </a:r>
            <a:r>
              <a:rPr lang="en-US" b="1" dirty="0" err="1">
                <a:solidFill>
                  <a:srgbClr val="000000"/>
                </a:solidFill>
                <a:cs typeface="Calibri" panose="020F0502020204030204" pitchFamily="34" charset="0"/>
              </a:rPr>
              <a:t>iPC</a:t>
            </a:r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 vs. IN</a:t>
            </a:r>
            <a:endParaRPr lang="en-US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B7E974-2193-AF4C-A7F3-63A7F208C671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>
            <a:off x="2322230" y="1780580"/>
            <a:ext cx="0" cy="48863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BA3DE0-905E-2442-AE6A-7C4BF0A3AB2D}"/>
              </a:ext>
            </a:extLst>
          </p:cNvPr>
          <p:cNvSpPr txBox="1"/>
          <p:nvPr/>
        </p:nvSpPr>
        <p:spPr>
          <a:xfrm>
            <a:off x="4653860" y="5006826"/>
            <a:ext cx="6461315" cy="1754326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Future Directions:</a:t>
            </a:r>
          </a:p>
          <a:p>
            <a:r>
              <a:rPr lang="en-US" b="1" dirty="0">
                <a:sym typeface="Wingdings" pitchFamily="2" charset="2"/>
              </a:rPr>
              <a:t>1) How does Sox2 binding correspond with changes in chromatin state and accessibility? (Primed vs. Active Enhancers)</a:t>
            </a:r>
          </a:p>
          <a:p>
            <a:r>
              <a:rPr lang="en-US" b="1" dirty="0">
                <a:sym typeface="Wingdings" pitchFamily="2" charset="2"/>
              </a:rPr>
              <a:t>2) What enhancers are lost vs. gained and what genes do they putatively regulate?</a:t>
            </a:r>
          </a:p>
          <a:p>
            <a:r>
              <a:rPr lang="en-US" b="1" dirty="0">
                <a:sym typeface="Wingdings" pitchFamily="2" charset="2"/>
              </a:rPr>
              <a:t>3) Sox2-Sox2 promoter-enhancer links?</a:t>
            </a:r>
          </a:p>
        </p:txBody>
      </p:sp>
    </p:spTree>
    <p:extLst>
      <p:ext uri="{BB962C8B-B14F-4D97-AF65-F5344CB8AC3E}">
        <p14:creationId xmlns:p14="http://schemas.microsoft.com/office/powerpoint/2010/main" val="32530050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218B9C52-4DE0-F94D-8829-843E2217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7224F48B-0D5E-6B49-BC7D-96BD2E5A0BAD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D903DB2-EE3E-9B4D-B8A4-CCF9985443B7}"/>
              </a:ext>
            </a:extLst>
          </p:cNvPr>
          <p:cNvGrpSpPr/>
          <p:nvPr/>
        </p:nvGrpSpPr>
        <p:grpSpPr>
          <a:xfrm>
            <a:off x="283280" y="2469895"/>
            <a:ext cx="3086050" cy="2721110"/>
            <a:chOff x="283280" y="2469895"/>
            <a:chExt cx="3086050" cy="272111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BAB19B2-566B-E54A-943C-12372C871DD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IPC RPKM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74006DF-3787-E046-863A-4784B952BF6B}"/>
                </a:ext>
              </a:extLst>
            </p:cNvPr>
            <p:cNvSpPr txBox="1"/>
            <p:nvPr/>
          </p:nvSpPr>
          <p:spPr>
            <a:xfrm rot="16200000">
              <a:off x="-451488" y="3204663"/>
              <a:ext cx="183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RG RPKM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CF3A817-11CC-9B4E-96D8-2A7FC7E2FB70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D5E4E80-15AE-B343-816F-A3A80EEA319F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E485EBC-9489-C446-B07C-55BCDAA52100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53167B5-5BDC-2349-A056-E5768EB54520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68792AB-F8C5-B74F-B5B4-AFB90B2132A7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3948C676-5AF0-7E43-B3C8-665A2CC23DF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3948C676-5AF0-7E43-B3C8-665A2CC23DF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5DBBAC47-593A-984A-A06A-449227C5E08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5DBBAC47-593A-984A-A06A-449227C5E08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FDD6BEA2-DEB3-4041-A2AF-742DA444450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FDD6BEA2-DEB3-4041-A2AF-742DA444450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4010B838-D6AC-F74E-B179-775892DEA99B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4010B838-D6AC-F74E-B179-775892DEA9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677A22C3-51A2-304B-8278-B4C11694B4B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677A22C3-51A2-304B-8278-B4C11694B4B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C5081F4F-8786-0244-995B-5125836021A6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C5081F4F-8786-0244-995B-5125836021A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1ACBB374-FD8A-BD4C-ABB9-A7A93B2A007A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1ACBB374-FD8A-BD4C-ABB9-A7A93B2A007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0D3B1DAD-187C-B148-A2D4-87D3659CA7D9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0D3B1DAD-187C-B148-A2D4-87D3659CA7D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1F1D5713-0C17-804F-943D-27767FCA3856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1F1D5713-0C17-804F-943D-27767FCA385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2C10781E-BF79-9649-BADE-CD4B1CA8F37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2C10781E-BF79-9649-BADE-CD4B1CA8F37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BE1C45CE-CD1B-1F46-8161-0E7BFDF64AF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BE1C45CE-CD1B-1F46-8161-0E7BFDF64AF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CE4772B-4039-C64F-BE61-8090EAE4E6A1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CE4772B-4039-C64F-BE61-8090EAE4E6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B8C776-92D3-DC4B-B165-8224C3B76305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B8C776-92D3-DC4B-B165-8224C3B763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44BBF7B-3DFE-7A45-A10F-2F685FF930C1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CEF7D7E-9634-5541-85A0-BF6CA6639BAF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CEF7D7E-9634-5541-85A0-BF6CA6639B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5CDBF71-6372-5043-8FE5-73FEDD8DA88C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5CDBF71-6372-5043-8FE5-73FEDD8DA8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18D7FE9-EEC3-AF40-ABB6-02C3B12CAF40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18D7FE9-EEC3-AF40-ABB6-02C3B12CAF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46CA766-F6FE-C641-B289-80893C8CF3F7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3E32EDE-B409-2745-A2B7-DD1ED129F757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C059F2E8-FCF5-2343-A09C-B101893037CB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C059F2E8-FCF5-2343-A09C-B101893037C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ED877E39-A1CF-CB4D-9630-35156253871E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ED877E39-A1CF-CB4D-9630-35156253871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ECF00F74-919C-F34D-BF9C-C3BEE115C47A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ECF00F74-919C-F34D-BF9C-C3BEE115C47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A00C073E-EC37-F94E-9970-B597DF380028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A00C073E-EC37-F94E-9970-B597DF38002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46A1E4D4-9AB2-D641-B461-78810A473403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46A1E4D4-9AB2-D641-B461-78810A47340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D438DCF7-D8B7-2945-AEA5-F68D13B97730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D438DCF7-D8B7-2945-AEA5-F68D13B9773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DA9457AA-1E5B-1E48-9F0E-77E7AE2A5C32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DA9457AA-1E5B-1E48-9F0E-77E7AE2A5C3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53155D0B-B9D0-E84C-86C4-775F797336E8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53155D0B-B9D0-E84C-86C4-775F797336E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E98A3549-10EF-124D-A44B-8C1EFEA53D98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E98A3549-10EF-124D-A44B-8C1EFEA53D9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37F7147D-E80E-D248-A6F0-4306D68EF31A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37F7147D-E80E-D248-A6F0-4306D68EF31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AF8EA0-CA7E-4F48-9B97-2BDF593952D5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AF8EA0-CA7E-4F48-9B97-2BDF593952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9493F0-C9CD-A54A-A4E8-495CA45328F4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9493F0-C9CD-A54A-A4E8-495CA45328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D10DFBC-FFBF-834A-BF8F-627161E286E9}"/>
                  </a:ext>
                </a:extLst>
              </p14:cNvPr>
              <p14:cNvContentPartPr/>
              <p14:nvPr/>
            </p14:nvContentPartPr>
            <p14:xfrm>
              <a:off x="1150076" y="2564068"/>
              <a:ext cx="505440" cy="4136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D10DFBC-FFBF-834A-BF8F-627161E286E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18396" y="2532388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6818E50-3624-074E-912B-2BDE448FDC2A}"/>
                  </a:ext>
                </a:extLst>
              </p14:cNvPr>
              <p14:cNvContentPartPr/>
              <p14:nvPr/>
            </p14:nvContentPartPr>
            <p14:xfrm>
              <a:off x="2410801" y="4323904"/>
              <a:ext cx="637200" cy="3135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6818E50-3624-074E-912B-2BDE448FDC2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379121" y="4292224"/>
                <a:ext cx="700200" cy="376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BB8B44E-C9BE-134C-9FFE-C224CB823FD8}"/>
              </a:ext>
            </a:extLst>
          </p:cNvPr>
          <p:cNvCxnSpPr>
            <a:cxnSpLocks/>
          </p:cNvCxnSpPr>
          <p:nvPr/>
        </p:nvCxnSpPr>
        <p:spPr>
          <a:xfrm flipH="1" flipV="1">
            <a:off x="2745648" y="2810564"/>
            <a:ext cx="398758" cy="10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F314F8-29B3-0E47-973C-DCB655556064}"/>
              </a:ext>
            </a:extLst>
          </p:cNvPr>
          <p:cNvSpPr txBox="1"/>
          <p:nvPr/>
        </p:nvSpPr>
        <p:spPr>
          <a:xfrm>
            <a:off x="3136499" y="2673313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Nkx2.1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C34B02-D422-6D40-BAED-FEB25CF0A258}"/>
              </a:ext>
            </a:extLst>
          </p:cNvPr>
          <p:cNvSpPr txBox="1"/>
          <p:nvPr/>
        </p:nvSpPr>
        <p:spPr>
          <a:xfrm>
            <a:off x="3674886" y="4188280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Ascl1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F4664590-566B-A041-AAF8-EECDFD20E430}"/>
              </a:ext>
            </a:extLst>
          </p:cNvPr>
          <p:cNvCxnSpPr>
            <a:cxnSpLocks/>
            <a:stCxn id="178" idx="1"/>
            <a:endCxn id="252" idx="3"/>
          </p:cNvCxnSpPr>
          <p:nvPr/>
        </p:nvCxnSpPr>
        <p:spPr>
          <a:xfrm flipH="1" flipV="1">
            <a:off x="3194327" y="4240216"/>
            <a:ext cx="480559" cy="132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23F0289-380B-B547-ADA3-F78C2A824D29}"/>
              </a:ext>
            </a:extLst>
          </p:cNvPr>
          <p:cNvSpPr txBox="1"/>
          <p:nvPr/>
        </p:nvSpPr>
        <p:spPr>
          <a:xfrm>
            <a:off x="1769326" y="1894319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Nes</a:t>
            </a:r>
            <a:endParaRPr lang="en-US" dirty="0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99569B1-BE60-524B-8703-041D80FFEDF7}"/>
              </a:ext>
            </a:extLst>
          </p:cNvPr>
          <p:cNvCxnSpPr>
            <a:cxnSpLocks/>
            <a:stCxn id="180" idx="1"/>
          </p:cNvCxnSpPr>
          <p:nvPr/>
        </p:nvCxnSpPr>
        <p:spPr>
          <a:xfrm flipH="1">
            <a:off x="1384252" y="2078985"/>
            <a:ext cx="385074" cy="447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873BC12-B226-834C-BE92-43381DEE916B}"/>
                  </a:ext>
                </a:extLst>
              </p14:cNvPr>
              <p14:cNvContentPartPr/>
              <p14:nvPr/>
            </p14:nvContentPartPr>
            <p14:xfrm>
              <a:off x="1996660" y="2737289"/>
              <a:ext cx="674280" cy="885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873BC12-B226-834C-BE92-43381DEE916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971100" y="2711729"/>
                <a:ext cx="724680" cy="936000"/>
              </a:xfrm>
              <a:prstGeom prst="rect">
                <a:avLst/>
              </a:prstGeom>
            </p:spPr>
          </p:pic>
        </mc:Fallback>
      </mc:AlternateContent>
      <p:sp>
        <p:nvSpPr>
          <p:cNvPr id="183" name="TextBox 182">
            <a:extLst>
              <a:ext uri="{FF2B5EF4-FFF2-40B4-BE49-F238E27FC236}">
                <a16:creationId xmlns:a16="http://schemas.microsoft.com/office/drawing/2014/main" id="{11EBF478-9AAB-1644-8058-4A9CFA595532}"/>
              </a:ext>
            </a:extLst>
          </p:cNvPr>
          <p:cNvSpPr txBox="1"/>
          <p:nvPr/>
        </p:nvSpPr>
        <p:spPr>
          <a:xfrm>
            <a:off x="2815591" y="2161844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Shh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C1CCE11-C2DA-C849-9EDC-D3A53DD0CC03}"/>
              </a:ext>
            </a:extLst>
          </p:cNvPr>
          <p:cNvCxnSpPr>
            <a:cxnSpLocks/>
            <a:stCxn id="183" idx="1"/>
          </p:cNvCxnSpPr>
          <p:nvPr/>
        </p:nvCxnSpPr>
        <p:spPr>
          <a:xfrm flipH="1">
            <a:off x="1603987" y="2346510"/>
            <a:ext cx="1211604" cy="19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BCC8EEE-895C-E74C-AEF4-76ABFF1D7A74}"/>
              </a:ext>
            </a:extLst>
          </p:cNvPr>
          <p:cNvGrpSpPr/>
          <p:nvPr/>
        </p:nvGrpSpPr>
        <p:grpSpPr>
          <a:xfrm>
            <a:off x="318981" y="1175308"/>
            <a:ext cx="1923257" cy="369332"/>
            <a:chOff x="3538222" y="2770568"/>
            <a:chExt cx="1923257" cy="369332"/>
          </a:xfrm>
        </p:grpSpPr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F364620E-36BA-9B4F-8370-99DE0A52BD15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1F4B39D-6BE0-AC4F-A4F5-A0F49F8C6843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3611B01B-B798-BD43-B338-70929D611DBA}"/>
              </a:ext>
            </a:extLst>
          </p:cNvPr>
          <p:cNvSpPr/>
          <p:nvPr/>
        </p:nvSpPr>
        <p:spPr>
          <a:xfrm>
            <a:off x="2380514" y="1208496"/>
            <a:ext cx="303381" cy="3033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320EBDA-1079-0F49-A00E-389772825767}"/>
              </a:ext>
            </a:extLst>
          </p:cNvPr>
          <p:cNvSpPr txBox="1"/>
          <p:nvPr/>
        </p:nvSpPr>
        <p:spPr>
          <a:xfrm>
            <a:off x="2712544" y="1163050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RG Distal Only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5D3F29D-BAF3-A347-96CC-D25CC4F5EA7E}"/>
              </a:ext>
            </a:extLst>
          </p:cNvPr>
          <p:cNvGrpSpPr/>
          <p:nvPr/>
        </p:nvGrpSpPr>
        <p:grpSpPr>
          <a:xfrm>
            <a:off x="5060295" y="1159353"/>
            <a:ext cx="2645661" cy="369332"/>
            <a:chOff x="3536854" y="3559250"/>
            <a:chExt cx="2645661" cy="369332"/>
          </a:xfrm>
        </p:grpSpPr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BB916AEE-58E8-5449-9F14-2776B224AFA1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796CBF9-E4E8-A04A-89AE-EDAD373A2591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</a:t>
              </a:r>
              <a:r>
                <a:rPr lang="en-US" dirty="0" err="1"/>
                <a:t>iPC</a:t>
              </a:r>
              <a:r>
                <a:rPr lang="en-US" dirty="0"/>
                <a:t> Distal Only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5E397C1-B944-DE44-A4FE-FE82976B1F4C}"/>
              </a:ext>
            </a:extLst>
          </p:cNvPr>
          <p:cNvGrpSpPr/>
          <p:nvPr/>
        </p:nvGrpSpPr>
        <p:grpSpPr>
          <a:xfrm>
            <a:off x="8073013" y="1085011"/>
            <a:ext cx="2645661" cy="369332"/>
            <a:chOff x="3536854" y="3559250"/>
            <a:chExt cx="2645661" cy="369332"/>
          </a:xfrm>
        </p:grpSpPr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3BDB7857-D3A2-AA4F-888B-357F578EC6E0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1E0CB28-813B-1F40-B016-936EE7404CBE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Distal Only</a:t>
              </a:r>
            </a:p>
          </p:txBody>
        </p:sp>
      </p:grpSp>
      <p:pic>
        <p:nvPicPr>
          <p:cNvPr id="252" name="Picture 251">
            <a:extLst>
              <a:ext uri="{FF2B5EF4-FFF2-40B4-BE49-F238E27FC236}">
                <a16:creationId xmlns:a16="http://schemas.microsoft.com/office/drawing/2014/main" id="{D299D8C6-4150-0748-A30B-F06F200873E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878013" y="4042520"/>
            <a:ext cx="316314" cy="395392"/>
          </a:xfrm>
          <a:prstGeom prst="rect">
            <a:avLst/>
          </a:prstGeom>
        </p:spPr>
      </p:pic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694D52E-6757-D046-8B2B-CA1DF7238586}"/>
              </a:ext>
            </a:extLst>
          </p:cNvPr>
          <p:cNvGrpSpPr/>
          <p:nvPr/>
        </p:nvGrpSpPr>
        <p:grpSpPr>
          <a:xfrm>
            <a:off x="6575836" y="2446348"/>
            <a:ext cx="3086050" cy="2721110"/>
            <a:chOff x="283280" y="2469895"/>
            <a:chExt cx="3086050" cy="2721110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C8703887-7FEA-564E-A259-721A256563A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IPC RPKM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A1F29855-96E7-C649-9DE3-7AD7DD97AA50}"/>
                </a:ext>
              </a:extLst>
            </p:cNvPr>
            <p:cNvSpPr txBox="1"/>
            <p:nvPr/>
          </p:nvSpPr>
          <p:spPr>
            <a:xfrm rot="16200000">
              <a:off x="-451488" y="3204663"/>
              <a:ext cx="183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CBF89BB2-C9CF-5044-9E6F-7E0B59AC349B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B732794C-59C1-7747-8221-DD1D48BBEA8F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4F657EB7-B1B4-6D48-9024-A92959AA5394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4693FD7-86DD-B64D-BFA2-E8A40561B3CF}"/>
              </a:ext>
            </a:extLst>
          </p:cNvPr>
          <p:cNvGrpSpPr/>
          <p:nvPr/>
        </p:nvGrpSpPr>
        <p:grpSpPr>
          <a:xfrm>
            <a:off x="8306585" y="3481080"/>
            <a:ext cx="1267935" cy="1116273"/>
            <a:chOff x="2014029" y="3504627"/>
            <a:chExt cx="1267935" cy="1116273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1F024D7B-6A4C-6943-83CB-8E29F95909A4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378C2969-A5F1-B24A-9796-D9958C5ABBB9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378C2969-A5F1-B24A-9796-D9958C5ABBB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9610537D-A8AD-7449-80CC-B4199B76BA6A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9610537D-A8AD-7449-80CC-B4199B76BA6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971D8979-E44F-804C-852D-8E75FC1DBF56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971D8979-E44F-804C-852D-8E75FC1DBF5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1F462629-8E0E-6C42-81ED-562EC61FFD2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1F462629-8E0E-6C42-81ED-562EC61FFD2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CA0C3C2F-D620-104B-B546-B53A15B7AF5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CA0C3C2F-D620-104B-B546-B53A15B7AF5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EF606BD5-4CB9-DB43-B3B6-E4812031343A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EF606BD5-4CB9-DB43-B3B6-E4812031343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DDF65099-7EBC-1E49-807C-845EFF07526E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DDF65099-7EBC-1E49-807C-845EFF07526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A5DFEEB4-9355-1A46-A711-8DFAFD7BA222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A5DFEEB4-9355-1A46-A711-8DFAFD7BA22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627C56DD-375F-DA4C-89BB-96CCD823AC6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627C56DD-375F-DA4C-89BB-96CCD823AC6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4E72EF86-A36B-4C42-AA46-C4FE8168C4E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4E72EF86-A36B-4C42-AA46-C4FE8168C4E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B1DDA539-19BF-574E-A2A2-4F0D8EB11FD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B1DDA539-19BF-574E-A2A2-4F0D8EB11FD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E7E45C0-83D1-534D-BA67-97CCE331D983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E7E45C0-83D1-534D-BA67-97CCE331D9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3205C5F-2DB8-324E-A81E-666893F6FE32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3205C5F-2DB8-324E-A81E-666893F6FE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F380DBDC-969E-FD49-A3F6-1AFA4517545C}"/>
              </a:ext>
            </a:extLst>
          </p:cNvPr>
          <p:cNvGrpSpPr/>
          <p:nvPr/>
        </p:nvGrpSpPr>
        <p:grpSpPr>
          <a:xfrm>
            <a:off x="7300650" y="2700254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C564BFB-5E88-EE47-BA73-CEB1E0BC7744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C564BFB-5E88-EE47-BA73-CEB1E0BC77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B09088F-CBA4-2B4A-8E48-955AA6959D6C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B09088F-CBA4-2B4A-8E48-955AA6959D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AEF7EEE-F2B0-9443-8094-AF55DF3FB307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AEF7EEE-F2B0-9443-8094-AF55DF3FB3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E7B7290-55B2-A848-B670-E9543096EBE3}"/>
              </a:ext>
            </a:extLst>
          </p:cNvPr>
          <p:cNvGrpSpPr/>
          <p:nvPr/>
        </p:nvGrpSpPr>
        <p:grpSpPr>
          <a:xfrm>
            <a:off x="7425690" y="2543835"/>
            <a:ext cx="850501" cy="1019867"/>
            <a:chOff x="3439629" y="2361712"/>
            <a:chExt cx="850501" cy="1019867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517460B0-8480-0646-B65B-CA23FA1D2F4B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42019DB2-3FA9-814F-B7BC-44AD2AD45CED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42019DB2-3FA9-814F-B7BC-44AD2AD45CE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BB7144C0-67DC-FA49-84FB-75FAF6200016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BB7144C0-67DC-FA49-84FB-75FAF620001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050BF17C-288D-9942-80B6-9B8EB5E2E622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050BF17C-288D-9942-80B6-9B8EB5E2E62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B6FF6212-8405-9B42-BB7E-2F47B0261700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B6FF6212-8405-9B42-BB7E-2F47B026170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116C4F00-9B1F-6045-8197-466C50EAB543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116C4F00-9B1F-6045-8197-466C50EAB54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4B28277F-9498-2B4E-A21B-AE09B898A2B7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4B28277F-9498-2B4E-A21B-AE09B898A2B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B0A43148-2B07-7041-A3F9-FB933B8355F7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B0A43148-2B07-7041-A3F9-FB933B8355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DC6EFB6A-C1BF-8847-A300-DE7DE14E5321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DC6EFB6A-C1BF-8847-A300-DE7DE14E532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3ABA37FE-20FC-864C-BEC1-3B1A69DA3799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3ABA37FE-20FC-864C-BEC1-3B1A69DA379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E9A688D2-B81F-8145-8929-6018142763FF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E9A688D2-B81F-8145-8929-6018142763F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67D8442-C00B-AE46-A92C-C26453B2D335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67D8442-C00B-AE46-A92C-C26453B2D3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7FD9875-45D5-B04B-9BBD-A4B0B914116B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7FD9875-45D5-B04B-9BBD-A4B0B91411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C02C801A-DBFC-CE49-BB5A-5E69F5CFB669}"/>
                  </a:ext>
                </a:extLst>
              </p14:cNvPr>
              <p14:cNvContentPartPr/>
              <p14:nvPr/>
            </p14:nvContentPartPr>
            <p14:xfrm>
              <a:off x="7442632" y="2540521"/>
              <a:ext cx="505440" cy="4136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C02C801A-DBFC-CE49-BB5A-5E69F5CFB66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10952" y="2508841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EC62F02-2510-6146-A676-7C5A619D8108}"/>
                  </a:ext>
                </a:extLst>
              </p14:cNvPr>
              <p14:cNvContentPartPr/>
              <p14:nvPr/>
            </p14:nvContentPartPr>
            <p14:xfrm>
              <a:off x="8801998" y="4258854"/>
              <a:ext cx="637200" cy="3135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EC62F02-2510-6146-A676-7C5A619D810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770318" y="4227174"/>
                <a:ext cx="700200" cy="376560"/>
              </a:xfrm>
              <a:prstGeom prst="rect">
                <a:avLst/>
              </a:prstGeom>
            </p:spPr>
          </p:pic>
        </mc:Fallback>
      </mc:AlternateContent>
      <p:sp>
        <p:nvSpPr>
          <p:cNvPr id="314" name="TextBox 313">
            <a:extLst>
              <a:ext uri="{FF2B5EF4-FFF2-40B4-BE49-F238E27FC236}">
                <a16:creationId xmlns:a16="http://schemas.microsoft.com/office/drawing/2014/main" id="{11B6285A-4FF9-C340-84CB-D81FC78D5536}"/>
              </a:ext>
            </a:extLst>
          </p:cNvPr>
          <p:cNvSpPr txBox="1"/>
          <p:nvPr/>
        </p:nvSpPr>
        <p:spPr>
          <a:xfrm>
            <a:off x="8704877" y="2155943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Lhx6</a:t>
            </a:r>
          </a:p>
        </p:txBody>
      </p: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ACB5BE6A-5E45-734D-9432-4D5BDE1BF817}"/>
              </a:ext>
            </a:extLst>
          </p:cNvPr>
          <p:cNvCxnSpPr>
            <a:cxnSpLocks/>
          </p:cNvCxnSpPr>
          <p:nvPr/>
        </p:nvCxnSpPr>
        <p:spPr>
          <a:xfrm flipH="1">
            <a:off x="7732082" y="2366735"/>
            <a:ext cx="998921" cy="684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E70AEF94-3BAE-6547-B80E-25978F46C9F9}"/>
                  </a:ext>
                </a:extLst>
              </p14:cNvPr>
              <p14:cNvContentPartPr/>
              <p14:nvPr/>
            </p14:nvContentPartPr>
            <p14:xfrm>
              <a:off x="8313482" y="2677181"/>
              <a:ext cx="674280" cy="88560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E70AEF94-3BAE-6547-B80E-25978F46C9F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287922" y="2651621"/>
                <a:ext cx="724680" cy="936000"/>
              </a:xfrm>
              <a:prstGeom prst="rect">
                <a:avLst/>
              </a:prstGeom>
            </p:spPr>
          </p:pic>
        </mc:Fallback>
      </mc:AlternateContent>
      <p:sp>
        <p:nvSpPr>
          <p:cNvPr id="317" name="TextBox 316">
            <a:extLst>
              <a:ext uri="{FF2B5EF4-FFF2-40B4-BE49-F238E27FC236}">
                <a16:creationId xmlns:a16="http://schemas.microsoft.com/office/drawing/2014/main" id="{D27B4B92-AAD3-B944-AD23-50220CA07B73}"/>
              </a:ext>
            </a:extLst>
          </p:cNvPr>
          <p:cNvSpPr txBox="1"/>
          <p:nvPr/>
        </p:nvSpPr>
        <p:spPr>
          <a:xfrm>
            <a:off x="8400125" y="1830433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GAD67</a:t>
            </a:r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964AB765-13D2-4B45-A69E-F81EFA4F1FB4}"/>
              </a:ext>
            </a:extLst>
          </p:cNvPr>
          <p:cNvCxnSpPr>
            <a:cxnSpLocks/>
          </p:cNvCxnSpPr>
          <p:nvPr/>
        </p:nvCxnSpPr>
        <p:spPr>
          <a:xfrm flipH="1">
            <a:off x="7620464" y="2155943"/>
            <a:ext cx="860284" cy="63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C212E12C-B74C-4844-B229-9B8E59806335}"/>
              </a:ext>
            </a:extLst>
          </p:cNvPr>
          <p:cNvSpPr txBox="1"/>
          <p:nvPr/>
        </p:nvSpPr>
        <p:spPr>
          <a:xfrm>
            <a:off x="7602858" y="1738582"/>
            <a:ext cx="70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Sox6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C0A94545-C328-0E46-A775-A71EB4FB396D}"/>
              </a:ext>
            </a:extLst>
          </p:cNvPr>
          <p:cNvCxnSpPr>
            <a:cxnSpLocks/>
            <a:endCxn id="303" idx="0"/>
          </p:cNvCxnSpPr>
          <p:nvPr/>
        </p:nvCxnSpPr>
        <p:spPr>
          <a:xfrm flipH="1">
            <a:off x="7505171" y="2046954"/>
            <a:ext cx="449551" cy="603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0488C936-6E0A-3447-A9FF-2A90BD8498BC}"/>
              </a:ext>
            </a:extLst>
          </p:cNvPr>
          <p:cNvCxnSpPr>
            <a:cxnSpLocks/>
          </p:cNvCxnSpPr>
          <p:nvPr/>
        </p:nvCxnSpPr>
        <p:spPr>
          <a:xfrm flipH="1">
            <a:off x="9493846" y="3315349"/>
            <a:ext cx="233191" cy="386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6142BA36-B0FD-954E-AD42-DAD6D9E6BEDB}"/>
              </a:ext>
            </a:extLst>
          </p:cNvPr>
          <p:cNvSpPr txBox="1"/>
          <p:nvPr/>
        </p:nvSpPr>
        <p:spPr>
          <a:xfrm>
            <a:off x="9706782" y="3090657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Ki67</a:t>
            </a:r>
          </a:p>
        </p:txBody>
      </p:sp>
      <p:pic>
        <p:nvPicPr>
          <p:cNvPr id="303" name="Picture 302">
            <a:extLst>
              <a:ext uri="{FF2B5EF4-FFF2-40B4-BE49-F238E27FC236}">
                <a16:creationId xmlns:a16="http://schemas.microsoft.com/office/drawing/2014/main" id="{EE3EC813-2DD0-C94D-B10D-DCF04C21B92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347014" y="2650298"/>
            <a:ext cx="316314" cy="395392"/>
          </a:xfrm>
          <a:prstGeom prst="rect">
            <a:avLst/>
          </a:pr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3C60E2AD-DECB-8B42-9F96-6C990B100C4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787738" y="4255355"/>
            <a:ext cx="316314" cy="395392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945ABDDB-2AAF-5641-AACF-C84CFAE9CC1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500364" y="2898726"/>
            <a:ext cx="316314" cy="3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8" grpId="0"/>
      <p:bldP spid="180" grpId="0"/>
      <p:bldP spid="183" grpId="0"/>
      <p:bldP spid="314" grpId="0"/>
      <p:bldP spid="317" grpId="0"/>
      <p:bldP spid="319" grpId="0"/>
      <p:bldP spid="32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218B9C52-4DE0-F94D-8829-843E2217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7224F48B-0D5E-6B49-BC7D-96BD2E5A0BAD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Aim IC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BCC8EEE-895C-E74C-AEF4-76ABFF1D7A74}"/>
              </a:ext>
            </a:extLst>
          </p:cNvPr>
          <p:cNvGrpSpPr/>
          <p:nvPr/>
        </p:nvGrpSpPr>
        <p:grpSpPr>
          <a:xfrm>
            <a:off x="318981" y="979363"/>
            <a:ext cx="1923257" cy="369332"/>
            <a:chOff x="3538222" y="2770568"/>
            <a:chExt cx="1923257" cy="369332"/>
          </a:xfrm>
        </p:grpSpPr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F364620E-36BA-9B4F-8370-99DE0A52BD15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1F4B39D-6BE0-AC4F-A4F5-A0F49F8C6843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3611B01B-B798-BD43-B338-70929D611DBA}"/>
              </a:ext>
            </a:extLst>
          </p:cNvPr>
          <p:cNvSpPr/>
          <p:nvPr/>
        </p:nvSpPr>
        <p:spPr>
          <a:xfrm>
            <a:off x="2393577" y="973362"/>
            <a:ext cx="303381" cy="3033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320EBDA-1079-0F49-A00E-389772825767}"/>
              </a:ext>
            </a:extLst>
          </p:cNvPr>
          <p:cNvSpPr txBox="1"/>
          <p:nvPr/>
        </p:nvSpPr>
        <p:spPr>
          <a:xfrm>
            <a:off x="2712544" y="967105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RG Bound Only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5D3F29D-BAF3-A347-96CC-D25CC4F5EA7E}"/>
              </a:ext>
            </a:extLst>
          </p:cNvPr>
          <p:cNvGrpSpPr/>
          <p:nvPr/>
        </p:nvGrpSpPr>
        <p:grpSpPr>
          <a:xfrm>
            <a:off x="5086421" y="961506"/>
            <a:ext cx="2619535" cy="371234"/>
            <a:chOff x="3562980" y="3557348"/>
            <a:chExt cx="2619535" cy="371234"/>
          </a:xfrm>
        </p:grpSpPr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BB916AEE-58E8-5449-9F14-2776B224AFA1}"/>
                </a:ext>
              </a:extLst>
            </p:cNvPr>
            <p:cNvSpPr/>
            <p:nvPr/>
          </p:nvSpPr>
          <p:spPr>
            <a:xfrm>
              <a:off x="3562980" y="3557348"/>
              <a:ext cx="293916" cy="30338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796CBF9-E4E8-A04A-89AE-EDAD373A2591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</a:t>
              </a:r>
              <a:r>
                <a:rPr lang="en-US" dirty="0" err="1"/>
                <a:t>iPC</a:t>
              </a:r>
              <a:r>
                <a:rPr lang="en-US" dirty="0"/>
                <a:t> Bound Only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5E397C1-B944-DE44-A4FE-FE82976B1F4C}"/>
              </a:ext>
            </a:extLst>
          </p:cNvPr>
          <p:cNvGrpSpPr/>
          <p:nvPr/>
        </p:nvGrpSpPr>
        <p:grpSpPr>
          <a:xfrm>
            <a:off x="8073013" y="889066"/>
            <a:ext cx="2645661" cy="369332"/>
            <a:chOff x="3536854" y="3559250"/>
            <a:chExt cx="2645661" cy="369332"/>
          </a:xfrm>
        </p:grpSpPr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3BDB7857-D3A2-AA4F-888B-357F578EC6E0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1E0CB28-813B-1F40-B016-936EE7404CBE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Bound Only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694D52E-6757-D046-8B2B-CA1DF7238586}"/>
              </a:ext>
            </a:extLst>
          </p:cNvPr>
          <p:cNvGrpSpPr/>
          <p:nvPr/>
        </p:nvGrpSpPr>
        <p:grpSpPr>
          <a:xfrm>
            <a:off x="6575836" y="2458540"/>
            <a:ext cx="3086050" cy="2721110"/>
            <a:chOff x="283280" y="2469895"/>
            <a:chExt cx="3086050" cy="2721110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C8703887-7FEA-564E-A259-721A256563A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IPC RPKM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A1F29855-96E7-C649-9DE3-7AD7DD97AA50}"/>
                </a:ext>
              </a:extLst>
            </p:cNvPr>
            <p:cNvSpPr txBox="1"/>
            <p:nvPr/>
          </p:nvSpPr>
          <p:spPr>
            <a:xfrm rot="16200000">
              <a:off x="-451488" y="3204663"/>
              <a:ext cx="183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CBF89BB2-C9CF-5044-9E6F-7E0B59AC349B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B732794C-59C1-7747-8221-DD1D48BBEA8F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4F657EB7-B1B4-6D48-9024-A92959AA5394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4693FD7-86DD-B64D-BFA2-E8A40561B3CF}"/>
              </a:ext>
            </a:extLst>
          </p:cNvPr>
          <p:cNvGrpSpPr/>
          <p:nvPr/>
        </p:nvGrpSpPr>
        <p:grpSpPr>
          <a:xfrm>
            <a:off x="8306585" y="3493272"/>
            <a:ext cx="1267935" cy="1116273"/>
            <a:chOff x="2014029" y="3504627"/>
            <a:chExt cx="1267935" cy="1116273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1F024D7B-6A4C-6943-83CB-8E29F95909A4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378C2969-A5F1-B24A-9796-D9958C5ABBB9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378C2969-A5F1-B24A-9796-D9958C5ABBB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9610537D-A8AD-7449-80CC-B4199B76BA6A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9610537D-A8AD-7449-80CC-B4199B76BA6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971D8979-E44F-804C-852D-8E75FC1DBF56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971D8979-E44F-804C-852D-8E75FC1DBF5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1F462629-8E0E-6C42-81ED-562EC61FFD2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1F462629-8E0E-6C42-81ED-562EC61FFD2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CA0C3C2F-D620-104B-B546-B53A15B7AF5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CA0C3C2F-D620-104B-B546-B53A15B7AF5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EF606BD5-4CB9-DB43-B3B6-E4812031343A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EF606BD5-4CB9-DB43-B3B6-E4812031343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DDF65099-7EBC-1E49-807C-845EFF07526E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DDF65099-7EBC-1E49-807C-845EFF07526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A5DFEEB4-9355-1A46-A711-8DFAFD7BA222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A5DFEEB4-9355-1A46-A711-8DFAFD7BA22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627C56DD-375F-DA4C-89BB-96CCD823AC6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627C56DD-375F-DA4C-89BB-96CCD823AC6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4E72EF86-A36B-4C42-AA46-C4FE8168C4E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4E72EF86-A36B-4C42-AA46-C4FE8168C4E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B1DDA539-19BF-574E-A2A2-4F0D8EB11FD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B1DDA539-19BF-574E-A2A2-4F0D8EB11FD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E7E45C0-83D1-534D-BA67-97CCE331D983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E7E45C0-83D1-534D-BA67-97CCE331D9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3205C5F-2DB8-324E-A81E-666893F6FE32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3205C5F-2DB8-324E-A81E-666893F6FE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F380DBDC-969E-FD49-A3F6-1AFA4517545C}"/>
              </a:ext>
            </a:extLst>
          </p:cNvPr>
          <p:cNvGrpSpPr/>
          <p:nvPr/>
        </p:nvGrpSpPr>
        <p:grpSpPr>
          <a:xfrm>
            <a:off x="7300650" y="2712446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C564BFB-5E88-EE47-BA73-CEB1E0BC7744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C564BFB-5E88-EE47-BA73-CEB1E0BC77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B09088F-CBA4-2B4A-8E48-955AA6959D6C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B09088F-CBA4-2B4A-8E48-955AA6959D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AEF7EEE-F2B0-9443-8094-AF55DF3FB307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AEF7EEE-F2B0-9443-8094-AF55DF3FB3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E7B7290-55B2-A848-B670-E9543096EBE3}"/>
              </a:ext>
            </a:extLst>
          </p:cNvPr>
          <p:cNvGrpSpPr/>
          <p:nvPr/>
        </p:nvGrpSpPr>
        <p:grpSpPr>
          <a:xfrm>
            <a:off x="7425690" y="2556027"/>
            <a:ext cx="850501" cy="1019867"/>
            <a:chOff x="3439629" y="2361712"/>
            <a:chExt cx="850501" cy="1019867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517460B0-8480-0646-B65B-CA23FA1D2F4B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42019DB2-3FA9-814F-B7BC-44AD2AD45CED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42019DB2-3FA9-814F-B7BC-44AD2AD45CE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BB7144C0-67DC-FA49-84FB-75FAF6200016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BB7144C0-67DC-FA49-84FB-75FAF620001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050BF17C-288D-9942-80B6-9B8EB5E2E622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050BF17C-288D-9942-80B6-9B8EB5E2E62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B6FF6212-8405-9B42-BB7E-2F47B0261700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B6FF6212-8405-9B42-BB7E-2F47B026170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116C4F00-9B1F-6045-8197-466C50EAB543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116C4F00-9B1F-6045-8197-466C50EAB54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4B28277F-9498-2B4E-A21B-AE09B898A2B7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4B28277F-9498-2B4E-A21B-AE09B898A2B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B0A43148-2B07-7041-A3F9-FB933B8355F7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B0A43148-2B07-7041-A3F9-FB933B8355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DC6EFB6A-C1BF-8847-A300-DE7DE14E5321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DC6EFB6A-C1BF-8847-A300-DE7DE14E532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3ABA37FE-20FC-864C-BEC1-3B1A69DA3799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3ABA37FE-20FC-864C-BEC1-3B1A69DA379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E9A688D2-B81F-8145-8929-6018142763FF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E9A688D2-B81F-8145-8929-6018142763F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67D8442-C00B-AE46-A92C-C26453B2D335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67D8442-C00B-AE46-A92C-C26453B2D3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7FD9875-45D5-B04B-9BBD-A4B0B914116B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7FD9875-45D5-B04B-9BBD-A4B0B91411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C02C801A-DBFC-CE49-BB5A-5E69F5CFB669}"/>
                  </a:ext>
                </a:extLst>
              </p14:cNvPr>
              <p14:cNvContentPartPr/>
              <p14:nvPr/>
            </p14:nvContentPartPr>
            <p14:xfrm>
              <a:off x="7442632" y="2552713"/>
              <a:ext cx="505440" cy="4136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C02C801A-DBFC-CE49-BB5A-5E69F5CFB66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10952" y="2521033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EC62F02-2510-6146-A676-7C5A619D8108}"/>
                  </a:ext>
                </a:extLst>
              </p14:cNvPr>
              <p14:cNvContentPartPr/>
              <p14:nvPr/>
            </p14:nvContentPartPr>
            <p14:xfrm>
              <a:off x="8801998" y="4271046"/>
              <a:ext cx="637200" cy="3135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EC62F02-2510-6146-A676-7C5A619D810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770318" y="4239366"/>
                <a:ext cx="700200" cy="376560"/>
              </a:xfrm>
              <a:prstGeom prst="rect">
                <a:avLst/>
              </a:prstGeom>
            </p:spPr>
          </p:pic>
        </mc:Fallback>
      </mc:AlternateContent>
      <p:sp>
        <p:nvSpPr>
          <p:cNvPr id="314" name="TextBox 313">
            <a:extLst>
              <a:ext uri="{FF2B5EF4-FFF2-40B4-BE49-F238E27FC236}">
                <a16:creationId xmlns:a16="http://schemas.microsoft.com/office/drawing/2014/main" id="{11B6285A-4FF9-C340-84CB-D81FC78D5536}"/>
              </a:ext>
            </a:extLst>
          </p:cNvPr>
          <p:cNvSpPr txBox="1"/>
          <p:nvPr/>
        </p:nvSpPr>
        <p:spPr>
          <a:xfrm>
            <a:off x="8704877" y="2168135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Lhx6</a:t>
            </a:r>
          </a:p>
        </p:txBody>
      </p: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ACB5BE6A-5E45-734D-9432-4D5BDE1BF817}"/>
              </a:ext>
            </a:extLst>
          </p:cNvPr>
          <p:cNvCxnSpPr>
            <a:cxnSpLocks/>
          </p:cNvCxnSpPr>
          <p:nvPr/>
        </p:nvCxnSpPr>
        <p:spPr>
          <a:xfrm flipH="1">
            <a:off x="7732082" y="2365864"/>
            <a:ext cx="998921" cy="684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E70AEF94-3BAE-6547-B80E-25978F46C9F9}"/>
                  </a:ext>
                </a:extLst>
              </p14:cNvPr>
              <p14:cNvContentPartPr/>
              <p14:nvPr/>
            </p14:nvContentPartPr>
            <p14:xfrm>
              <a:off x="8313482" y="2689373"/>
              <a:ext cx="674280" cy="88560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E70AEF94-3BAE-6547-B80E-25978F46C9F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287922" y="2663813"/>
                <a:ext cx="724680" cy="936000"/>
              </a:xfrm>
              <a:prstGeom prst="rect">
                <a:avLst/>
              </a:prstGeom>
            </p:spPr>
          </p:pic>
        </mc:Fallback>
      </mc:AlternateContent>
      <p:sp>
        <p:nvSpPr>
          <p:cNvPr id="317" name="TextBox 316">
            <a:extLst>
              <a:ext uri="{FF2B5EF4-FFF2-40B4-BE49-F238E27FC236}">
                <a16:creationId xmlns:a16="http://schemas.microsoft.com/office/drawing/2014/main" id="{D27B4B92-AAD3-B944-AD23-50220CA07B73}"/>
              </a:ext>
            </a:extLst>
          </p:cNvPr>
          <p:cNvSpPr txBox="1"/>
          <p:nvPr/>
        </p:nvSpPr>
        <p:spPr>
          <a:xfrm>
            <a:off x="8400125" y="1842625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GAD67</a:t>
            </a:r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964AB765-13D2-4B45-A69E-F81EFA4F1FB4}"/>
              </a:ext>
            </a:extLst>
          </p:cNvPr>
          <p:cNvCxnSpPr>
            <a:cxnSpLocks/>
          </p:cNvCxnSpPr>
          <p:nvPr/>
        </p:nvCxnSpPr>
        <p:spPr>
          <a:xfrm flipH="1">
            <a:off x="7620464" y="2168135"/>
            <a:ext cx="860284" cy="63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C212E12C-B74C-4844-B229-9B8E59806335}"/>
              </a:ext>
            </a:extLst>
          </p:cNvPr>
          <p:cNvSpPr txBox="1"/>
          <p:nvPr/>
        </p:nvSpPr>
        <p:spPr>
          <a:xfrm>
            <a:off x="7602858" y="1750774"/>
            <a:ext cx="70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Sox6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C0A94545-C328-0E46-A775-A71EB4FB396D}"/>
              </a:ext>
            </a:extLst>
          </p:cNvPr>
          <p:cNvCxnSpPr>
            <a:cxnSpLocks/>
            <a:endCxn id="303" idx="0"/>
          </p:cNvCxnSpPr>
          <p:nvPr/>
        </p:nvCxnSpPr>
        <p:spPr>
          <a:xfrm flipH="1">
            <a:off x="7505171" y="2059146"/>
            <a:ext cx="449551" cy="603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0488C936-6E0A-3447-A9FF-2A90BD8498BC}"/>
              </a:ext>
            </a:extLst>
          </p:cNvPr>
          <p:cNvCxnSpPr>
            <a:cxnSpLocks/>
          </p:cNvCxnSpPr>
          <p:nvPr/>
        </p:nvCxnSpPr>
        <p:spPr>
          <a:xfrm flipH="1">
            <a:off x="9493846" y="3327541"/>
            <a:ext cx="233191" cy="386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6142BA36-B0FD-954E-AD42-DAD6D9E6BEDB}"/>
              </a:ext>
            </a:extLst>
          </p:cNvPr>
          <p:cNvSpPr txBox="1"/>
          <p:nvPr/>
        </p:nvSpPr>
        <p:spPr>
          <a:xfrm>
            <a:off x="9706782" y="3102849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Ki67</a:t>
            </a:r>
          </a:p>
        </p:txBody>
      </p:sp>
      <p:pic>
        <p:nvPicPr>
          <p:cNvPr id="303" name="Picture 302">
            <a:extLst>
              <a:ext uri="{FF2B5EF4-FFF2-40B4-BE49-F238E27FC236}">
                <a16:creationId xmlns:a16="http://schemas.microsoft.com/office/drawing/2014/main" id="{EE3EC813-2DD0-C94D-B10D-DCF04C21B92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347014" y="2662490"/>
            <a:ext cx="316314" cy="395392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945ABDDB-2AAF-5641-AACF-C84CFAE9CC1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500364" y="2910918"/>
            <a:ext cx="316314" cy="3953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FE1D978-2471-BA44-B965-06B173D6CEB3}"/>
              </a:ext>
            </a:extLst>
          </p:cNvPr>
          <p:cNvGrpSpPr/>
          <p:nvPr/>
        </p:nvGrpSpPr>
        <p:grpSpPr>
          <a:xfrm>
            <a:off x="384353" y="1586895"/>
            <a:ext cx="4971690" cy="5015505"/>
            <a:chOff x="384353" y="1586895"/>
            <a:chExt cx="4971690" cy="5015505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606000F-155B-AC4B-A27E-EA380F61DFB3}"/>
                </a:ext>
              </a:extLst>
            </p:cNvPr>
            <p:cNvSpPr/>
            <p:nvPr/>
          </p:nvSpPr>
          <p:spPr>
            <a:xfrm>
              <a:off x="3292695" y="4808242"/>
              <a:ext cx="998851" cy="24885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B065882-D388-CC4E-904B-1A7D78A21673}"/>
                </a:ext>
              </a:extLst>
            </p:cNvPr>
            <p:cNvSpPr/>
            <p:nvPr/>
          </p:nvSpPr>
          <p:spPr>
            <a:xfrm>
              <a:off x="3328059" y="2616257"/>
              <a:ext cx="994488" cy="17466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0DADAC6-A951-3E4E-8104-28F3CBFD54A1}"/>
                </a:ext>
              </a:extLst>
            </p:cNvPr>
            <p:cNvGrpSpPr/>
            <p:nvPr/>
          </p:nvGrpSpPr>
          <p:grpSpPr>
            <a:xfrm>
              <a:off x="384353" y="1586895"/>
              <a:ext cx="4971690" cy="4692569"/>
              <a:chOff x="6694947" y="1489848"/>
              <a:chExt cx="4682205" cy="4915464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5662B4D-2073-CB42-874F-1B0902A7243D}"/>
                  </a:ext>
                </a:extLst>
              </p:cNvPr>
              <p:cNvGrpSpPr/>
              <p:nvPr/>
            </p:nvGrpSpPr>
            <p:grpSpPr>
              <a:xfrm>
                <a:off x="6694947" y="1518239"/>
                <a:ext cx="4682205" cy="4887073"/>
                <a:chOff x="3754897" y="1438438"/>
                <a:chExt cx="4682205" cy="4887073"/>
              </a:xfrm>
            </p:grpSpPr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0FDA8415-E881-2D45-87FF-E4AB2A49068A}"/>
                    </a:ext>
                  </a:extLst>
                </p:cNvPr>
                <p:cNvSpPr/>
                <p:nvPr/>
              </p:nvSpPr>
              <p:spPr>
                <a:xfrm>
                  <a:off x="5039474" y="5988126"/>
                  <a:ext cx="940691" cy="260670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180A398D-AC5B-CB40-8A2A-4DB1F5846CA2}"/>
                    </a:ext>
                  </a:extLst>
                </p:cNvPr>
                <p:cNvGrpSpPr/>
                <p:nvPr/>
              </p:nvGrpSpPr>
              <p:grpSpPr>
                <a:xfrm>
                  <a:off x="3754897" y="1438438"/>
                  <a:ext cx="4682205" cy="4887073"/>
                  <a:chOff x="3754897" y="1438438"/>
                  <a:chExt cx="4682205" cy="4887073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22C51948-20A0-0E4B-B031-A5ED180C0E58}"/>
                      </a:ext>
                    </a:extLst>
                  </p:cNvPr>
                  <p:cNvSpPr/>
                  <p:nvPr/>
                </p:nvSpPr>
                <p:spPr>
                  <a:xfrm>
                    <a:off x="5155309" y="3358232"/>
                    <a:ext cx="940691" cy="167541"/>
                  </a:xfrm>
                  <a:custGeom>
                    <a:avLst/>
                    <a:gdLst>
                      <a:gd name="connsiteX0" fmla="*/ 0 w 800100"/>
                      <a:gd name="connsiteY0" fmla="*/ 673100 h 711200"/>
                      <a:gd name="connsiteX1" fmla="*/ 50800 w 800100"/>
                      <a:gd name="connsiteY1" fmla="*/ 711200 h 711200"/>
                      <a:gd name="connsiteX2" fmla="*/ 342900 w 800100"/>
                      <a:gd name="connsiteY2" fmla="*/ 698500 h 711200"/>
                      <a:gd name="connsiteX3" fmla="*/ 444500 w 800100"/>
                      <a:gd name="connsiteY3" fmla="*/ 584200 h 711200"/>
                      <a:gd name="connsiteX4" fmla="*/ 469900 w 800100"/>
                      <a:gd name="connsiteY4" fmla="*/ 431800 h 711200"/>
                      <a:gd name="connsiteX5" fmla="*/ 508000 w 800100"/>
                      <a:gd name="connsiteY5" fmla="*/ 203200 h 711200"/>
                      <a:gd name="connsiteX6" fmla="*/ 533400 w 800100"/>
                      <a:gd name="connsiteY6" fmla="*/ 38100 h 711200"/>
                      <a:gd name="connsiteX7" fmla="*/ 584200 w 800100"/>
                      <a:gd name="connsiteY7" fmla="*/ 0 h 711200"/>
                      <a:gd name="connsiteX8" fmla="*/ 647700 w 800100"/>
                      <a:gd name="connsiteY8" fmla="*/ 165100 h 711200"/>
                      <a:gd name="connsiteX9" fmla="*/ 685800 w 800100"/>
                      <a:gd name="connsiteY9" fmla="*/ 406400 h 711200"/>
                      <a:gd name="connsiteX10" fmla="*/ 711200 w 800100"/>
                      <a:gd name="connsiteY10" fmla="*/ 622300 h 711200"/>
                      <a:gd name="connsiteX11" fmla="*/ 800100 w 800100"/>
                      <a:gd name="connsiteY11" fmla="*/ 711200 h 711200"/>
                      <a:gd name="connsiteX12" fmla="*/ 0 w 800100"/>
                      <a:gd name="connsiteY12" fmla="*/ 673100 h 711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00100" h="711200">
                        <a:moveTo>
                          <a:pt x="0" y="673100"/>
                        </a:moveTo>
                        <a:lnTo>
                          <a:pt x="50800" y="711200"/>
                        </a:lnTo>
                        <a:lnTo>
                          <a:pt x="342900" y="698500"/>
                        </a:lnTo>
                        <a:lnTo>
                          <a:pt x="444500" y="584200"/>
                        </a:lnTo>
                        <a:lnTo>
                          <a:pt x="469900" y="431800"/>
                        </a:lnTo>
                        <a:lnTo>
                          <a:pt x="508000" y="203200"/>
                        </a:lnTo>
                        <a:lnTo>
                          <a:pt x="533400" y="38100"/>
                        </a:lnTo>
                        <a:lnTo>
                          <a:pt x="584200" y="0"/>
                        </a:lnTo>
                        <a:lnTo>
                          <a:pt x="647700" y="165100"/>
                        </a:lnTo>
                        <a:lnTo>
                          <a:pt x="685800" y="406400"/>
                        </a:lnTo>
                        <a:lnTo>
                          <a:pt x="711200" y="622300"/>
                        </a:lnTo>
                        <a:lnTo>
                          <a:pt x="800100" y="711200"/>
                        </a:lnTo>
                        <a:lnTo>
                          <a:pt x="0" y="67310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2C9F2124-4017-9147-9757-9DD82188718A}"/>
                      </a:ext>
                    </a:extLst>
                  </p:cNvPr>
                  <p:cNvSpPr/>
                  <p:nvPr/>
                </p:nvSpPr>
                <p:spPr>
                  <a:xfrm>
                    <a:off x="5143554" y="4796416"/>
                    <a:ext cx="940691" cy="260670"/>
                  </a:xfrm>
                  <a:custGeom>
                    <a:avLst/>
                    <a:gdLst>
                      <a:gd name="connsiteX0" fmla="*/ 0 w 800100"/>
                      <a:gd name="connsiteY0" fmla="*/ 673100 h 711200"/>
                      <a:gd name="connsiteX1" fmla="*/ 50800 w 800100"/>
                      <a:gd name="connsiteY1" fmla="*/ 711200 h 711200"/>
                      <a:gd name="connsiteX2" fmla="*/ 342900 w 800100"/>
                      <a:gd name="connsiteY2" fmla="*/ 698500 h 711200"/>
                      <a:gd name="connsiteX3" fmla="*/ 444500 w 800100"/>
                      <a:gd name="connsiteY3" fmla="*/ 584200 h 711200"/>
                      <a:gd name="connsiteX4" fmla="*/ 469900 w 800100"/>
                      <a:gd name="connsiteY4" fmla="*/ 431800 h 711200"/>
                      <a:gd name="connsiteX5" fmla="*/ 508000 w 800100"/>
                      <a:gd name="connsiteY5" fmla="*/ 203200 h 711200"/>
                      <a:gd name="connsiteX6" fmla="*/ 533400 w 800100"/>
                      <a:gd name="connsiteY6" fmla="*/ 38100 h 711200"/>
                      <a:gd name="connsiteX7" fmla="*/ 584200 w 800100"/>
                      <a:gd name="connsiteY7" fmla="*/ 0 h 711200"/>
                      <a:gd name="connsiteX8" fmla="*/ 647700 w 800100"/>
                      <a:gd name="connsiteY8" fmla="*/ 165100 h 711200"/>
                      <a:gd name="connsiteX9" fmla="*/ 685800 w 800100"/>
                      <a:gd name="connsiteY9" fmla="*/ 406400 h 711200"/>
                      <a:gd name="connsiteX10" fmla="*/ 711200 w 800100"/>
                      <a:gd name="connsiteY10" fmla="*/ 622300 h 711200"/>
                      <a:gd name="connsiteX11" fmla="*/ 800100 w 800100"/>
                      <a:gd name="connsiteY11" fmla="*/ 711200 h 711200"/>
                      <a:gd name="connsiteX12" fmla="*/ 0 w 800100"/>
                      <a:gd name="connsiteY12" fmla="*/ 673100 h 711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00100" h="711200">
                        <a:moveTo>
                          <a:pt x="0" y="673100"/>
                        </a:moveTo>
                        <a:lnTo>
                          <a:pt x="50800" y="711200"/>
                        </a:lnTo>
                        <a:lnTo>
                          <a:pt x="342900" y="698500"/>
                        </a:lnTo>
                        <a:lnTo>
                          <a:pt x="444500" y="584200"/>
                        </a:lnTo>
                        <a:lnTo>
                          <a:pt x="469900" y="431800"/>
                        </a:lnTo>
                        <a:lnTo>
                          <a:pt x="508000" y="203200"/>
                        </a:lnTo>
                        <a:lnTo>
                          <a:pt x="533400" y="38100"/>
                        </a:lnTo>
                        <a:lnTo>
                          <a:pt x="584200" y="0"/>
                        </a:lnTo>
                        <a:lnTo>
                          <a:pt x="647700" y="165100"/>
                        </a:lnTo>
                        <a:lnTo>
                          <a:pt x="685800" y="406400"/>
                        </a:lnTo>
                        <a:lnTo>
                          <a:pt x="711200" y="622300"/>
                        </a:lnTo>
                        <a:lnTo>
                          <a:pt x="800100" y="711200"/>
                        </a:lnTo>
                        <a:lnTo>
                          <a:pt x="0" y="67310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64E40A4F-A4A8-7043-AFF8-23C238552FB0}"/>
                      </a:ext>
                    </a:extLst>
                  </p:cNvPr>
                  <p:cNvGrpSpPr/>
                  <p:nvPr/>
                </p:nvGrpSpPr>
                <p:grpSpPr>
                  <a:xfrm>
                    <a:off x="3754897" y="1438438"/>
                    <a:ext cx="4682205" cy="4887073"/>
                    <a:chOff x="887784" y="1368017"/>
                    <a:chExt cx="4682205" cy="4887073"/>
                  </a:xfrm>
                </p:grpSpPr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654D9BDC-F9B5-7949-B7E3-5DEFAC9779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784" y="1594141"/>
                      <a:ext cx="4682205" cy="4660949"/>
                      <a:chOff x="1587872" y="994066"/>
                      <a:chExt cx="4682205" cy="4660949"/>
                    </a:xfrm>
                  </p:grpSpPr>
                  <p:cxnSp>
                    <p:nvCxnSpPr>
                      <p:cNvPr id="194" name="Straight Connector 193">
                        <a:extLst>
                          <a:ext uri="{FF2B5EF4-FFF2-40B4-BE49-F238E27FC236}">
                            <a16:creationId xmlns:a16="http://schemas.microsoft.com/office/drawing/2014/main" id="{BAEDA090-261A-A54C-9268-7B1E2666F0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403064" y="1339998"/>
                        <a:ext cx="3847738" cy="1"/>
                      </a:xfrm>
                      <a:prstGeom prst="line">
                        <a:avLst/>
                      </a:prstGeom>
                      <a:ln w="412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Connector 194">
                        <a:extLst>
                          <a:ext uri="{FF2B5EF4-FFF2-40B4-BE49-F238E27FC236}">
                            <a16:creationId xmlns:a16="http://schemas.microsoft.com/office/drawing/2014/main" id="{3175D918-D90E-AA47-9A29-418B4015D4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395200" y="1683188"/>
                        <a:ext cx="3847738" cy="1"/>
                      </a:xfrm>
                      <a:prstGeom prst="line">
                        <a:avLst/>
                      </a:prstGeom>
                      <a:ln w="412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6" name="TextBox 195">
                        <a:extLst>
                          <a:ext uri="{FF2B5EF4-FFF2-40B4-BE49-F238E27FC236}">
                            <a16:creationId xmlns:a16="http://schemas.microsoft.com/office/drawing/2014/main" id="{ADCEDB77-A553-F146-A4D8-456DDE80B9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4687" y="994066"/>
                        <a:ext cx="9818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RG</a:t>
                        </a:r>
                      </a:p>
                    </p:txBody>
                  </p:sp>
                  <p:sp>
                    <p:nvSpPr>
                      <p:cNvPr id="197" name="TextBox 196">
                        <a:extLst>
                          <a:ext uri="{FF2B5EF4-FFF2-40B4-BE49-F238E27FC236}">
                            <a16:creationId xmlns:a16="http://schemas.microsoft.com/office/drawing/2014/main" id="{1CD403E5-D08C-4B42-9503-E46B506547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4686" y="1344647"/>
                        <a:ext cx="9818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IPC</a:t>
                        </a:r>
                      </a:p>
                    </p:txBody>
                  </p:sp>
                  <p:cxnSp>
                    <p:nvCxnSpPr>
                      <p:cNvPr id="198" name="Straight Connector 197">
                        <a:extLst>
                          <a:ext uri="{FF2B5EF4-FFF2-40B4-BE49-F238E27FC236}">
                            <a16:creationId xmlns:a16="http://schemas.microsoft.com/office/drawing/2014/main" id="{A610798E-8216-B249-B22E-A87C5C1389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395199" y="1985046"/>
                        <a:ext cx="3847738" cy="1"/>
                      </a:xfrm>
                      <a:prstGeom prst="line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412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9436EE56-2F99-D647-8587-288B6CBDB7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4686" y="1646505"/>
                        <a:ext cx="436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IN</a:t>
                        </a:r>
                      </a:p>
                    </p:txBody>
                  </p:sp>
                  <p:grpSp>
                    <p:nvGrpSpPr>
                      <p:cNvPr id="200" name="Group 199">
                        <a:extLst>
                          <a:ext uri="{FF2B5EF4-FFF2-40B4-BE49-F238E27FC236}">
                            <a16:creationId xmlns:a16="http://schemas.microsoft.com/office/drawing/2014/main" id="{DE1A3D87-666B-494A-B1D6-F3295ECAFE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14322" y="1970756"/>
                        <a:ext cx="4655755" cy="1299613"/>
                        <a:chOff x="1221758" y="2695167"/>
                        <a:chExt cx="4655755" cy="1299613"/>
                      </a:xfrm>
                    </p:grpSpPr>
                    <p:sp>
                      <p:nvSpPr>
                        <p:cNvPr id="219" name="TextBox 218">
                          <a:extLst>
                            <a:ext uri="{FF2B5EF4-FFF2-40B4-BE49-F238E27FC236}">
                              <a16:creationId xmlns:a16="http://schemas.microsoft.com/office/drawing/2014/main" id="{5A6FF653-C69F-6549-BFF2-A5605C5CBA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>
                          <a:off x="745865" y="3171060"/>
                          <a:ext cx="1299613" cy="34782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H3K4me1</a:t>
                          </a:r>
                        </a:p>
                      </p:txBody>
                    </p:sp>
                    <p:cxnSp>
                      <p:nvCxnSpPr>
                        <p:cNvPr id="220" name="Straight Connector 219">
                          <a:extLst>
                            <a:ext uri="{FF2B5EF4-FFF2-40B4-BE49-F238E27FC236}">
                              <a16:creationId xmlns:a16="http://schemas.microsoft.com/office/drawing/2014/main" id="{E57A41A0-3B82-9D4E-969A-025CF94EB4C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9775" y="3240552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1" name="Straight Connector 220">
                          <a:extLst>
                            <a:ext uri="{FF2B5EF4-FFF2-40B4-BE49-F238E27FC236}">
                              <a16:creationId xmlns:a16="http://schemas.microsoft.com/office/drawing/2014/main" id="{C35B18E5-18F4-5C45-8DBE-893F616806E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1911" y="3583742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22" name="TextBox 221">
                          <a:extLst>
                            <a:ext uri="{FF2B5EF4-FFF2-40B4-BE49-F238E27FC236}">
                              <a16:creationId xmlns:a16="http://schemas.microsoft.com/office/drawing/2014/main" id="{9F89F25D-00D7-2B46-AF2F-FB17BB77D04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8" y="2894620"/>
                          <a:ext cx="98184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RG</a:t>
                          </a:r>
                        </a:p>
                      </p:txBody>
                    </p:sp>
                    <p:sp>
                      <p:nvSpPr>
                        <p:cNvPr id="223" name="TextBox 222">
                          <a:extLst>
                            <a:ext uri="{FF2B5EF4-FFF2-40B4-BE49-F238E27FC236}">
                              <a16:creationId xmlns:a16="http://schemas.microsoft.com/office/drawing/2014/main" id="{055161F2-AB2C-0F40-86F1-CB5D17B6E4E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7" y="3245201"/>
                          <a:ext cx="98184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IPC</a:t>
                          </a:r>
                        </a:p>
                      </p:txBody>
                    </p:sp>
                    <p:cxnSp>
                      <p:nvCxnSpPr>
                        <p:cNvPr id="224" name="Straight Connector 223">
                          <a:extLst>
                            <a:ext uri="{FF2B5EF4-FFF2-40B4-BE49-F238E27FC236}">
                              <a16:creationId xmlns:a16="http://schemas.microsoft.com/office/drawing/2014/main" id="{994072E8-6A06-F34A-9F0E-C088B42D7D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1910" y="3885600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25" name="TextBox 224">
                          <a:extLst>
                            <a:ext uri="{FF2B5EF4-FFF2-40B4-BE49-F238E27FC236}">
                              <a16:creationId xmlns:a16="http://schemas.microsoft.com/office/drawing/2014/main" id="{7E9DB2A5-B67D-C64D-AFA8-859C98C7B95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7" y="3547059"/>
                          <a:ext cx="436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IN</a:t>
                          </a:r>
                        </a:p>
                      </p:txBody>
                    </p:sp>
                  </p:grpSp>
                  <p:grpSp>
                    <p:nvGrpSpPr>
                      <p:cNvPr id="201" name="Group 200">
                        <a:extLst>
                          <a:ext uri="{FF2B5EF4-FFF2-40B4-BE49-F238E27FC236}">
                            <a16:creationId xmlns:a16="http://schemas.microsoft.com/office/drawing/2014/main" id="{DDC236D7-791F-8A41-9596-8F3A768D13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87873" y="3307726"/>
                        <a:ext cx="4609355" cy="1130463"/>
                        <a:chOff x="1268158" y="2821454"/>
                        <a:chExt cx="4609355" cy="1130463"/>
                      </a:xfrm>
                    </p:grpSpPr>
                    <p:sp>
                      <p:nvSpPr>
                        <p:cNvPr id="212" name="TextBox 211">
                          <a:extLst>
                            <a:ext uri="{FF2B5EF4-FFF2-40B4-BE49-F238E27FC236}">
                              <a16:creationId xmlns:a16="http://schemas.microsoft.com/office/drawing/2014/main" id="{F42D163E-0768-F643-8603-148E9A2FC3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>
                          <a:off x="887592" y="3202020"/>
                          <a:ext cx="11304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H3K27ac</a:t>
                          </a:r>
                        </a:p>
                      </p:txBody>
                    </p:sp>
                    <p:cxnSp>
                      <p:nvCxnSpPr>
                        <p:cNvPr id="213" name="Straight Connector 212">
                          <a:extLst>
                            <a:ext uri="{FF2B5EF4-FFF2-40B4-BE49-F238E27FC236}">
                              <a16:creationId xmlns:a16="http://schemas.microsoft.com/office/drawing/2014/main" id="{E0722C17-E337-0A43-A8F8-D842882EF97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9775" y="3240552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4" name="Straight Connector 213">
                          <a:extLst>
                            <a:ext uri="{FF2B5EF4-FFF2-40B4-BE49-F238E27FC236}">
                              <a16:creationId xmlns:a16="http://schemas.microsoft.com/office/drawing/2014/main" id="{5BEFB171-EEBA-1C44-8E6C-907803A21C3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1911" y="3583742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5" name="TextBox 214">
                          <a:extLst>
                            <a:ext uri="{FF2B5EF4-FFF2-40B4-BE49-F238E27FC236}">
                              <a16:creationId xmlns:a16="http://schemas.microsoft.com/office/drawing/2014/main" id="{5465567C-8C69-704D-8348-F3997005C1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8" y="2894620"/>
                          <a:ext cx="98184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RG</a:t>
                          </a:r>
                        </a:p>
                      </p:txBody>
                    </p:sp>
                    <p:sp>
                      <p:nvSpPr>
                        <p:cNvPr id="216" name="TextBox 215">
                          <a:extLst>
                            <a:ext uri="{FF2B5EF4-FFF2-40B4-BE49-F238E27FC236}">
                              <a16:creationId xmlns:a16="http://schemas.microsoft.com/office/drawing/2014/main" id="{B6ACF9D1-D04B-BE4C-B043-84F53B07C71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7" y="3245201"/>
                          <a:ext cx="98184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IPC</a:t>
                          </a:r>
                        </a:p>
                      </p:txBody>
                    </p:sp>
                    <p:cxnSp>
                      <p:nvCxnSpPr>
                        <p:cNvPr id="217" name="Straight Connector 216">
                          <a:extLst>
                            <a:ext uri="{FF2B5EF4-FFF2-40B4-BE49-F238E27FC236}">
                              <a16:creationId xmlns:a16="http://schemas.microsoft.com/office/drawing/2014/main" id="{DA3E1B45-1485-5843-8BDF-DBA495A7D49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1910" y="3885600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8" name="TextBox 217">
                          <a:extLst>
                            <a:ext uri="{FF2B5EF4-FFF2-40B4-BE49-F238E27FC236}">
                              <a16:creationId xmlns:a16="http://schemas.microsoft.com/office/drawing/2014/main" id="{B2E0E24E-D043-434B-B32A-861A363C7A9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7" y="3547059"/>
                          <a:ext cx="436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IN</a:t>
                          </a:r>
                        </a:p>
                      </p:txBody>
                    </p:sp>
                  </p:grpSp>
                  <p:grpSp>
                    <p:nvGrpSpPr>
                      <p:cNvPr id="202" name="Group 201">
                        <a:extLst>
                          <a:ext uri="{FF2B5EF4-FFF2-40B4-BE49-F238E27FC236}">
                            <a16:creationId xmlns:a16="http://schemas.microsoft.com/office/drawing/2014/main" id="{8C873C1D-2CE1-A04A-8604-5E87954029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87872" y="4524552"/>
                        <a:ext cx="4609355" cy="1130463"/>
                        <a:chOff x="1310319" y="5545347"/>
                        <a:chExt cx="4609355" cy="1130463"/>
                      </a:xfrm>
                    </p:grpSpPr>
                    <p:sp>
                      <p:nvSpPr>
                        <p:cNvPr id="203" name="Freeform 202">
                          <a:extLst>
                            <a:ext uri="{FF2B5EF4-FFF2-40B4-BE49-F238E27FC236}">
                              <a16:creationId xmlns:a16="http://schemas.microsoft.com/office/drawing/2014/main" id="{476BE798-A799-EB4A-A57B-4A70BC8B21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11873" y="6096506"/>
                          <a:ext cx="940691" cy="215101"/>
                        </a:xfrm>
                        <a:custGeom>
                          <a:avLst/>
                          <a:gdLst>
                            <a:gd name="connsiteX0" fmla="*/ 0 w 800100"/>
                            <a:gd name="connsiteY0" fmla="*/ 673100 h 711200"/>
                            <a:gd name="connsiteX1" fmla="*/ 50800 w 800100"/>
                            <a:gd name="connsiteY1" fmla="*/ 711200 h 711200"/>
                            <a:gd name="connsiteX2" fmla="*/ 342900 w 800100"/>
                            <a:gd name="connsiteY2" fmla="*/ 698500 h 711200"/>
                            <a:gd name="connsiteX3" fmla="*/ 444500 w 800100"/>
                            <a:gd name="connsiteY3" fmla="*/ 584200 h 711200"/>
                            <a:gd name="connsiteX4" fmla="*/ 469900 w 800100"/>
                            <a:gd name="connsiteY4" fmla="*/ 431800 h 711200"/>
                            <a:gd name="connsiteX5" fmla="*/ 508000 w 800100"/>
                            <a:gd name="connsiteY5" fmla="*/ 203200 h 711200"/>
                            <a:gd name="connsiteX6" fmla="*/ 533400 w 800100"/>
                            <a:gd name="connsiteY6" fmla="*/ 38100 h 711200"/>
                            <a:gd name="connsiteX7" fmla="*/ 584200 w 800100"/>
                            <a:gd name="connsiteY7" fmla="*/ 0 h 711200"/>
                            <a:gd name="connsiteX8" fmla="*/ 647700 w 800100"/>
                            <a:gd name="connsiteY8" fmla="*/ 165100 h 711200"/>
                            <a:gd name="connsiteX9" fmla="*/ 685800 w 800100"/>
                            <a:gd name="connsiteY9" fmla="*/ 406400 h 711200"/>
                            <a:gd name="connsiteX10" fmla="*/ 711200 w 800100"/>
                            <a:gd name="connsiteY10" fmla="*/ 622300 h 711200"/>
                            <a:gd name="connsiteX11" fmla="*/ 800100 w 800100"/>
                            <a:gd name="connsiteY11" fmla="*/ 711200 h 711200"/>
                            <a:gd name="connsiteX12" fmla="*/ 0 w 800100"/>
                            <a:gd name="connsiteY12" fmla="*/ 673100 h 711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800100" h="711200">
                              <a:moveTo>
                                <a:pt x="0" y="673100"/>
                              </a:moveTo>
                              <a:lnTo>
                                <a:pt x="50800" y="711200"/>
                              </a:lnTo>
                              <a:lnTo>
                                <a:pt x="342900" y="698500"/>
                              </a:lnTo>
                              <a:lnTo>
                                <a:pt x="444500" y="584200"/>
                              </a:lnTo>
                              <a:lnTo>
                                <a:pt x="469900" y="431800"/>
                              </a:lnTo>
                              <a:lnTo>
                                <a:pt x="508000" y="203200"/>
                              </a:lnTo>
                              <a:lnTo>
                                <a:pt x="533400" y="38100"/>
                              </a:lnTo>
                              <a:lnTo>
                                <a:pt x="584200" y="0"/>
                              </a:lnTo>
                              <a:lnTo>
                                <a:pt x="647700" y="165100"/>
                              </a:lnTo>
                              <a:lnTo>
                                <a:pt x="685800" y="406400"/>
                              </a:lnTo>
                              <a:lnTo>
                                <a:pt x="711200" y="622300"/>
                              </a:lnTo>
                              <a:lnTo>
                                <a:pt x="800100" y="711200"/>
                              </a:lnTo>
                              <a:lnTo>
                                <a:pt x="0" y="67310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04" name="Group 203">
                          <a:extLst>
                            <a:ext uri="{FF2B5EF4-FFF2-40B4-BE49-F238E27FC236}">
                              <a16:creationId xmlns:a16="http://schemas.microsoft.com/office/drawing/2014/main" id="{F4AD3266-93A4-DD40-9582-C2426ABC0A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10319" y="5545347"/>
                          <a:ext cx="4609355" cy="1130463"/>
                          <a:chOff x="1268158" y="2821454"/>
                          <a:chExt cx="4609355" cy="1130463"/>
                        </a:xfrm>
                      </p:grpSpPr>
                      <p:sp>
                        <p:nvSpPr>
                          <p:cNvPr id="205" name="TextBox 204">
                            <a:extLst>
                              <a:ext uri="{FF2B5EF4-FFF2-40B4-BE49-F238E27FC236}">
                                <a16:creationId xmlns:a16="http://schemas.microsoft.com/office/drawing/2014/main" id="{0AB9A9EE-F9AB-6040-B387-740FD4E400B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6200000">
                            <a:off x="887592" y="3202020"/>
                            <a:ext cx="1130463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dirty="0"/>
                              <a:t>Sox2</a:t>
                            </a:r>
                          </a:p>
                        </p:txBody>
                      </p:sp>
                      <p:cxnSp>
                        <p:nvCxnSpPr>
                          <p:cNvPr id="206" name="Straight Connector 205">
                            <a:extLst>
                              <a:ext uri="{FF2B5EF4-FFF2-40B4-BE49-F238E27FC236}">
                                <a16:creationId xmlns:a16="http://schemas.microsoft.com/office/drawing/2014/main" id="{37720E88-C3AC-7C44-BB57-714D75CB7AB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029775" y="3240552"/>
                            <a:ext cx="3847738" cy="1"/>
                          </a:xfrm>
                          <a:prstGeom prst="line">
                            <a:avLst/>
                          </a:prstGeom>
                          <a:ln w="412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7" name="Straight Connector 206">
                            <a:extLst>
                              <a:ext uri="{FF2B5EF4-FFF2-40B4-BE49-F238E27FC236}">
                                <a16:creationId xmlns:a16="http://schemas.microsoft.com/office/drawing/2014/main" id="{DC64E87A-431C-CC49-A9F0-B8A93CC541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021911" y="3583742"/>
                            <a:ext cx="3847738" cy="1"/>
                          </a:xfrm>
                          <a:prstGeom prst="line">
                            <a:avLst/>
                          </a:prstGeom>
                          <a:ln w="412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08" name="TextBox 207">
                            <a:extLst>
                              <a:ext uri="{FF2B5EF4-FFF2-40B4-BE49-F238E27FC236}">
                                <a16:creationId xmlns:a16="http://schemas.microsoft.com/office/drawing/2014/main" id="{0A2404BA-8537-FE4E-AB99-8A763D9CCFC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621398" y="2894620"/>
                            <a:ext cx="981843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RG</a:t>
                            </a:r>
                          </a:p>
                        </p:txBody>
                      </p:sp>
                      <p:sp>
                        <p:nvSpPr>
                          <p:cNvPr id="209" name="TextBox 208">
                            <a:extLst>
                              <a:ext uri="{FF2B5EF4-FFF2-40B4-BE49-F238E27FC236}">
                                <a16:creationId xmlns:a16="http://schemas.microsoft.com/office/drawing/2014/main" id="{D0BCA375-8419-F542-B30C-DF2D3807117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621397" y="3245201"/>
                            <a:ext cx="981843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IPC</a:t>
                            </a:r>
                          </a:p>
                        </p:txBody>
                      </p:sp>
                      <p:cxnSp>
                        <p:nvCxnSpPr>
                          <p:cNvPr id="210" name="Straight Connector 209">
                            <a:extLst>
                              <a:ext uri="{FF2B5EF4-FFF2-40B4-BE49-F238E27FC236}">
                                <a16:creationId xmlns:a16="http://schemas.microsoft.com/office/drawing/2014/main" id="{29CE5242-53A4-1A4F-B2F7-5680632AA47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021910" y="3885600"/>
                            <a:ext cx="3847738" cy="1"/>
                          </a:xfrm>
                          <a:prstGeom prst="line">
                            <a:avLst/>
                          </a:prstGeom>
                          <a:ln w="412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1" name="TextBox 210">
                            <a:extLst>
                              <a:ext uri="{FF2B5EF4-FFF2-40B4-BE49-F238E27FC236}">
                                <a16:creationId xmlns:a16="http://schemas.microsoft.com/office/drawing/2014/main" id="{0B1F0A85-2365-4E43-B3C4-325B06739BB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621397" y="3547059"/>
                            <a:ext cx="436498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IN</a:t>
                            </a:r>
                          </a:p>
                        </p:txBody>
                      </p:sp>
                    </p:grpSp>
                  </p:grpSp>
                </p:grp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FD010BEB-C4BC-1841-8455-BD9DC8757B19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460124" y="1843910"/>
                      <a:ext cx="1299614" cy="3478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H3K4me3</a:t>
                      </a:r>
                    </a:p>
                  </p:txBody>
                </p:sp>
              </p:grpSp>
            </p:grpSp>
          </p:grp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FDBFD3C-8ABF-2240-94AD-996BAA77B313}"/>
                  </a:ext>
                </a:extLst>
              </p:cNvPr>
              <p:cNvSpPr/>
              <p:nvPr/>
            </p:nvSpPr>
            <p:spPr>
              <a:xfrm>
                <a:off x="10131174" y="1489848"/>
                <a:ext cx="1078306" cy="3087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Lhx6</a:t>
                </a:r>
              </a:p>
            </p:txBody>
          </p:sp>
        </p:grpSp>
        <p:sp>
          <p:nvSpPr>
            <p:cNvPr id="117" name="Block Arc 116">
              <a:extLst>
                <a:ext uri="{FF2B5EF4-FFF2-40B4-BE49-F238E27FC236}">
                  <a16:creationId xmlns:a16="http://schemas.microsoft.com/office/drawing/2014/main" id="{2C756E3A-714F-964D-AE50-803FB51B0698}"/>
                </a:ext>
              </a:extLst>
            </p:cNvPr>
            <p:cNvSpPr/>
            <p:nvPr/>
          </p:nvSpPr>
          <p:spPr>
            <a:xfrm rot="10800000" flipH="1">
              <a:off x="2468510" y="5956529"/>
              <a:ext cx="1476963" cy="645871"/>
            </a:xfrm>
            <a:prstGeom prst="blockArc">
              <a:avLst>
                <a:gd name="adj1" fmla="val 10753676"/>
                <a:gd name="adj2" fmla="val 3428"/>
                <a:gd name="adj3" fmla="val 373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E6EEEB-9E7F-9741-8D7B-2CC7C43F8BD8}"/>
              </a:ext>
            </a:extLst>
          </p:cNvPr>
          <p:cNvSpPr txBox="1"/>
          <p:nvPr/>
        </p:nvSpPr>
        <p:spPr>
          <a:xfrm>
            <a:off x="10075961" y="1572290"/>
            <a:ext cx="2568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Caveat: </a:t>
            </a:r>
            <a:r>
              <a:rPr lang="en-US" dirty="0"/>
              <a:t>Would need functional data to confirm pioneering function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1D40A-8A6D-2D4E-99EF-F9251EDE03AE}"/>
              </a:ext>
            </a:extLst>
          </p:cNvPr>
          <p:cNvSpPr txBox="1"/>
          <p:nvPr/>
        </p:nvSpPr>
        <p:spPr>
          <a:xfrm>
            <a:off x="709332" y="1082416"/>
            <a:ext cx="614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Robust Cell-Type Cis-Regulatory Element to Promoter Links 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8C007D8A-36FA-B34D-AE67-088D8C5F0705}"/>
              </a:ext>
            </a:extLst>
          </p:cNvPr>
          <p:cNvSpPr/>
          <p:nvPr/>
        </p:nvSpPr>
        <p:spPr>
          <a:xfrm>
            <a:off x="10325338" y="2429618"/>
            <a:ext cx="940691" cy="26067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61FE28-5104-F143-A5CA-159A6DA5E090}"/>
              </a:ext>
            </a:extLst>
          </p:cNvPr>
          <p:cNvCxnSpPr>
            <a:cxnSpLocks/>
          </p:cNvCxnSpPr>
          <p:nvPr/>
        </p:nvCxnSpPr>
        <p:spPr>
          <a:xfrm>
            <a:off x="7546564" y="2025800"/>
            <a:ext cx="4406449" cy="2243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D69CCFC-BF81-E646-A3CF-18E51BE88D27}"/>
              </a:ext>
            </a:extLst>
          </p:cNvPr>
          <p:cNvCxnSpPr>
            <a:cxnSpLocks/>
          </p:cNvCxnSpPr>
          <p:nvPr/>
        </p:nvCxnSpPr>
        <p:spPr>
          <a:xfrm flipV="1">
            <a:off x="7538700" y="2360021"/>
            <a:ext cx="4414313" cy="896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4510102-5520-DA4C-BD6A-062D790E237E}"/>
              </a:ext>
            </a:extLst>
          </p:cNvPr>
          <p:cNvSpPr txBox="1"/>
          <p:nvPr/>
        </p:nvSpPr>
        <p:spPr>
          <a:xfrm rot="16200000">
            <a:off x="6393067" y="1887123"/>
            <a:ext cx="113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H3K4me3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2401A6E-70E7-9B4B-B222-431ADD620231}"/>
              </a:ext>
            </a:extLst>
          </p:cNvPr>
          <p:cNvSpPr/>
          <p:nvPr/>
        </p:nvSpPr>
        <p:spPr>
          <a:xfrm>
            <a:off x="11012323" y="1371896"/>
            <a:ext cx="940690" cy="271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Lhx6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7E77AF-D900-404D-AB13-F612B2CCE08B}"/>
              </a:ext>
            </a:extLst>
          </p:cNvPr>
          <p:cNvSpPr txBox="1"/>
          <p:nvPr/>
        </p:nvSpPr>
        <p:spPr>
          <a:xfrm>
            <a:off x="7138187" y="1679866"/>
            <a:ext cx="9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31825B-A67C-2D4A-8A48-FB5600A7DE12}"/>
              </a:ext>
            </a:extLst>
          </p:cNvPr>
          <p:cNvSpPr txBox="1"/>
          <p:nvPr/>
        </p:nvSpPr>
        <p:spPr>
          <a:xfrm>
            <a:off x="7138186" y="2030447"/>
            <a:ext cx="9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IPC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07A49E-435B-C246-A26C-F55E01C828EB}"/>
              </a:ext>
            </a:extLst>
          </p:cNvPr>
          <p:cNvCxnSpPr>
            <a:cxnSpLocks/>
          </p:cNvCxnSpPr>
          <p:nvPr/>
        </p:nvCxnSpPr>
        <p:spPr>
          <a:xfrm flipV="1">
            <a:off x="7538699" y="2670847"/>
            <a:ext cx="4414314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481B09C-BF92-714A-BFC4-6BC3BB21E826}"/>
              </a:ext>
            </a:extLst>
          </p:cNvPr>
          <p:cNvSpPr txBox="1"/>
          <p:nvPr/>
        </p:nvSpPr>
        <p:spPr>
          <a:xfrm>
            <a:off x="7138186" y="2332305"/>
            <a:ext cx="4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E7DC60-1203-634E-B87A-9B82FB02F01C}"/>
              </a:ext>
            </a:extLst>
          </p:cNvPr>
          <p:cNvGrpSpPr/>
          <p:nvPr/>
        </p:nvGrpSpPr>
        <p:grpSpPr>
          <a:xfrm>
            <a:off x="6753277" y="2794492"/>
            <a:ext cx="5199736" cy="1130463"/>
            <a:chOff x="1217213" y="2833103"/>
            <a:chExt cx="5199736" cy="1130463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F9EB5BB-E342-8744-B15B-C1F39B9C9FD4}"/>
                </a:ext>
              </a:extLst>
            </p:cNvPr>
            <p:cNvSpPr/>
            <p:nvPr/>
          </p:nvSpPr>
          <p:spPr>
            <a:xfrm>
              <a:off x="2549535" y="3356267"/>
              <a:ext cx="940691" cy="26067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74F366CA-44FB-F340-A791-2FE21FF22882}"/>
                </a:ext>
              </a:extLst>
            </p:cNvPr>
            <p:cNvSpPr/>
            <p:nvPr/>
          </p:nvSpPr>
          <p:spPr>
            <a:xfrm>
              <a:off x="2559296" y="3662069"/>
              <a:ext cx="940691" cy="26067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FDE418B-43DC-8E4B-856A-CAFACDCF4646}"/>
                </a:ext>
              </a:extLst>
            </p:cNvPr>
            <p:cNvSpPr txBox="1"/>
            <p:nvPr/>
          </p:nvSpPr>
          <p:spPr>
            <a:xfrm rot="16200000">
              <a:off x="836647" y="3213669"/>
              <a:ext cx="113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H3K4me1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0E74F83-2E22-7146-B088-A9FD3EC45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775" y="3238515"/>
              <a:ext cx="4387174" cy="203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6FC36D6-CE41-8E4D-9FD7-3BD19EA1D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911" y="3582249"/>
              <a:ext cx="4395038" cy="149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3340CE-4956-A24B-B8B7-3EDFDA9E0D53}"/>
                </a:ext>
              </a:extLst>
            </p:cNvPr>
            <p:cNvSpPr txBox="1"/>
            <p:nvPr/>
          </p:nvSpPr>
          <p:spPr>
            <a:xfrm>
              <a:off x="1621398" y="2894620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8C041ED-C9F5-1F4C-B4BA-5CCE78CBD11E}"/>
                </a:ext>
              </a:extLst>
            </p:cNvPr>
            <p:cNvSpPr txBox="1"/>
            <p:nvPr/>
          </p:nvSpPr>
          <p:spPr>
            <a:xfrm>
              <a:off x="1621397" y="3245201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IPC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17115B9-A73B-124E-8D4C-3E265327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910" y="3881184"/>
              <a:ext cx="4395039" cy="4418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F491475-1196-3F4D-91D2-E31C5E95C6B7}"/>
                </a:ext>
              </a:extLst>
            </p:cNvPr>
            <p:cNvSpPr txBox="1"/>
            <p:nvPr/>
          </p:nvSpPr>
          <p:spPr>
            <a:xfrm>
              <a:off x="1621397" y="3547059"/>
              <a:ext cx="436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42A07B-BC2E-2643-8003-30AC1AF904DD}"/>
              </a:ext>
            </a:extLst>
          </p:cNvPr>
          <p:cNvGrpSpPr/>
          <p:nvPr/>
        </p:nvGrpSpPr>
        <p:grpSpPr>
          <a:xfrm>
            <a:off x="6731373" y="3993526"/>
            <a:ext cx="5221640" cy="1130463"/>
            <a:chOff x="1286552" y="4532067"/>
            <a:chExt cx="5221640" cy="1130463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05D7297-8F1D-E840-A1A7-FA955DF5777D}"/>
                </a:ext>
              </a:extLst>
            </p:cNvPr>
            <p:cNvSpPr/>
            <p:nvPr/>
          </p:nvSpPr>
          <p:spPr>
            <a:xfrm>
              <a:off x="2662342" y="5342230"/>
              <a:ext cx="940691" cy="26067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B5D200B7-9F9E-2B40-A4BE-8D98150AA5FA}"/>
                </a:ext>
              </a:extLst>
            </p:cNvPr>
            <p:cNvGrpSpPr/>
            <p:nvPr/>
          </p:nvGrpSpPr>
          <p:grpSpPr>
            <a:xfrm>
              <a:off x="1286552" y="4532067"/>
              <a:ext cx="5221640" cy="1130463"/>
              <a:chOff x="1268158" y="2821454"/>
              <a:chExt cx="5221640" cy="1130463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2C4EFAE8-F852-5A4E-9115-855914FA66B0}"/>
                  </a:ext>
                </a:extLst>
              </p:cNvPr>
              <p:cNvSpPr/>
              <p:nvPr/>
            </p:nvSpPr>
            <p:spPr>
              <a:xfrm>
                <a:off x="4827635" y="3631617"/>
                <a:ext cx="940691" cy="26067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6251917-B760-AA4A-BA36-5A13DBD673CB}"/>
                  </a:ext>
                </a:extLst>
              </p:cNvPr>
              <p:cNvSpPr txBox="1"/>
              <p:nvPr/>
            </p:nvSpPr>
            <p:spPr>
              <a:xfrm rot="16200000">
                <a:off x="887592" y="3202020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H3K27ac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4D59F34-DBD4-074D-B8C8-386C39CBC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9775" y="3240554"/>
                <a:ext cx="4460023" cy="2323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0010087-02A2-914A-891A-403791172C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1" y="3583743"/>
                <a:ext cx="4467887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FAE547C-D507-CE49-879F-3117970528DB}"/>
                  </a:ext>
                </a:extLst>
              </p:cNvPr>
              <p:cNvSpPr txBox="1"/>
              <p:nvPr/>
            </p:nvSpPr>
            <p:spPr>
              <a:xfrm>
                <a:off x="1621398" y="2894620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RG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DAB5E4-3282-DD48-8C5B-B964E8050F88}"/>
                  </a:ext>
                </a:extLst>
              </p:cNvPr>
              <p:cNvSpPr txBox="1"/>
              <p:nvPr/>
            </p:nvSpPr>
            <p:spPr>
              <a:xfrm>
                <a:off x="1621397" y="3245201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IPC</a:t>
                </a: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4C05F26-71D9-0D41-9642-1AD1A3A2FD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0" y="3885601"/>
                <a:ext cx="446788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3B73280-FF77-F548-ACEF-F9EBC244456D}"/>
                  </a:ext>
                </a:extLst>
              </p:cNvPr>
              <p:cNvSpPr txBox="1"/>
              <p:nvPr/>
            </p:nvSpPr>
            <p:spPr>
              <a:xfrm>
                <a:off x="1621397" y="3547059"/>
                <a:ext cx="4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009D24-88F9-3D46-AD7A-729152402C42}"/>
              </a:ext>
            </a:extLst>
          </p:cNvPr>
          <p:cNvGrpSpPr/>
          <p:nvPr/>
        </p:nvGrpSpPr>
        <p:grpSpPr>
          <a:xfrm>
            <a:off x="6731372" y="5210352"/>
            <a:ext cx="5221641" cy="1130463"/>
            <a:chOff x="1310319" y="5545347"/>
            <a:chExt cx="5221641" cy="1130463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A5A3073-D4C5-6A40-BE10-7FA8DF85F4B9}"/>
                </a:ext>
              </a:extLst>
            </p:cNvPr>
            <p:cNvSpPr/>
            <p:nvPr/>
          </p:nvSpPr>
          <p:spPr>
            <a:xfrm>
              <a:off x="2611873" y="6050938"/>
              <a:ext cx="940691" cy="26067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F98E00D-B72C-CC4D-BAB2-0BD9692054BD}"/>
                </a:ext>
              </a:extLst>
            </p:cNvPr>
            <p:cNvSpPr/>
            <p:nvPr/>
          </p:nvSpPr>
          <p:spPr>
            <a:xfrm>
              <a:off x="2621634" y="6356740"/>
              <a:ext cx="940691" cy="26067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6D31C5A-3158-EF48-93CD-EB881E124E9A}"/>
                </a:ext>
              </a:extLst>
            </p:cNvPr>
            <p:cNvGrpSpPr/>
            <p:nvPr/>
          </p:nvGrpSpPr>
          <p:grpSpPr>
            <a:xfrm>
              <a:off x="1310319" y="5545347"/>
              <a:ext cx="5221641" cy="1130463"/>
              <a:chOff x="1268158" y="2821454"/>
              <a:chExt cx="5221641" cy="1130463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D20DE17-13D3-0F4B-815B-B9D0BDA43E68}"/>
                  </a:ext>
                </a:extLst>
              </p:cNvPr>
              <p:cNvSpPr/>
              <p:nvPr/>
            </p:nvSpPr>
            <p:spPr>
              <a:xfrm>
                <a:off x="4827635" y="3631617"/>
                <a:ext cx="940691" cy="26067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E4B8DAC-8F68-714C-B9AE-2C4FF2ED0452}"/>
                  </a:ext>
                </a:extLst>
              </p:cNvPr>
              <p:cNvSpPr txBox="1"/>
              <p:nvPr/>
            </p:nvSpPr>
            <p:spPr>
              <a:xfrm rot="16200000">
                <a:off x="887592" y="3202020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Sox2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C97C6B5-822F-284E-99EF-79DFF1432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9775" y="3240553"/>
                <a:ext cx="4460024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F520915-DFD2-744D-AD22-8F9AA0E42A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1" y="3583743"/>
                <a:ext cx="446788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C66BCCB-DC01-A147-9C50-4B3420A424F2}"/>
                  </a:ext>
                </a:extLst>
              </p:cNvPr>
              <p:cNvSpPr txBox="1"/>
              <p:nvPr/>
            </p:nvSpPr>
            <p:spPr>
              <a:xfrm>
                <a:off x="1621398" y="2894620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RG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1147008-43CE-2B4B-AE9C-706ADF7145A7}"/>
                  </a:ext>
                </a:extLst>
              </p:cNvPr>
              <p:cNvSpPr txBox="1"/>
              <p:nvPr/>
            </p:nvSpPr>
            <p:spPr>
              <a:xfrm>
                <a:off x="1621397" y="3245201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IPC</a:t>
                </a: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FF8169C-E6F6-2E42-B0FC-1CB503B93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0" y="3885601"/>
                <a:ext cx="4467889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B52406B-D0C3-D247-B7A0-21D27DE107AA}"/>
                  </a:ext>
                </a:extLst>
              </p:cNvPr>
              <p:cNvSpPr txBox="1"/>
              <p:nvPr/>
            </p:nvSpPr>
            <p:spPr>
              <a:xfrm>
                <a:off x="1621397" y="3547059"/>
                <a:ext cx="4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</a:t>
                </a:r>
              </a:p>
            </p:txBody>
          </p:sp>
        </p:grpSp>
      </p:grpSp>
      <p:sp>
        <p:nvSpPr>
          <p:cNvPr id="154" name="Freeform 153">
            <a:extLst>
              <a:ext uri="{FF2B5EF4-FFF2-40B4-BE49-F238E27FC236}">
                <a16:creationId xmlns:a16="http://schemas.microsoft.com/office/drawing/2014/main" id="{AA9F93A8-1192-C349-86A3-0BF610D17171}"/>
              </a:ext>
            </a:extLst>
          </p:cNvPr>
          <p:cNvSpPr/>
          <p:nvPr/>
        </p:nvSpPr>
        <p:spPr>
          <a:xfrm>
            <a:off x="2905357" y="2623699"/>
            <a:ext cx="455483" cy="41351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D4813945-F93E-E14E-9FC3-792869472BDE}"/>
              </a:ext>
            </a:extLst>
          </p:cNvPr>
          <p:cNvSpPr/>
          <p:nvPr/>
        </p:nvSpPr>
        <p:spPr>
          <a:xfrm>
            <a:off x="3756575" y="2614747"/>
            <a:ext cx="511232" cy="41351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312E4268-9685-7349-B6D0-CFF43EFF2D4C}"/>
              </a:ext>
            </a:extLst>
          </p:cNvPr>
          <p:cNvSpPr/>
          <p:nvPr/>
        </p:nvSpPr>
        <p:spPr>
          <a:xfrm>
            <a:off x="2166388" y="1912790"/>
            <a:ext cx="573182" cy="41351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5D0586D-0D7D-6F41-A16D-E8BD993BFBE3}"/>
              </a:ext>
            </a:extLst>
          </p:cNvPr>
          <p:cNvCxnSpPr>
            <a:cxnSpLocks/>
          </p:cNvCxnSpPr>
          <p:nvPr/>
        </p:nvCxnSpPr>
        <p:spPr>
          <a:xfrm flipV="1">
            <a:off x="1613800" y="2327870"/>
            <a:ext cx="3847738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7F8E2FC-24BD-8344-BC0A-E7F2736FBA2B}"/>
              </a:ext>
            </a:extLst>
          </p:cNvPr>
          <p:cNvCxnSpPr>
            <a:cxnSpLocks/>
          </p:cNvCxnSpPr>
          <p:nvPr/>
        </p:nvCxnSpPr>
        <p:spPr>
          <a:xfrm flipV="1">
            <a:off x="1605936" y="3028257"/>
            <a:ext cx="3847738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E109C45-1B13-264D-9C10-538F9F9AF8BF}"/>
              </a:ext>
            </a:extLst>
          </p:cNvPr>
          <p:cNvSpPr txBox="1"/>
          <p:nvPr/>
        </p:nvSpPr>
        <p:spPr>
          <a:xfrm rot="16200000">
            <a:off x="-21662" y="2215113"/>
            <a:ext cx="190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Sox2 Distal Peaks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41DA401-0B74-9345-94FB-D9FE3A3AA1B7}"/>
              </a:ext>
            </a:extLst>
          </p:cNvPr>
          <p:cNvSpPr txBox="1"/>
          <p:nvPr/>
        </p:nvSpPr>
        <p:spPr>
          <a:xfrm>
            <a:off x="1113118" y="2685067"/>
            <a:ext cx="116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IPC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351EE57-9D3E-A946-9996-53731A8479AF}"/>
              </a:ext>
            </a:extLst>
          </p:cNvPr>
          <p:cNvSpPr txBox="1"/>
          <p:nvPr/>
        </p:nvSpPr>
        <p:spPr>
          <a:xfrm>
            <a:off x="1113118" y="2000078"/>
            <a:ext cx="116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RG</a:t>
            </a:r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815BC9EE-88FA-BE49-B362-BC8FCCCA0561}"/>
              </a:ext>
            </a:extLst>
          </p:cNvPr>
          <p:cNvSpPr/>
          <p:nvPr/>
        </p:nvSpPr>
        <p:spPr>
          <a:xfrm>
            <a:off x="5025040" y="2623699"/>
            <a:ext cx="436498" cy="41351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90030E3A-EE55-9843-9DA7-C3AACFF92E47}"/>
              </a:ext>
            </a:extLst>
          </p:cNvPr>
          <p:cNvSpPr/>
          <p:nvPr/>
        </p:nvSpPr>
        <p:spPr>
          <a:xfrm>
            <a:off x="4736493" y="1932360"/>
            <a:ext cx="369334" cy="41351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A45A529-D4D2-0C4B-9D30-78763FA8611D}"/>
              </a:ext>
            </a:extLst>
          </p:cNvPr>
          <p:cNvSpPr txBox="1"/>
          <p:nvPr/>
        </p:nvSpPr>
        <p:spPr>
          <a:xfrm>
            <a:off x="1119446" y="3239993"/>
            <a:ext cx="116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IN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8D9F98-BF47-5C4A-BBF1-22874FA9FF53}"/>
              </a:ext>
            </a:extLst>
          </p:cNvPr>
          <p:cNvGrpSpPr/>
          <p:nvPr/>
        </p:nvGrpSpPr>
        <p:grpSpPr>
          <a:xfrm>
            <a:off x="1586111" y="3291497"/>
            <a:ext cx="3847738" cy="416406"/>
            <a:chOff x="1586111" y="3291497"/>
            <a:chExt cx="3847738" cy="416406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A12914B-BA30-4344-9C43-97D1ADDFEB7F}"/>
                </a:ext>
              </a:extLst>
            </p:cNvPr>
            <p:cNvSpPr/>
            <p:nvPr/>
          </p:nvSpPr>
          <p:spPr>
            <a:xfrm>
              <a:off x="1976481" y="3294393"/>
              <a:ext cx="610749" cy="41351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D674F55A-0DBE-474D-AB6B-E2698F4AF425}"/>
                </a:ext>
              </a:extLst>
            </p:cNvPr>
            <p:cNvSpPr/>
            <p:nvPr/>
          </p:nvSpPr>
          <p:spPr>
            <a:xfrm>
              <a:off x="3395848" y="3291497"/>
              <a:ext cx="466187" cy="41351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EE12E3-7888-DB49-8427-F7BD45D64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111" y="3696055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0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224096"/>
            <a:ext cx="1188529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Sort distinct cortical interneuron and progenitor populations across GE lineages </a:t>
            </a:r>
          </a:p>
          <a:p>
            <a:endParaRPr lang="en-US" sz="2500" b="1" dirty="0"/>
          </a:p>
          <a:p>
            <a:r>
              <a:rPr lang="en-US" sz="2500" b="1" dirty="0"/>
              <a:t>B. Assess lineage-specific activities of Sox2 at gene promoters in-silico with CUT&amp;RUN, RNA-seq</a:t>
            </a:r>
          </a:p>
          <a:p>
            <a:endParaRPr lang="en-US" sz="2500" b="1" dirty="0"/>
          </a:p>
          <a:p>
            <a:r>
              <a:rPr lang="en-US" sz="2500" b="1" dirty="0"/>
              <a:t>C. Determine lineage-specific activities of Sox2 cis-regulatory elements with integrated </a:t>
            </a:r>
            <a:r>
              <a:rPr lang="en-US" sz="2500" b="1" dirty="0" err="1"/>
              <a:t>snATAC</a:t>
            </a:r>
            <a:r>
              <a:rPr lang="en-US" sz="2500" b="1" dirty="0"/>
              <a:t>-seq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58CF-A396-1547-8E53-2F0B971B5441}"/>
              </a:ext>
            </a:extLst>
          </p:cNvPr>
          <p:cNvSpPr txBox="1"/>
          <p:nvPr/>
        </p:nvSpPr>
        <p:spPr>
          <a:xfrm>
            <a:off x="552926" y="4072622"/>
            <a:ext cx="110861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Major Results:</a:t>
            </a:r>
          </a:p>
          <a:p>
            <a:r>
              <a:rPr lang="en-US" sz="2500" b="1" dirty="0">
                <a:solidFill>
                  <a:srgbClr val="C00000"/>
                </a:solidFill>
              </a:rPr>
              <a:t>Across lineages, cell-type specific Sox2 enhancers regulate lineage specific genes through interaction with lineage specific co-factors.  These Sox2 enhancers are enriched for active enhancer marks.</a:t>
            </a:r>
          </a:p>
          <a:p>
            <a:r>
              <a:rPr lang="en-US" sz="2500" b="1" dirty="0">
                <a:solidFill>
                  <a:srgbClr val="C00000"/>
                </a:solidFill>
              </a:rPr>
              <a:t>During development, Sox2 will be exhibit cell-type specific activity regulating stem cell renewal genes, neuronal </a:t>
            </a:r>
            <a:r>
              <a:rPr lang="en-US" sz="2500" b="1" dirty="0" err="1">
                <a:solidFill>
                  <a:srgbClr val="C00000"/>
                </a:solidFill>
              </a:rPr>
              <a:t>migratio</a:t>
            </a:r>
            <a:endParaRPr lang="en-US" sz="2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1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GWAS SNPs are Enriched in Fetal Tissue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30CB0-0CDD-B644-BF52-F6954F483035}"/>
              </a:ext>
            </a:extLst>
          </p:cNvPr>
          <p:cNvSpPr/>
          <p:nvPr/>
        </p:nvSpPr>
        <p:spPr>
          <a:xfrm>
            <a:off x="533693" y="4344842"/>
            <a:ext cx="673215" cy="2382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1BE1ED-2EE5-5C44-A4C2-43DDF68E0E40}"/>
              </a:ext>
            </a:extLst>
          </p:cNvPr>
          <p:cNvSpPr/>
          <p:nvPr/>
        </p:nvSpPr>
        <p:spPr>
          <a:xfrm>
            <a:off x="718571" y="1284779"/>
            <a:ext cx="572979" cy="200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21AB2-FFCF-B04D-98E6-D1C5C7632D56}"/>
              </a:ext>
            </a:extLst>
          </p:cNvPr>
          <p:cNvSpPr txBox="1"/>
          <p:nvPr/>
        </p:nvSpPr>
        <p:spPr>
          <a:xfrm>
            <a:off x="3952094" y="1116351"/>
            <a:ext cx="475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SNPs in Accessible Chromatin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C565F5-D361-A246-8026-52278FA07C54}"/>
              </a:ext>
            </a:extLst>
          </p:cNvPr>
          <p:cNvGrpSpPr/>
          <p:nvPr/>
        </p:nvGrpSpPr>
        <p:grpSpPr>
          <a:xfrm>
            <a:off x="2952207" y="1798909"/>
            <a:ext cx="6083843" cy="3353490"/>
            <a:chOff x="1155767" y="1936265"/>
            <a:chExt cx="3697741" cy="182261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1035AC6-57E9-B94B-9576-E02DA47EB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39" t="74338" r="58748" b="15107"/>
            <a:stretch/>
          </p:blipFill>
          <p:spPr>
            <a:xfrm>
              <a:off x="1291549" y="2104128"/>
              <a:ext cx="3561959" cy="165475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4ED66B-F9AD-7F45-8140-22C68CF08A29}"/>
                </a:ext>
              </a:extLst>
            </p:cNvPr>
            <p:cNvSpPr/>
            <p:nvPr/>
          </p:nvSpPr>
          <p:spPr>
            <a:xfrm>
              <a:off x="3569110" y="1956618"/>
              <a:ext cx="845574" cy="426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FA24BF6-0571-C646-B92E-CB8E37EA0D4B}"/>
                </a:ext>
              </a:extLst>
            </p:cNvPr>
            <p:cNvSpPr/>
            <p:nvPr/>
          </p:nvSpPr>
          <p:spPr>
            <a:xfrm>
              <a:off x="1155767" y="3460945"/>
              <a:ext cx="1164645" cy="297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9B4109A-FD8D-084E-A04C-BF9720924BD7}"/>
                </a:ext>
              </a:extLst>
            </p:cNvPr>
            <p:cNvSpPr/>
            <p:nvPr/>
          </p:nvSpPr>
          <p:spPr>
            <a:xfrm>
              <a:off x="1756489" y="1936265"/>
              <a:ext cx="1164645" cy="297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5B0C0F-CDF2-8C43-A303-E3DFF35F61BE}"/>
              </a:ext>
            </a:extLst>
          </p:cNvPr>
          <p:cNvSpPr/>
          <p:nvPr/>
        </p:nvSpPr>
        <p:spPr>
          <a:xfrm>
            <a:off x="4199526" y="1795977"/>
            <a:ext cx="1547947" cy="55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Adult only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01AD5F-8EDD-C640-B02F-3666AE3553F8}"/>
              </a:ext>
            </a:extLst>
          </p:cNvPr>
          <p:cNvSpPr/>
          <p:nvPr/>
        </p:nvSpPr>
        <p:spPr>
          <a:xfrm>
            <a:off x="6866466" y="2004943"/>
            <a:ext cx="1547947" cy="55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Fetal origin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89FCE19-54E6-B143-9273-BA619C39C7CD}"/>
              </a:ext>
            </a:extLst>
          </p:cNvPr>
          <p:cNvSpPr/>
          <p:nvPr/>
        </p:nvSpPr>
        <p:spPr>
          <a:xfrm>
            <a:off x="3541471" y="4517242"/>
            <a:ext cx="1164645" cy="19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Fetal only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7AF400-90AA-674F-A05B-429FF97BDA96}"/>
              </a:ext>
            </a:extLst>
          </p:cNvPr>
          <p:cNvSpPr txBox="1"/>
          <p:nvPr/>
        </p:nvSpPr>
        <p:spPr>
          <a:xfrm>
            <a:off x="220125" y="5277002"/>
            <a:ext cx="11751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Large Clinical Implications for Understanding Epigenetic Mechanisms of Interneuron Development</a:t>
            </a:r>
          </a:p>
        </p:txBody>
      </p:sp>
    </p:spTree>
    <p:extLst>
      <p:ext uri="{BB962C8B-B14F-4D97-AF65-F5344CB8AC3E}">
        <p14:creationId xmlns:p14="http://schemas.microsoft.com/office/powerpoint/2010/main" val="33673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 animBg="1"/>
      <p:bldP spid="43" grpId="0"/>
      <p:bldP spid="5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Sort distinct cortical interneuron and progenitor populations across GE lineages </a:t>
            </a:r>
          </a:p>
          <a:p>
            <a:endParaRPr lang="en-US" sz="2500" b="1" dirty="0"/>
          </a:p>
          <a:p>
            <a:r>
              <a:rPr lang="en-US" sz="2500" b="1" dirty="0"/>
              <a:t>B. Assess lineage-specific activities of Sox2 at gene promoters in-silico with CUT&amp;RUN, RNA-seq</a:t>
            </a:r>
          </a:p>
          <a:p>
            <a:endParaRPr lang="en-US" sz="2500" b="1" dirty="0"/>
          </a:p>
          <a:p>
            <a:r>
              <a:rPr lang="en-US" sz="2500" b="1" dirty="0"/>
              <a:t>C. Determine lineage-specific activities of Sox2 cis-regulatory elements</a:t>
            </a:r>
          </a:p>
          <a:p>
            <a:endParaRPr lang="en-US" sz="2500" b="1" dirty="0"/>
          </a:p>
          <a:p>
            <a:r>
              <a:rPr lang="en-US" sz="2500" b="1" dirty="0"/>
              <a:t>D. Assess Sox2 coordination with lineage-specific transcription factors using CUT&amp;RUN and co-immunoprecipitation.</a:t>
            </a:r>
          </a:p>
        </p:txBody>
      </p:sp>
    </p:spTree>
    <p:extLst>
      <p:ext uri="{BB962C8B-B14F-4D97-AF65-F5344CB8AC3E}">
        <p14:creationId xmlns:p14="http://schemas.microsoft.com/office/powerpoint/2010/main" val="8982392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cs typeface="Calibri" panose="020F0502020204030204" pitchFamily="34" charset="0"/>
              </a:rPr>
              <a:t>Workflow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CF2EC0-4B8C-4847-B4F6-F024ADA3D375}"/>
              </a:ext>
            </a:extLst>
          </p:cNvPr>
          <p:cNvSpPr txBox="1"/>
          <p:nvPr/>
        </p:nvSpPr>
        <p:spPr>
          <a:xfrm>
            <a:off x="448382" y="5998228"/>
            <a:ext cx="115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Sox2 peaks to overlap Nkx2.1 peaks in MGE IN.  I expect Sox2 peaks to overlap with Coup-TFII peaks in CGE IN.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60536C-956C-9D43-95E8-C063CA2542CA}"/>
              </a:ext>
            </a:extLst>
          </p:cNvPr>
          <p:cNvGrpSpPr/>
          <p:nvPr/>
        </p:nvGrpSpPr>
        <p:grpSpPr>
          <a:xfrm>
            <a:off x="254413" y="1101047"/>
            <a:ext cx="8829617" cy="923330"/>
            <a:chOff x="557213" y="2687505"/>
            <a:chExt cx="8829617" cy="923330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496D12E-FB72-EA43-A39D-A07DB3C21890}"/>
                </a:ext>
              </a:extLst>
            </p:cNvPr>
            <p:cNvCxnSpPr>
              <a:cxnSpLocks/>
            </p:cNvCxnSpPr>
            <p:nvPr/>
          </p:nvCxnSpPr>
          <p:spPr>
            <a:xfrm>
              <a:off x="2626871" y="3149170"/>
              <a:ext cx="945541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8189C7-323E-F043-BD97-AFFC9079E5E5}"/>
                </a:ext>
              </a:extLst>
            </p:cNvPr>
            <p:cNvSpPr txBox="1"/>
            <p:nvPr/>
          </p:nvSpPr>
          <p:spPr>
            <a:xfrm>
              <a:off x="557213" y="2787985"/>
              <a:ext cx="206277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Nkx2.1, </a:t>
              </a:r>
              <a:r>
                <a:rPr lang="en-US" dirty="0" err="1"/>
                <a:t>CoupTFII</a:t>
              </a:r>
              <a:endParaRPr lang="en-US" dirty="0"/>
            </a:p>
            <a:p>
              <a:r>
                <a:rPr lang="en-US" dirty="0"/>
                <a:t>CUT&amp;RUN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3EA7E1-D647-1B43-B3CA-370FEB858745}"/>
                </a:ext>
              </a:extLst>
            </p:cNvPr>
            <p:cNvSpPr txBox="1"/>
            <p:nvPr/>
          </p:nvSpPr>
          <p:spPr>
            <a:xfrm>
              <a:off x="3579297" y="2771882"/>
              <a:ext cx="206277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Assess Binding Overlap with Sox2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56F94E4-12DD-0F4A-ACD6-36A62CD29A0C}"/>
                </a:ext>
              </a:extLst>
            </p:cNvPr>
            <p:cNvCxnSpPr>
              <a:cxnSpLocks/>
            </p:cNvCxnSpPr>
            <p:nvPr/>
          </p:nvCxnSpPr>
          <p:spPr>
            <a:xfrm>
              <a:off x="5642070" y="3111150"/>
              <a:ext cx="945541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8F53399-A499-8847-BA1E-AEB70F5D24AA}"/>
                </a:ext>
              </a:extLst>
            </p:cNvPr>
            <p:cNvSpPr txBox="1"/>
            <p:nvPr/>
          </p:nvSpPr>
          <p:spPr>
            <a:xfrm>
              <a:off x="6587611" y="2687505"/>
              <a:ext cx="279921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Assess Timing of binding by comparing with Sox2 across development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5F530458-95FF-5F4E-9EDF-24F8747BD91F}"/>
              </a:ext>
            </a:extLst>
          </p:cNvPr>
          <p:cNvSpPr txBox="1"/>
          <p:nvPr/>
        </p:nvSpPr>
        <p:spPr>
          <a:xfrm>
            <a:off x="1136341" y="2422326"/>
            <a:ext cx="33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Candidate Transcriptions Factors: </a:t>
            </a:r>
            <a:r>
              <a:rPr lang="en-US" dirty="0"/>
              <a:t>Motif Analysis + RNA-seq 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ED4568E-0A8F-A040-A628-93E4F69D25DA}"/>
              </a:ext>
            </a:extLst>
          </p:cNvPr>
          <p:cNvCxnSpPr>
            <a:cxnSpLocks/>
            <a:stCxn id="104" idx="2"/>
            <a:endCxn id="112" idx="0"/>
          </p:cNvCxnSpPr>
          <p:nvPr/>
        </p:nvCxnSpPr>
        <p:spPr>
          <a:xfrm>
            <a:off x="7684421" y="2024377"/>
            <a:ext cx="20679" cy="94295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CC4B5D5-0E16-BC42-9BEF-02E913D15734}"/>
              </a:ext>
            </a:extLst>
          </p:cNvPr>
          <p:cNvSpPr txBox="1"/>
          <p:nvPr/>
        </p:nvSpPr>
        <p:spPr>
          <a:xfrm>
            <a:off x="6326169" y="2967335"/>
            <a:ext cx="275786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Co-immunoprecipitation using regionally dissected MGE and CGE tissues  </a:t>
            </a:r>
          </a:p>
        </p:txBody>
      </p:sp>
    </p:spTree>
    <p:extLst>
      <p:ext uri="{BB962C8B-B14F-4D97-AF65-F5344CB8AC3E}">
        <p14:creationId xmlns:p14="http://schemas.microsoft.com/office/powerpoint/2010/main" val="29500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cs typeface="Calibri" panose="020F0502020204030204" pitchFamily="34" charset="0"/>
              </a:rPr>
              <a:t>Aim ID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CF2EC0-4B8C-4847-B4F6-F024ADA3D375}"/>
              </a:ext>
            </a:extLst>
          </p:cNvPr>
          <p:cNvSpPr txBox="1"/>
          <p:nvPr/>
        </p:nvSpPr>
        <p:spPr>
          <a:xfrm>
            <a:off x="448382" y="5998228"/>
            <a:ext cx="115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Sox2 peaks to overlap Nkx2.1 peaks in MGE lineage cell-types.  I expect Sox2 peaks to overlap with Coup-TFII peaks in CGE lineage cell-types.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EA7E1-D647-1B43-B3CA-370FEB858745}"/>
              </a:ext>
            </a:extLst>
          </p:cNvPr>
          <p:cNvSpPr txBox="1"/>
          <p:nvPr/>
        </p:nvSpPr>
        <p:spPr>
          <a:xfrm>
            <a:off x="894804" y="1239546"/>
            <a:ext cx="20627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Assess Binding Overlap with Sox2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0BA891-2180-1741-9803-8AD7F2BF008F}"/>
              </a:ext>
            </a:extLst>
          </p:cNvPr>
          <p:cNvGrpSpPr/>
          <p:nvPr/>
        </p:nvGrpSpPr>
        <p:grpSpPr>
          <a:xfrm>
            <a:off x="4137162" y="1562711"/>
            <a:ext cx="2797502" cy="3321711"/>
            <a:chOff x="4477403" y="1028984"/>
            <a:chExt cx="2797502" cy="3321711"/>
          </a:xfrm>
        </p:grpSpPr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A10A1307-6D27-1D40-B709-DF62299AF0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25071919"/>
                </p:ext>
              </p:extLst>
            </p:nvPr>
          </p:nvGraphicFramePr>
          <p:xfrm>
            <a:off x="4628074" y="1028984"/>
            <a:ext cx="2646831" cy="33217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937380-DB44-FD44-BAA2-929F0898283E}"/>
                </a:ext>
              </a:extLst>
            </p:cNvPr>
            <p:cNvSpPr txBox="1"/>
            <p:nvPr/>
          </p:nvSpPr>
          <p:spPr>
            <a:xfrm rot="16200000">
              <a:off x="3693337" y="2054513"/>
              <a:ext cx="1845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% Total Sox2 Bound Sites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8480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7">
            <a:extLst>
              <a:ext uri="{FF2B5EF4-FFF2-40B4-BE49-F238E27FC236}">
                <a16:creationId xmlns:a16="http://schemas.microsoft.com/office/drawing/2014/main" id="{9C0A9CB3-ECBC-C04F-9451-DECEDBFA7A2A}"/>
              </a:ext>
            </a:extLst>
          </p:cNvPr>
          <p:cNvSpPr/>
          <p:nvPr/>
        </p:nvSpPr>
        <p:spPr>
          <a:xfrm>
            <a:off x="3642702" y="2998374"/>
            <a:ext cx="998851" cy="205347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39CA3F3C-66F9-4747-A4DD-C1AFABB68857}"/>
              </a:ext>
            </a:extLst>
          </p:cNvPr>
          <p:cNvSpPr/>
          <p:nvPr/>
        </p:nvSpPr>
        <p:spPr>
          <a:xfrm>
            <a:off x="3642703" y="3238589"/>
            <a:ext cx="998851" cy="24885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cs typeface="Calibri" panose="020F0502020204030204" pitchFamily="34" charset="0"/>
              </a:rPr>
              <a:t>Aim ID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CF2EC0-4B8C-4847-B4F6-F024ADA3D375}"/>
              </a:ext>
            </a:extLst>
          </p:cNvPr>
          <p:cNvSpPr txBox="1"/>
          <p:nvPr/>
        </p:nvSpPr>
        <p:spPr>
          <a:xfrm>
            <a:off x="448382" y="5998228"/>
            <a:ext cx="115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anticipate that lineage-specific transcription factors and Sox2 will have overlapping binding in the same cell-type.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EA7E1-D647-1B43-B3CA-370FEB858745}"/>
              </a:ext>
            </a:extLst>
          </p:cNvPr>
          <p:cNvSpPr txBox="1"/>
          <p:nvPr/>
        </p:nvSpPr>
        <p:spPr>
          <a:xfrm>
            <a:off x="894804" y="1239546"/>
            <a:ext cx="28552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Assess Timing of binding by comparing with Sox2 across development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50D7B84-C102-774F-B3C0-03685E350BD7}"/>
              </a:ext>
            </a:extLst>
          </p:cNvPr>
          <p:cNvSpPr/>
          <p:nvPr/>
        </p:nvSpPr>
        <p:spPr>
          <a:xfrm>
            <a:off x="2471872" y="4376826"/>
            <a:ext cx="998851" cy="24885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B20D69-563E-3C4E-8D5C-CED6426004D3}"/>
              </a:ext>
            </a:extLst>
          </p:cNvPr>
          <p:cNvGrpSpPr/>
          <p:nvPr/>
        </p:nvGrpSpPr>
        <p:grpSpPr>
          <a:xfrm>
            <a:off x="1066305" y="2475984"/>
            <a:ext cx="4166378" cy="1079201"/>
            <a:chOff x="1278910" y="2821455"/>
            <a:chExt cx="3923784" cy="113046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9746CA-A595-F74C-957B-349022FC6076}"/>
                </a:ext>
              </a:extLst>
            </p:cNvPr>
            <p:cNvSpPr txBox="1"/>
            <p:nvPr/>
          </p:nvSpPr>
          <p:spPr>
            <a:xfrm rot="16200000">
              <a:off x="887592" y="3212773"/>
              <a:ext cx="1130463" cy="34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Nkx2.1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871E13F-D93C-654C-B3E1-0B451E0BC2E4}"/>
                </a:ext>
              </a:extLst>
            </p:cNvPr>
            <p:cNvCxnSpPr>
              <a:cxnSpLocks/>
            </p:cNvCxnSpPr>
            <p:nvPr/>
          </p:nvCxnSpPr>
          <p:spPr>
            <a:xfrm>
              <a:off x="2029775" y="3240554"/>
              <a:ext cx="3162906" cy="2339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82C0411-5A50-324B-9011-675ADA0E6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911" y="3579667"/>
              <a:ext cx="3170770" cy="4077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66C122-7096-A343-A6F4-5122A529634A}"/>
                </a:ext>
              </a:extLst>
            </p:cNvPr>
            <p:cNvSpPr txBox="1"/>
            <p:nvPr/>
          </p:nvSpPr>
          <p:spPr>
            <a:xfrm>
              <a:off x="1621398" y="2894620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RG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8DAAE9-50E5-A343-A40F-F1F2628AEB99}"/>
                </a:ext>
              </a:extLst>
            </p:cNvPr>
            <p:cNvSpPr txBox="1"/>
            <p:nvPr/>
          </p:nvSpPr>
          <p:spPr>
            <a:xfrm>
              <a:off x="1621397" y="3245201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IPC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7390339-EFFB-7449-BAF0-2F4A33FB4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910" y="3885601"/>
              <a:ext cx="3180784" cy="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ABBDB8-46C5-C24D-B42E-CE82DD7538F6}"/>
                </a:ext>
              </a:extLst>
            </p:cNvPr>
            <p:cNvSpPr txBox="1"/>
            <p:nvPr/>
          </p:nvSpPr>
          <p:spPr>
            <a:xfrm>
              <a:off x="1621397" y="3547059"/>
              <a:ext cx="436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158BF9-AE4E-2C41-97CA-4CF8C7133B86}"/>
              </a:ext>
            </a:extLst>
          </p:cNvPr>
          <p:cNvGrpSpPr/>
          <p:nvPr/>
        </p:nvGrpSpPr>
        <p:grpSpPr>
          <a:xfrm>
            <a:off x="1089848" y="3607051"/>
            <a:ext cx="4132204" cy="1079201"/>
            <a:chOff x="1310319" y="5545347"/>
            <a:chExt cx="3891599" cy="1130463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C29A482-A8DC-5647-BBE7-F13C368E3CFD}"/>
                </a:ext>
              </a:extLst>
            </p:cNvPr>
            <p:cNvSpPr/>
            <p:nvPr/>
          </p:nvSpPr>
          <p:spPr>
            <a:xfrm>
              <a:off x="2611873" y="6096506"/>
              <a:ext cx="940691" cy="215101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B3446E-F550-564D-ACEA-27F3311B6D36}"/>
                </a:ext>
              </a:extLst>
            </p:cNvPr>
            <p:cNvGrpSpPr/>
            <p:nvPr/>
          </p:nvGrpSpPr>
          <p:grpSpPr>
            <a:xfrm>
              <a:off x="1310319" y="5545347"/>
              <a:ext cx="3891599" cy="1130463"/>
              <a:chOff x="1268158" y="2821454"/>
              <a:chExt cx="3891599" cy="113046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4CD589-9B1C-214C-9361-8497E893D8CB}"/>
                  </a:ext>
                </a:extLst>
              </p:cNvPr>
              <p:cNvSpPr txBox="1"/>
              <p:nvPr/>
            </p:nvSpPr>
            <p:spPr>
              <a:xfrm rot="16200000">
                <a:off x="887592" y="3202020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Sox2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0697234-E999-9E4D-A7D9-9CB3C1AE0F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9775" y="3218383"/>
                <a:ext cx="3129982" cy="2217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F74DF35-A805-9844-94EF-A2B28951FC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1" y="3561837"/>
                <a:ext cx="3137845" cy="21906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0C6C6F-A9D5-514E-BA2F-9A5A0214C6FC}"/>
                  </a:ext>
                </a:extLst>
              </p:cNvPr>
              <p:cNvSpPr txBox="1"/>
              <p:nvPr/>
            </p:nvSpPr>
            <p:spPr>
              <a:xfrm>
                <a:off x="1621398" y="2894620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AFB09A9-D08E-7049-8826-2748B48F42B5}"/>
                  </a:ext>
                </a:extLst>
              </p:cNvPr>
              <p:cNvSpPr txBox="1"/>
              <p:nvPr/>
            </p:nvSpPr>
            <p:spPr>
              <a:xfrm>
                <a:off x="1621397" y="3245201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IPC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48088F6-6004-5341-9443-BCE4E34E0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0" y="3875202"/>
                <a:ext cx="3137846" cy="1040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E5C6BE-F469-354D-980B-FF7A608955CE}"/>
                  </a:ext>
                </a:extLst>
              </p:cNvPr>
              <p:cNvSpPr txBox="1"/>
              <p:nvPr/>
            </p:nvSpPr>
            <p:spPr>
              <a:xfrm>
                <a:off x="1621397" y="3547059"/>
                <a:ext cx="4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9117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7">
            <a:extLst>
              <a:ext uri="{FF2B5EF4-FFF2-40B4-BE49-F238E27FC236}">
                <a16:creationId xmlns:a16="http://schemas.microsoft.com/office/drawing/2014/main" id="{9C0A9CB3-ECBC-C04F-9451-DECEDBFA7A2A}"/>
              </a:ext>
            </a:extLst>
          </p:cNvPr>
          <p:cNvSpPr/>
          <p:nvPr/>
        </p:nvSpPr>
        <p:spPr>
          <a:xfrm>
            <a:off x="3347857" y="2979337"/>
            <a:ext cx="998851" cy="205347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39CA3F3C-66F9-4747-A4DD-C1AFABB68857}"/>
              </a:ext>
            </a:extLst>
          </p:cNvPr>
          <p:cNvSpPr/>
          <p:nvPr/>
        </p:nvSpPr>
        <p:spPr>
          <a:xfrm>
            <a:off x="2471873" y="3230148"/>
            <a:ext cx="998851" cy="24885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cs typeface="Calibri" panose="020F0502020204030204" pitchFamily="34" charset="0"/>
              </a:rPr>
              <a:t>Aim ID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CF2EC0-4B8C-4847-B4F6-F024ADA3D375}"/>
              </a:ext>
            </a:extLst>
          </p:cNvPr>
          <p:cNvSpPr txBox="1"/>
          <p:nvPr/>
        </p:nvSpPr>
        <p:spPr>
          <a:xfrm>
            <a:off x="448382" y="5998228"/>
            <a:ext cx="1153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anticipate that there will be a higher proportion of overlapping binding in less mature cell-types.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EA7E1-D647-1B43-B3CA-370FEB858745}"/>
              </a:ext>
            </a:extLst>
          </p:cNvPr>
          <p:cNvSpPr txBox="1"/>
          <p:nvPr/>
        </p:nvSpPr>
        <p:spPr>
          <a:xfrm>
            <a:off x="894804" y="1239546"/>
            <a:ext cx="28552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Assess Timing of binding by comparing with Sox2 across development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50D7B84-C102-774F-B3C0-03685E350BD7}"/>
              </a:ext>
            </a:extLst>
          </p:cNvPr>
          <p:cNvSpPr/>
          <p:nvPr/>
        </p:nvSpPr>
        <p:spPr>
          <a:xfrm>
            <a:off x="2471872" y="4376826"/>
            <a:ext cx="998851" cy="24885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B20D69-563E-3C4E-8D5C-CED6426004D3}"/>
              </a:ext>
            </a:extLst>
          </p:cNvPr>
          <p:cNvGrpSpPr/>
          <p:nvPr/>
        </p:nvGrpSpPr>
        <p:grpSpPr>
          <a:xfrm>
            <a:off x="1066305" y="2475984"/>
            <a:ext cx="4166378" cy="1079201"/>
            <a:chOff x="1278910" y="2821455"/>
            <a:chExt cx="3923784" cy="113046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9746CA-A595-F74C-957B-349022FC6076}"/>
                </a:ext>
              </a:extLst>
            </p:cNvPr>
            <p:cNvSpPr txBox="1"/>
            <p:nvPr/>
          </p:nvSpPr>
          <p:spPr>
            <a:xfrm rot="16200000">
              <a:off x="887592" y="3212773"/>
              <a:ext cx="1130463" cy="34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Coup-TFII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871E13F-D93C-654C-B3E1-0B451E0BC2E4}"/>
                </a:ext>
              </a:extLst>
            </p:cNvPr>
            <p:cNvCxnSpPr>
              <a:cxnSpLocks/>
            </p:cNvCxnSpPr>
            <p:nvPr/>
          </p:nvCxnSpPr>
          <p:spPr>
            <a:xfrm>
              <a:off x="2029775" y="3240554"/>
              <a:ext cx="3162906" cy="2339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82C0411-5A50-324B-9011-675ADA0E6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911" y="3579667"/>
              <a:ext cx="3170770" cy="4077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66C122-7096-A343-A6F4-5122A529634A}"/>
                </a:ext>
              </a:extLst>
            </p:cNvPr>
            <p:cNvSpPr txBox="1"/>
            <p:nvPr/>
          </p:nvSpPr>
          <p:spPr>
            <a:xfrm>
              <a:off x="1621398" y="2894620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RG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8DAAE9-50E5-A343-A40F-F1F2628AEB99}"/>
                </a:ext>
              </a:extLst>
            </p:cNvPr>
            <p:cNvSpPr txBox="1"/>
            <p:nvPr/>
          </p:nvSpPr>
          <p:spPr>
            <a:xfrm>
              <a:off x="1621397" y="3245201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IPC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7390339-EFFB-7449-BAF0-2F4A33FB4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1910" y="3885601"/>
              <a:ext cx="3180784" cy="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ABBDB8-46C5-C24D-B42E-CE82DD7538F6}"/>
                </a:ext>
              </a:extLst>
            </p:cNvPr>
            <p:cNvSpPr txBox="1"/>
            <p:nvPr/>
          </p:nvSpPr>
          <p:spPr>
            <a:xfrm>
              <a:off x="1621397" y="3547059"/>
              <a:ext cx="436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158BF9-AE4E-2C41-97CA-4CF8C7133B86}"/>
              </a:ext>
            </a:extLst>
          </p:cNvPr>
          <p:cNvGrpSpPr/>
          <p:nvPr/>
        </p:nvGrpSpPr>
        <p:grpSpPr>
          <a:xfrm>
            <a:off x="1089848" y="3607051"/>
            <a:ext cx="4132204" cy="1079201"/>
            <a:chOff x="1310319" y="5545347"/>
            <a:chExt cx="3891599" cy="1130463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C29A482-A8DC-5647-BBE7-F13C368E3CFD}"/>
                </a:ext>
              </a:extLst>
            </p:cNvPr>
            <p:cNvSpPr/>
            <p:nvPr/>
          </p:nvSpPr>
          <p:spPr>
            <a:xfrm>
              <a:off x="3510701" y="6063240"/>
              <a:ext cx="940691" cy="215101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B3446E-F550-564D-ACEA-27F3311B6D36}"/>
                </a:ext>
              </a:extLst>
            </p:cNvPr>
            <p:cNvGrpSpPr/>
            <p:nvPr/>
          </p:nvGrpSpPr>
          <p:grpSpPr>
            <a:xfrm>
              <a:off x="1310319" y="5545347"/>
              <a:ext cx="3891599" cy="1130463"/>
              <a:chOff x="1268158" y="2821454"/>
              <a:chExt cx="3891599" cy="113046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4CD589-9B1C-214C-9361-8497E893D8CB}"/>
                  </a:ext>
                </a:extLst>
              </p:cNvPr>
              <p:cNvSpPr txBox="1"/>
              <p:nvPr/>
            </p:nvSpPr>
            <p:spPr>
              <a:xfrm rot="16200000">
                <a:off x="887592" y="3202020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Sox2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0697234-E999-9E4D-A7D9-9CB3C1AE0F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9775" y="3218383"/>
                <a:ext cx="3129982" cy="2217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F74DF35-A805-9844-94EF-A2B28951FC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1" y="3561837"/>
                <a:ext cx="3137845" cy="21906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0C6C6F-A9D5-514E-BA2F-9A5A0214C6FC}"/>
                  </a:ext>
                </a:extLst>
              </p:cNvPr>
              <p:cNvSpPr txBox="1"/>
              <p:nvPr/>
            </p:nvSpPr>
            <p:spPr>
              <a:xfrm>
                <a:off x="1621398" y="2894620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AFB09A9-D08E-7049-8826-2748B48F42B5}"/>
                  </a:ext>
                </a:extLst>
              </p:cNvPr>
              <p:cNvSpPr txBox="1"/>
              <p:nvPr/>
            </p:nvSpPr>
            <p:spPr>
              <a:xfrm>
                <a:off x="1621397" y="3245201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IPC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48088F6-6004-5341-9443-BCE4E34E0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0" y="3875202"/>
                <a:ext cx="3137846" cy="1040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E5C6BE-F469-354D-980B-FF7A608955CE}"/>
                  </a:ext>
                </a:extLst>
              </p:cNvPr>
              <p:cNvSpPr txBox="1"/>
              <p:nvPr/>
            </p:nvSpPr>
            <p:spPr>
              <a:xfrm>
                <a:off x="1621397" y="3547059"/>
                <a:ext cx="4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</a:t>
                </a:r>
              </a:p>
            </p:txBody>
          </p:sp>
        </p:grp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F17C83A9-F0C0-FD41-AB79-20B2C813790A}"/>
              </a:ext>
            </a:extLst>
          </p:cNvPr>
          <p:cNvSpPr/>
          <p:nvPr/>
        </p:nvSpPr>
        <p:spPr>
          <a:xfrm>
            <a:off x="4116946" y="2674592"/>
            <a:ext cx="998851" cy="205347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13E4FEE-E36B-A64F-88B1-0F3EE9B7DF68}"/>
              </a:ext>
            </a:extLst>
          </p:cNvPr>
          <p:cNvSpPr/>
          <p:nvPr/>
        </p:nvSpPr>
        <p:spPr>
          <a:xfrm>
            <a:off x="4116945" y="3789913"/>
            <a:ext cx="998851" cy="205347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915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7">
            <a:extLst>
              <a:ext uri="{FF2B5EF4-FFF2-40B4-BE49-F238E27FC236}">
                <a16:creationId xmlns:a16="http://schemas.microsoft.com/office/drawing/2014/main" id="{808D524B-6DF3-5543-AF84-F4C5122B2148}"/>
              </a:ext>
            </a:extLst>
          </p:cNvPr>
          <p:cNvSpPr/>
          <p:nvPr/>
        </p:nvSpPr>
        <p:spPr>
          <a:xfrm>
            <a:off x="8518640" y="1179232"/>
            <a:ext cx="940691" cy="260670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FE1FF9C-38DF-6045-BD4C-334A2EBF1D88}"/>
              </a:ext>
            </a:extLst>
          </p:cNvPr>
          <p:cNvCxnSpPr>
            <a:cxnSpLocks/>
          </p:cNvCxnSpPr>
          <p:nvPr/>
        </p:nvCxnSpPr>
        <p:spPr>
          <a:xfrm>
            <a:off x="3155950" y="3212966"/>
            <a:ext cx="94554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68F6D61-8166-8741-9A48-29BE676EB934}"/>
              </a:ext>
            </a:extLst>
          </p:cNvPr>
          <p:cNvSpPr txBox="1"/>
          <p:nvPr/>
        </p:nvSpPr>
        <p:spPr>
          <a:xfrm>
            <a:off x="2932610" y="2171576"/>
            <a:ext cx="1545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Nkx2.1, </a:t>
            </a:r>
            <a:r>
              <a:rPr lang="en-US" dirty="0" err="1"/>
              <a:t>CoupTFII</a:t>
            </a:r>
            <a:endParaRPr lang="en-US" dirty="0"/>
          </a:p>
          <a:p>
            <a:r>
              <a:rPr lang="en-US" dirty="0"/>
              <a:t>CUT&amp;RUN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51FD40D-7DE3-C24B-AFAD-E8730921D357}"/>
              </a:ext>
            </a:extLst>
          </p:cNvPr>
          <p:cNvGrpSpPr/>
          <p:nvPr/>
        </p:nvGrpSpPr>
        <p:grpSpPr>
          <a:xfrm>
            <a:off x="561621" y="2261731"/>
            <a:ext cx="1869170" cy="1344347"/>
            <a:chOff x="3477819" y="4048059"/>
            <a:chExt cx="1869170" cy="1344347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D934874-1FB6-584B-AB16-4B3849CDFFFE}"/>
                </a:ext>
              </a:extLst>
            </p:cNvPr>
            <p:cNvGrpSpPr/>
            <p:nvPr/>
          </p:nvGrpSpPr>
          <p:grpSpPr>
            <a:xfrm>
              <a:off x="3495266" y="4986111"/>
              <a:ext cx="474460" cy="352359"/>
              <a:chOff x="1889334" y="3259981"/>
              <a:chExt cx="655085" cy="567200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DF64F993-F85A-924A-A4AB-FB63861679D6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4382A34-B515-3A4E-BBF5-02D2DAE2AB32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CIN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1B092EA-3601-2244-B61B-5F0BFDB04EDC}"/>
                </a:ext>
              </a:extLst>
            </p:cNvPr>
            <p:cNvGrpSpPr/>
            <p:nvPr/>
          </p:nvGrpSpPr>
          <p:grpSpPr>
            <a:xfrm>
              <a:off x="4099953" y="4988685"/>
              <a:ext cx="474460" cy="403721"/>
              <a:chOff x="1886850" y="3902613"/>
              <a:chExt cx="655085" cy="64987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17AB3076-39D4-CA40-86CD-5D0E75E81B4F}"/>
                  </a:ext>
                </a:extLst>
              </p:cNvPr>
              <p:cNvSpPr/>
              <p:nvPr/>
            </p:nvSpPr>
            <p:spPr>
              <a:xfrm>
                <a:off x="1886850" y="3902613"/>
                <a:ext cx="655085" cy="64987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46298D1-689D-7E46-91BE-AA7C47C1E05C}"/>
                  </a:ext>
                </a:extLst>
              </p:cNvPr>
              <p:cNvSpPr txBox="1"/>
              <p:nvPr/>
            </p:nvSpPr>
            <p:spPr>
              <a:xfrm>
                <a:off x="1895231" y="3973941"/>
                <a:ext cx="629919" cy="49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mCIN</a:t>
                </a:r>
                <a:endParaRPr lang="en-US" sz="700" dirty="0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8CD790B-036A-DB47-B37C-A164FCB1FC33}"/>
                </a:ext>
              </a:extLst>
            </p:cNvPr>
            <p:cNvGrpSpPr/>
            <p:nvPr/>
          </p:nvGrpSpPr>
          <p:grpSpPr>
            <a:xfrm>
              <a:off x="4680126" y="4988685"/>
              <a:ext cx="531360" cy="387497"/>
              <a:chOff x="6605290" y="2350931"/>
              <a:chExt cx="733646" cy="623763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61AFF6A8-9D17-4C47-ABC9-F85B233DC76B}"/>
                  </a:ext>
                </a:extLst>
              </p:cNvPr>
              <p:cNvSpPr/>
              <p:nvPr/>
            </p:nvSpPr>
            <p:spPr>
              <a:xfrm>
                <a:off x="6629379" y="2350931"/>
                <a:ext cx="709556" cy="623763"/>
              </a:xfrm>
              <a:prstGeom prst="rect">
                <a:avLst/>
              </a:prstGeom>
              <a:solidFill>
                <a:srgbClr val="7030A0"/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1163124-8E51-674B-97AD-C0BD0A93411E}"/>
                  </a:ext>
                </a:extLst>
              </p:cNvPr>
              <p:cNvSpPr txBox="1"/>
              <p:nvPr/>
            </p:nvSpPr>
            <p:spPr>
              <a:xfrm>
                <a:off x="6605290" y="2409860"/>
                <a:ext cx="733646" cy="32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CINs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D6078311-3565-1949-B443-8D992D5D4936}"/>
                </a:ext>
              </a:extLst>
            </p:cNvPr>
            <p:cNvGrpSpPr/>
            <p:nvPr/>
          </p:nvGrpSpPr>
          <p:grpSpPr>
            <a:xfrm>
              <a:off x="3564419" y="4048059"/>
              <a:ext cx="474460" cy="352359"/>
              <a:chOff x="1889334" y="3259981"/>
              <a:chExt cx="655085" cy="56720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98B05B9-E178-8D4A-BBED-A8598555F973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D994622-BA9A-6E43-8B1F-4D83B84479FC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RG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86F0410-7FDA-5A48-8D8C-A568F992652C}"/>
                </a:ext>
              </a:extLst>
            </p:cNvPr>
            <p:cNvGrpSpPr/>
            <p:nvPr/>
          </p:nvGrpSpPr>
          <p:grpSpPr>
            <a:xfrm>
              <a:off x="4662679" y="4058308"/>
              <a:ext cx="531360" cy="387497"/>
              <a:chOff x="6605290" y="2350931"/>
              <a:chExt cx="733646" cy="623763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DBEE680F-4130-AF48-800F-FE7F2DB76AA5}"/>
                  </a:ext>
                </a:extLst>
              </p:cNvPr>
              <p:cNvSpPr/>
              <p:nvPr/>
            </p:nvSpPr>
            <p:spPr>
              <a:xfrm>
                <a:off x="6629379" y="2350931"/>
                <a:ext cx="709556" cy="6237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9B19CE6-5175-BF49-9C4D-373AC9C7029D}"/>
                  </a:ext>
                </a:extLst>
              </p:cNvPr>
              <p:cNvSpPr txBox="1"/>
              <p:nvPr/>
            </p:nvSpPr>
            <p:spPr>
              <a:xfrm>
                <a:off x="6605290" y="2409860"/>
                <a:ext cx="733646" cy="32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NBs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FC7BA75-0F2F-A54C-A35B-6456913A7129}"/>
                </a:ext>
              </a:extLst>
            </p:cNvPr>
            <p:cNvGrpSpPr/>
            <p:nvPr/>
          </p:nvGrpSpPr>
          <p:grpSpPr>
            <a:xfrm>
              <a:off x="4112002" y="4066719"/>
              <a:ext cx="483854" cy="355118"/>
              <a:chOff x="4245027" y="3057724"/>
              <a:chExt cx="668055" cy="571642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047A10E-8072-3C44-AB37-8A3B360AE432}"/>
                  </a:ext>
                </a:extLst>
              </p:cNvPr>
              <p:cNvSpPr/>
              <p:nvPr/>
            </p:nvSpPr>
            <p:spPr>
              <a:xfrm>
                <a:off x="4245027" y="3057724"/>
                <a:ext cx="610158" cy="57164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3C5928E-D89F-C94F-AA26-14EFB3819950}"/>
                  </a:ext>
                </a:extLst>
              </p:cNvPr>
              <p:cNvSpPr txBox="1"/>
              <p:nvPr/>
            </p:nvSpPr>
            <p:spPr>
              <a:xfrm>
                <a:off x="4284580" y="3088145"/>
                <a:ext cx="628502" cy="49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iPCs</a:t>
                </a:r>
                <a:endParaRPr lang="en-US" sz="700" dirty="0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D3FDCD2-DB5B-D247-A26D-57E92A2266FE}"/>
                </a:ext>
              </a:extLst>
            </p:cNvPr>
            <p:cNvGrpSpPr/>
            <p:nvPr/>
          </p:nvGrpSpPr>
          <p:grpSpPr>
            <a:xfrm>
              <a:off x="3477819" y="4473609"/>
              <a:ext cx="531360" cy="387497"/>
              <a:chOff x="4171284" y="5416869"/>
              <a:chExt cx="733646" cy="623763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6D305DA-F0E1-2A4B-9AF4-C9C44D347DB5}"/>
                  </a:ext>
                </a:extLst>
              </p:cNvPr>
              <p:cNvSpPr/>
              <p:nvPr/>
            </p:nvSpPr>
            <p:spPr>
              <a:xfrm>
                <a:off x="4195373" y="5416869"/>
                <a:ext cx="709556" cy="623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FEFAE70-9189-0643-A868-BB583715D46A}"/>
                  </a:ext>
                </a:extLst>
              </p:cNvPr>
              <p:cNvSpPr txBox="1"/>
              <p:nvPr/>
            </p:nvSpPr>
            <p:spPr>
              <a:xfrm>
                <a:off x="4171284" y="5475798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A0891D8-EA61-474B-8E0D-5E7B81FF4722}"/>
                </a:ext>
              </a:extLst>
            </p:cNvPr>
            <p:cNvGrpSpPr/>
            <p:nvPr/>
          </p:nvGrpSpPr>
          <p:grpSpPr>
            <a:xfrm>
              <a:off x="4068685" y="4487015"/>
              <a:ext cx="531360" cy="387497"/>
              <a:chOff x="6619532" y="5383337"/>
              <a:chExt cx="733646" cy="623763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4CBC7508-E9C0-A147-8DFA-4244E333919A}"/>
                  </a:ext>
                </a:extLst>
              </p:cNvPr>
              <p:cNvSpPr/>
              <p:nvPr/>
            </p:nvSpPr>
            <p:spPr>
              <a:xfrm>
                <a:off x="6643621" y="5383337"/>
                <a:ext cx="709556" cy="6237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11B2A297-47D5-4748-8BE4-A7C2753D4EF2}"/>
                  </a:ext>
                </a:extLst>
              </p:cNvPr>
              <p:cNvSpPr txBox="1"/>
              <p:nvPr/>
            </p:nvSpPr>
            <p:spPr>
              <a:xfrm>
                <a:off x="6619532" y="5442266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908A799-8200-DC4E-ADE1-2426041BE1AC}"/>
                </a:ext>
              </a:extLst>
            </p:cNvPr>
            <p:cNvGrpSpPr/>
            <p:nvPr/>
          </p:nvGrpSpPr>
          <p:grpSpPr>
            <a:xfrm>
              <a:off x="4653910" y="4482413"/>
              <a:ext cx="693079" cy="401055"/>
              <a:chOff x="8948164" y="5395045"/>
              <a:chExt cx="956930" cy="645587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DD791B8-95BE-0C40-A1AB-5F789CF0617C}"/>
                  </a:ext>
                </a:extLst>
              </p:cNvPr>
              <p:cNvSpPr/>
              <p:nvPr/>
            </p:nvSpPr>
            <p:spPr>
              <a:xfrm>
                <a:off x="8948164" y="5395045"/>
                <a:ext cx="863879" cy="6455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D09E4EA-8B8F-A048-A3C4-6B35DA89193F}"/>
                  </a:ext>
                </a:extLst>
              </p:cNvPr>
              <p:cNvSpPr txBox="1"/>
              <p:nvPr/>
            </p:nvSpPr>
            <p:spPr>
              <a:xfrm>
                <a:off x="8948164" y="5456227"/>
                <a:ext cx="956930" cy="49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r>
                  <a:rPr lang="en-US" sz="700" dirty="0"/>
                  <a:t>/</a:t>
                </a:r>
              </a:p>
              <a:p>
                <a:r>
                  <a:rPr lang="en-US" sz="700" dirty="0"/>
                  <a:t>LGE OB </a:t>
                </a:r>
              </a:p>
            </p:txBody>
          </p:sp>
        </p:grpSp>
      </p:grp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2262833-459C-BA4A-A330-DAAC6833ECFA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6095016" y="4541479"/>
            <a:ext cx="600420" cy="58692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56C5E365-CAAB-7841-9175-8F839ED7F3B4}"/>
              </a:ext>
            </a:extLst>
          </p:cNvPr>
          <p:cNvSpPr txBox="1"/>
          <p:nvPr/>
        </p:nvSpPr>
        <p:spPr>
          <a:xfrm>
            <a:off x="6695436" y="4666740"/>
            <a:ext cx="359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Differential Expression Analysis At Promoters and Enhancers in each lineage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CF2EC0-4B8C-4847-B4F6-F024ADA3D375}"/>
              </a:ext>
            </a:extLst>
          </p:cNvPr>
          <p:cNvSpPr txBox="1"/>
          <p:nvPr/>
        </p:nvSpPr>
        <p:spPr>
          <a:xfrm>
            <a:off x="448382" y="5998228"/>
            <a:ext cx="115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Sox2 peaks to overlap Nkx2.1 peaks in MGE IN.  I expect Sox2 peaks to overlap with Coup-TFII peaks in CGE IN. 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6C7B7DB-A435-D541-8171-EDD1D2BE9BAC}"/>
              </a:ext>
            </a:extLst>
          </p:cNvPr>
          <p:cNvCxnSpPr>
            <a:cxnSpLocks/>
          </p:cNvCxnSpPr>
          <p:nvPr/>
        </p:nvCxnSpPr>
        <p:spPr>
          <a:xfrm flipH="1">
            <a:off x="4754402" y="4541479"/>
            <a:ext cx="497904" cy="54087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E5BA76AD-7EB9-8841-9035-755C27561464}"/>
              </a:ext>
            </a:extLst>
          </p:cNvPr>
          <p:cNvSpPr txBox="1"/>
          <p:nvPr/>
        </p:nvSpPr>
        <p:spPr>
          <a:xfrm>
            <a:off x="2097024" y="4857970"/>
            <a:ext cx="275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Co-immunoprecipitation using regionally dissected GE tissues  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610A8E1-08B1-FF46-B6E9-4DED21EFC5DC}"/>
              </a:ext>
            </a:extLst>
          </p:cNvPr>
          <p:cNvGrpSpPr/>
          <p:nvPr/>
        </p:nvGrpSpPr>
        <p:grpSpPr>
          <a:xfrm>
            <a:off x="7274905" y="2283567"/>
            <a:ext cx="5221641" cy="1130463"/>
            <a:chOff x="1310319" y="5545347"/>
            <a:chExt cx="5221641" cy="1130463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55584ECE-26A9-0E46-88D6-7EC9AB7BDF35}"/>
                </a:ext>
              </a:extLst>
            </p:cNvPr>
            <p:cNvSpPr/>
            <p:nvPr/>
          </p:nvSpPr>
          <p:spPr>
            <a:xfrm>
              <a:off x="2611873" y="6050938"/>
              <a:ext cx="940691" cy="26067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F75A1543-D315-F84E-9B60-E14217CA43BC}"/>
                </a:ext>
              </a:extLst>
            </p:cNvPr>
            <p:cNvSpPr/>
            <p:nvPr/>
          </p:nvSpPr>
          <p:spPr>
            <a:xfrm>
              <a:off x="2621634" y="6356740"/>
              <a:ext cx="940691" cy="26067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3A79DA2A-D748-7C43-8FEB-B7FBE2C453F2}"/>
                </a:ext>
              </a:extLst>
            </p:cNvPr>
            <p:cNvGrpSpPr/>
            <p:nvPr/>
          </p:nvGrpSpPr>
          <p:grpSpPr>
            <a:xfrm>
              <a:off x="1310319" y="5545347"/>
              <a:ext cx="5221641" cy="1130463"/>
              <a:chOff x="1268158" y="2821454"/>
              <a:chExt cx="5221641" cy="1130463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BD5863B3-94C9-C942-89AC-B7CEAA4DECC5}"/>
                  </a:ext>
                </a:extLst>
              </p:cNvPr>
              <p:cNvSpPr txBox="1"/>
              <p:nvPr/>
            </p:nvSpPr>
            <p:spPr>
              <a:xfrm rot="16200000">
                <a:off x="887592" y="3202020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Sox2</a:t>
                </a:r>
              </a:p>
            </p:txBody>
          </p: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73D9826-4852-7947-B117-3602C3F63C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9775" y="3240553"/>
                <a:ext cx="4460024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D14334B-1EA1-F44E-8830-A9F2D5779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1" y="3583743"/>
                <a:ext cx="446788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11FED3A2-FBB9-9A4A-B499-C699CDFCC4CF}"/>
                  </a:ext>
                </a:extLst>
              </p:cNvPr>
              <p:cNvSpPr txBox="1"/>
              <p:nvPr/>
            </p:nvSpPr>
            <p:spPr>
              <a:xfrm>
                <a:off x="1621398" y="2894620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RG</a:t>
                </a: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FDC1BDC8-FEC2-A145-AD12-E71DF4123019}"/>
                  </a:ext>
                </a:extLst>
              </p:cNvPr>
              <p:cNvSpPr txBox="1"/>
              <p:nvPr/>
            </p:nvSpPr>
            <p:spPr>
              <a:xfrm>
                <a:off x="1621397" y="3245201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IPC</a:t>
                </a:r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B3C5E78E-F1A9-AB45-B332-E1A2B5D0ED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0" y="3885601"/>
                <a:ext cx="4467889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581F5CD7-3157-0C4C-A321-D9E3FB2A0C23}"/>
                  </a:ext>
                </a:extLst>
              </p:cNvPr>
              <p:cNvSpPr txBox="1"/>
              <p:nvPr/>
            </p:nvSpPr>
            <p:spPr>
              <a:xfrm>
                <a:off x="1621397" y="3547059"/>
                <a:ext cx="4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DACCDC-D5DB-E148-AE82-6A67289BDC4C}"/>
              </a:ext>
            </a:extLst>
          </p:cNvPr>
          <p:cNvGrpSpPr/>
          <p:nvPr/>
        </p:nvGrpSpPr>
        <p:grpSpPr>
          <a:xfrm>
            <a:off x="7217087" y="1021176"/>
            <a:ext cx="5221641" cy="1130463"/>
            <a:chOff x="1310319" y="5545347"/>
            <a:chExt cx="5221641" cy="1130463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F992CFA-3482-1848-A95E-D7380DCE86CF}"/>
                </a:ext>
              </a:extLst>
            </p:cNvPr>
            <p:cNvSpPr/>
            <p:nvPr/>
          </p:nvSpPr>
          <p:spPr>
            <a:xfrm>
              <a:off x="2611873" y="6050938"/>
              <a:ext cx="940691" cy="26067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2057084-E598-3543-BE11-4A43638BF85F}"/>
                </a:ext>
              </a:extLst>
            </p:cNvPr>
            <p:cNvSpPr/>
            <p:nvPr/>
          </p:nvSpPr>
          <p:spPr>
            <a:xfrm>
              <a:off x="2621634" y="6356740"/>
              <a:ext cx="940691" cy="26067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BF25B7-488A-F342-A6FE-DBA4A272644F}"/>
                </a:ext>
              </a:extLst>
            </p:cNvPr>
            <p:cNvGrpSpPr/>
            <p:nvPr/>
          </p:nvGrpSpPr>
          <p:grpSpPr>
            <a:xfrm>
              <a:off x="1310319" y="5545347"/>
              <a:ext cx="5221641" cy="1130463"/>
              <a:chOff x="1268158" y="2821454"/>
              <a:chExt cx="5221641" cy="1130463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F010FE-1212-5C4D-85C3-9661C84F2741}"/>
                  </a:ext>
                </a:extLst>
              </p:cNvPr>
              <p:cNvSpPr txBox="1"/>
              <p:nvPr/>
            </p:nvSpPr>
            <p:spPr>
              <a:xfrm rot="16200000">
                <a:off x="887592" y="3202020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Nkx2.1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59A0286-5C1C-C349-94D3-77D858E101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9775" y="3240553"/>
                <a:ext cx="4460024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5CB06F0-B7AB-354F-92D1-433B105C3C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1" y="3583743"/>
                <a:ext cx="446788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4E3714-4F8C-EC4B-ABAF-B2424662AD29}"/>
                  </a:ext>
                </a:extLst>
              </p:cNvPr>
              <p:cNvSpPr txBox="1"/>
              <p:nvPr/>
            </p:nvSpPr>
            <p:spPr>
              <a:xfrm>
                <a:off x="1621398" y="2894620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RG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E995D4-ED86-974B-BE19-C6BD0C4142CF}"/>
                  </a:ext>
                </a:extLst>
              </p:cNvPr>
              <p:cNvSpPr txBox="1"/>
              <p:nvPr/>
            </p:nvSpPr>
            <p:spPr>
              <a:xfrm>
                <a:off x="1621397" y="3245201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IPC</a:t>
                </a: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CDC2060-F7F6-314E-B935-690984669D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1910" y="3885601"/>
                <a:ext cx="4467889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9EDAAE-6235-9948-8E3A-54122ABC89FE}"/>
                  </a:ext>
                </a:extLst>
              </p:cNvPr>
              <p:cNvSpPr txBox="1"/>
              <p:nvPr/>
            </p:nvSpPr>
            <p:spPr>
              <a:xfrm>
                <a:off x="1621397" y="3547059"/>
                <a:ext cx="4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77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4" grpId="0"/>
      <p:bldP spid="32" grpId="0"/>
      <p:bldP spid="19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7C0E25A-BE2D-8442-A3E5-E27AAC926075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ED3075-EBA8-9E4C-ABB8-D8194DB55F5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AABBC5-8CF6-5D4A-A203-866C4B267440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9C63D5-3BAD-9340-81C7-0570DDA2577E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039C893-F7B4-E14D-837A-6BDE403681A8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F76A7F-2C29-A34A-BD64-1D73D9C25FB6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97AC82F-0D76-3443-B866-6C9A47132738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F4174C9E-63EC-2645-80DE-0BE6253E2F39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BDB2A7B8-1978-B344-9855-F892897527F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5A700C0-535A-8547-A11E-5E2EA70FFEF3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80EE9A3F-95AB-274D-AA15-ACD48CC4AA3A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F7E062C3-67AB-A14F-812C-BBD2BE382522}"/>
              </a:ext>
            </a:extLst>
          </p:cNvPr>
          <p:cNvSpPr txBox="1"/>
          <p:nvPr/>
        </p:nvSpPr>
        <p:spPr>
          <a:xfrm>
            <a:off x="672659" y="912746"/>
            <a:ext cx="381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Peak Data</a:t>
            </a:r>
          </a:p>
        </p:txBody>
      </p: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1F06F7F7-58C5-364B-AEF6-D772EF716F3F}"/>
              </a:ext>
            </a:extLst>
          </p:cNvPr>
          <p:cNvGrpSpPr/>
          <p:nvPr/>
        </p:nvGrpSpPr>
        <p:grpSpPr>
          <a:xfrm>
            <a:off x="4965904" y="1193202"/>
            <a:ext cx="2231839" cy="369332"/>
            <a:chOff x="3538223" y="2735975"/>
            <a:chExt cx="1793063" cy="392155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BC650ECA-72AC-AE44-B727-3CF5C5D2A908}"/>
                </a:ext>
              </a:extLst>
            </p:cNvPr>
            <p:cNvSpPr/>
            <p:nvPr/>
          </p:nvSpPr>
          <p:spPr>
            <a:xfrm>
              <a:off x="3538223" y="2799738"/>
              <a:ext cx="224526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F7B49E13-6274-C84E-9BCF-F570979B9B46}"/>
                </a:ext>
              </a:extLst>
            </p:cNvPr>
            <p:cNvSpPr txBox="1"/>
            <p:nvPr/>
          </p:nvSpPr>
          <p:spPr>
            <a:xfrm>
              <a:off x="3761212" y="2735975"/>
              <a:ext cx="1570074" cy="392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Shared Sox2 Peaks</a:t>
              </a:r>
            </a:p>
          </p:txBody>
        </p:sp>
      </p:grpSp>
      <p:sp>
        <p:nvSpPr>
          <p:cNvPr id="509" name="Rounded Rectangle 508">
            <a:extLst>
              <a:ext uri="{FF2B5EF4-FFF2-40B4-BE49-F238E27FC236}">
                <a16:creationId xmlns:a16="http://schemas.microsoft.com/office/drawing/2014/main" id="{5BF935D7-713B-8C45-BBD5-4CAC1203E36B}"/>
              </a:ext>
            </a:extLst>
          </p:cNvPr>
          <p:cNvSpPr/>
          <p:nvPr/>
        </p:nvSpPr>
        <p:spPr>
          <a:xfrm>
            <a:off x="4949544" y="1854809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53EB4FAC-0189-0F43-A404-7283022E8A30}"/>
              </a:ext>
            </a:extLst>
          </p:cNvPr>
          <p:cNvSpPr txBox="1"/>
          <p:nvPr/>
        </p:nvSpPr>
        <p:spPr>
          <a:xfrm>
            <a:off x="5267640" y="1728393"/>
            <a:ext cx="357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IN Sox2 &amp; Coup-TFII</a:t>
            </a:r>
          </a:p>
          <a:p>
            <a:r>
              <a:rPr lang="en-US" dirty="0"/>
              <a:t>Overlap Peaks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C9D61ECD-A17B-3340-AD6C-946CABAC8F82}"/>
              </a:ext>
            </a:extLst>
          </p:cNvPr>
          <p:cNvGrpSpPr/>
          <p:nvPr/>
        </p:nvGrpSpPr>
        <p:grpSpPr>
          <a:xfrm>
            <a:off x="4949544" y="2438429"/>
            <a:ext cx="2808407" cy="646331"/>
            <a:chOff x="3536854" y="3471289"/>
            <a:chExt cx="1661741" cy="646331"/>
          </a:xfrm>
        </p:grpSpPr>
        <p:sp>
          <p:nvSpPr>
            <p:cNvPr id="511" name="Rounded Rectangle 510">
              <a:extLst>
                <a:ext uri="{FF2B5EF4-FFF2-40B4-BE49-F238E27FC236}">
                  <a16:creationId xmlns:a16="http://schemas.microsoft.com/office/drawing/2014/main" id="{6B8713E2-8581-2C4E-8BE8-F37503ABA35A}"/>
                </a:ext>
              </a:extLst>
            </p:cNvPr>
            <p:cNvSpPr/>
            <p:nvPr/>
          </p:nvSpPr>
          <p:spPr>
            <a:xfrm>
              <a:off x="3536854" y="3596537"/>
              <a:ext cx="179511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8C62D74A-DF6C-9242-AA35-A41EFA053221}"/>
                </a:ext>
              </a:extLst>
            </p:cNvPr>
            <p:cNvSpPr txBox="1"/>
            <p:nvPr/>
          </p:nvSpPr>
          <p:spPr>
            <a:xfrm>
              <a:off x="3716365" y="3471289"/>
              <a:ext cx="1482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Sox2 &amp; Nkx2.1 Overlap Peaks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D81E182F-F0E6-F643-8907-A4CC449ECEB5}"/>
                  </a:ext>
                </a:extLst>
              </p14:cNvPr>
              <p14:cNvContentPartPr/>
              <p14:nvPr/>
            </p14:nvContentPartPr>
            <p14:xfrm>
              <a:off x="1354160" y="2740550"/>
              <a:ext cx="1414576" cy="1535488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D81E182F-F0E6-F643-8907-A4CC449ECE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28604" y="2714989"/>
                <a:ext cx="1464968" cy="1585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14:cNvPr>
              <p14:cNvContentPartPr/>
              <p14:nvPr/>
            </p14:nvContentPartPr>
            <p14:xfrm>
              <a:off x="1150076" y="2564068"/>
              <a:ext cx="505440" cy="41364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18396" y="2532388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14:cNvPr>
              <p14:cNvContentPartPr/>
              <p14:nvPr/>
            </p14:nvContentPartPr>
            <p14:xfrm>
              <a:off x="2410712" y="4324832"/>
              <a:ext cx="637200" cy="31356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79032" y="4293152"/>
                <a:ext cx="700200" cy="376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76229512-34E4-854B-84C7-8CFA5E7BD716}"/>
              </a:ext>
            </a:extLst>
          </p:cNvPr>
          <p:cNvCxnSpPr>
            <a:cxnSpLocks/>
          </p:cNvCxnSpPr>
          <p:nvPr/>
        </p:nvCxnSpPr>
        <p:spPr>
          <a:xfrm flipH="1">
            <a:off x="2716732" y="2917488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005FE6B2-8E59-6C4B-9275-9BEA9AB2E4EA}"/>
              </a:ext>
            </a:extLst>
          </p:cNvPr>
          <p:cNvSpPr txBox="1"/>
          <p:nvPr/>
        </p:nvSpPr>
        <p:spPr>
          <a:xfrm>
            <a:off x="3136499" y="2673313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67B3FC5-E236-AE44-9353-D0D483617EF2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2B89E24-0452-404B-809D-733A3C190BFB}"/>
              </a:ext>
            </a:extLst>
          </p:cNvPr>
          <p:cNvCxnSpPr>
            <a:cxnSpLocks/>
            <a:stCxn id="196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6218D49-943A-7945-BE4C-8715703FCE50}"/>
              </a:ext>
            </a:extLst>
          </p:cNvPr>
          <p:cNvSpPr/>
          <p:nvPr/>
        </p:nvSpPr>
        <p:spPr>
          <a:xfrm>
            <a:off x="191279" y="5974996"/>
            <a:ext cx="11681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Sox2 and Coup-TFII overlapped peaks to be linked to CGE IN “lineage specific” genes.  I expect Sox2 and Nkx2.1 overlap peaks to be linked to MGE IN “lineage specific genes”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F7172-4906-3146-AD69-A23A2A901C3C}"/>
              </a:ext>
            </a:extLst>
          </p:cNvPr>
          <p:cNvSpPr txBox="1"/>
          <p:nvPr/>
        </p:nvSpPr>
        <p:spPr>
          <a:xfrm>
            <a:off x="4655179" y="5006339"/>
            <a:ext cx="418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about direct protein interaction?</a:t>
            </a:r>
          </a:p>
        </p:txBody>
      </p:sp>
    </p:spTree>
    <p:extLst>
      <p:ext uri="{BB962C8B-B14F-4D97-AF65-F5344CB8AC3E}">
        <p14:creationId xmlns:p14="http://schemas.microsoft.com/office/powerpoint/2010/main" val="12019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" grpId="0" animBg="1"/>
      <p:bldP spid="510" grpId="0"/>
      <p:bldP spid="2" grpId="0"/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7C0E25A-BE2D-8442-A3E5-E27AAC926075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ED3075-EBA8-9E4C-ABB8-D8194DB55F5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AABBC5-8CF6-5D4A-A203-866C4B267440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9C63D5-3BAD-9340-81C7-0570DDA2577E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039C893-F7B4-E14D-837A-6BDE403681A8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F76A7F-2C29-A34A-BD64-1D73D9C25FB6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97AC82F-0D76-3443-B866-6C9A47132738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F4174C9E-63EC-2645-80DE-0BE6253E2F39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BDB2A7B8-1978-B344-9855-F892897527F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5A700C0-535A-8547-A11E-5E2EA70FFEF3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80EE9A3F-95AB-274D-AA15-ACD48CC4AA3A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F7E062C3-67AB-A14F-812C-BBD2BE382522}"/>
              </a:ext>
            </a:extLst>
          </p:cNvPr>
          <p:cNvSpPr txBox="1"/>
          <p:nvPr/>
        </p:nvSpPr>
        <p:spPr>
          <a:xfrm>
            <a:off x="672659" y="912746"/>
            <a:ext cx="381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Peak Data</a:t>
            </a:r>
          </a:p>
        </p:txBody>
      </p: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1F06F7F7-58C5-364B-AEF6-D772EF716F3F}"/>
              </a:ext>
            </a:extLst>
          </p:cNvPr>
          <p:cNvGrpSpPr/>
          <p:nvPr/>
        </p:nvGrpSpPr>
        <p:grpSpPr>
          <a:xfrm>
            <a:off x="4965904" y="1193202"/>
            <a:ext cx="2231839" cy="369332"/>
            <a:chOff x="3538223" y="2735975"/>
            <a:chExt cx="1793063" cy="392155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BC650ECA-72AC-AE44-B727-3CF5C5D2A908}"/>
                </a:ext>
              </a:extLst>
            </p:cNvPr>
            <p:cNvSpPr/>
            <p:nvPr/>
          </p:nvSpPr>
          <p:spPr>
            <a:xfrm>
              <a:off x="3538223" y="2799738"/>
              <a:ext cx="224526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F7B49E13-6274-C84E-9BCF-F570979B9B46}"/>
                </a:ext>
              </a:extLst>
            </p:cNvPr>
            <p:cNvSpPr txBox="1"/>
            <p:nvPr/>
          </p:nvSpPr>
          <p:spPr>
            <a:xfrm>
              <a:off x="3761212" y="2735975"/>
              <a:ext cx="1570074" cy="392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Shared Sox2 Peaks</a:t>
              </a:r>
            </a:p>
          </p:txBody>
        </p:sp>
      </p:grpSp>
      <p:sp>
        <p:nvSpPr>
          <p:cNvPr id="509" name="Rounded Rectangle 508">
            <a:extLst>
              <a:ext uri="{FF2B5EF4-FFF2-40B4-BE49-F238E27FC236}">
                <a16:creationId xmlns:a16="http://schemas.microsoft.com/office/drawing/2014/main" id="{5BF935D7-713B-8C45-BBD5-4CAC1203E36B}"/>
              </a:ext>
            </a:extLst>
          </p:cNvPr>
          <p:cNvSpPr/>
          <p:nvPr/>
        </p:nvSpPr>
        <p:spPr>
          <a:xfrm>
            <a:off x="4949544" y="1854809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53EB4FAC-0189-0F43-A404-7283022E8A30}"/>
              </a:ext>
            </a:extLst>
          </p:cNvPr>
          <p:cNvSpPr txBox="1"/>
          <p:nvPr/>
        </p:nvSpPr>
        <p:spPr>
          <a:xfrm>
            <a:off x="5267640" y="1728393"/>
            <a:ext cx="357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IN Sox2 &amp; Coup-TFII</a:t>
            </a:r>
          </a:p>
          <a:p>
            <a:r>
              <a:rPr lang="en-US" dirty="0"/>
              <a:t>Overlap Peaks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C9D61ECD-A17B-3340-AD6C-946CABAC8F82}"/>
              </a:ext>
            </a:extLst>
          </p:cNvPr>
          <p:cNvGrpSpPr/>
          <p:nvPr/>
        </p:nvGrpSpPr>
        <p:grpSpPr>
          <a:xfrm>
            <a:off x="4949544" y="2438429"/>
            <a:ext cx="2808407" cy="646331"/>
            <a:chOff x="3536854" y="3471289"/>
            <a:chExt cx="1661741" cy="646331"/>
          </a:xfrm>
        </p:grpSpPr>
        <p:sp>
          <p:nvSpPr>
            <p:cNvPr id="511" name="Rounded Rectangle 510">
              <a:extLst>
                <a:ext uri="{FF2B5EF4-FFF2-40B4-BE49-F238E27FC236}">
                  <a16:creationId xmlns:a16="http://schemas.microsoft.com/office/drawing/2014/main" id="{6B8713E2-8581-2C4E-8BE8-F37503ABA35A}"/>
                </a:ext>
              </a:extLst>
            </p:cNvPr>
            <p:cNvSpPr/>
            <p:nvPr/>
          </p:nvSpPr>
          <p:spPr>
            <a:xfrm>
              <a:off x="3536854" y="3596537"/>
              <a:ext cx="179511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8C62D74A-DF6C-9242-AA35-A41EFA053221}"/>
                </a:ext>
              </a:extLst>
            </p:cNvPr>
            <p:cNvSpPr txBox="1"/>
            <p:nvPr/>
          </p:nvSpPr>
          <p:spPr>
            <a:xfrm>
              <a:off x="3716365" y="3471289"/>
              <a:ext cx="1482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Sox2 &amp; Nkx2.1 Overlap Peaks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D81E182F-F0E6-F643-8907-A4CC449ECEB5}"/>
                  </a:ext>
                </a:extLst>
              </p14:cNvPr>
              <p14:cNvContentPartPr/>
              <p14:nvPr/>
            </p14:nvContentPartPr>
            <p14:xfrm>
              <a:off x="1354160" y="2740550"/>
              <a:ext cx="1414576" cy="1535488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D81E182F-F0E6-F643-8907-A4CC449ECE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28604" y="2714989"/>
                <a:ext cx="1464968" cy="1585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14:cNvPr>
              <p14:cNvContentPartPr/>
              <p14:nvPr/>
            </p14:nvContentPartPr>
            <p14:xfrm>
              <a:off x="1150076" y="2564068"/>
              <a:ext cx="505440" cy="41364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18396" y="2532388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14:cNvPr>
              <p14:cNvContentPartPr/>
              <p14:nvPr/>
            </p14:nvContentPartPr>
            <p14:xfrm>
              <a:off x="2410712" y="4324832"/>
              <a:ext cx="637200" cy="31356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79032" y="4293152"/>
                <a:ext cx="700200" cy="376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76229512-34E4-854B-84C7-8CFA5E7BD716}"/>
              </a:ext>
            </a:extLst>
          </p:cNvPr>
          <p:cNvCxnSpPr>
            <a:cxnSpLocks/>
          </p:cNvCxnSpPr>
          <p:nvPr/>
        </p:nvCxnSpPr>
        <p:spPr>
          <a:xfrm flipH="1">
            <a:off x="2716732" y="2917488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005FE6B2-8E59-6C4B-9275-9BEA9AB2E4EA}"/>
              </a:ext>
            </a:extLst>
          </p:cNvPr>
          <p:cNvSpPr txBox="1"/>
          <p:nvPr/>
        </p:nvSpPr>
        <p:spPr>
          <a:xfrm>
            <a:off x="3136499" y="2673313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67B3FC5-E236-AE44-9353-D0D483617EF2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A2B89E24-0452-404B-809D-733A3C190BFB}"/>
              </a:ext>
            </a:extLst>
          </p:cNvPr>
          <p:cNvCxnSpPr>
            <a:cxnSpLocks/>
            <a:stCxn id="196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6218D49-943A-7945-BE4C-8715703FCE50}"/>
              </a:ext>
            </a:extLst>
          </p:cNvPr>
          <p:cNvSpPr/>
          <p:nvPr/>
        </p:nvSpPr>
        <p:spPr>
          <a:xfrm>
            <a:off x="191279" y="5974996"/>
            <a:ext cx="11681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Sox2 and Coup-TFII overlapped peaks to be linked to CGE IN “lineage specific” genes.  I expect Sox2 and Nkx2.1 overlap peaks to be linked to MGE IN “lineage specific genes”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F7172-4906-3146-AD69-A23A2A901C3C}"/>
              </a:ext>
            </a:extLst>
          </p:cNvPr>
          <p:cNvSpPr txBox="1"/>
          <p:nvPr/>
        </p:nvSpPr>
        <p:spPr>
          <a:xfrm>
            <a:off x="4655179" y="5006339"/>
            <a:ext cx="418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about direct protein interaction?</a:t>
            </a:r>
          </a:p>
        </p:txBody>
      </p:sp>
    </p:spTree>
    <p:extLst>
      <p:ext uri="{BB962C8B-B14F-4D97-AF65-F5344CB8AC3E}">
        <p14:creationId xmlns:p14="http://schemas.microsoft.com/office/powerpoint/2010/main" val="42252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" grpId="0" animBg="1"/>
      <p:bldP spid="510" grpId="0"/>
      <p:bldP spid="2" grpId="0"/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5825875-C034-E246-9E46-C095EE212480}"/>
              </a:ext>
            </a:extLst>
          </p:cNvPr>
          <p:cNvSpPr txBox="1"/>
          <p:nvPr/>
        </p:nvSpPr>
        <p:spPr>
          <a:xfrm>
            <a:off x="732761" y="4307330"/>
            <a:ext cx="22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Trimester Ganglionic Eminence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D2E5574-BDB3-A149-9BD8-198758E01DF7}"/>
              </a:ext>
            </a:extLst>
          </p:cNvPr>
          <p:cNvCxnSpPr>
            <a:cxnSpLocks/>
          </p:cNvCxnSpPr>
          <p:nvPr/>
        </p:nvCxnSpPr>
        <p:spPr>
          <a:xfrm>
            <a:off x="3155950" y="4643320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2980DD56-E82D-EA4F-8A3C-EC96A2928E47}"/>
              </a:ext>
            </a:extLst>
          </p:cNvPr>
          <p:cNvSpPr txBox="1"/>
          <p:nvPr/>
        </p:nvSpPr>
        <p:spPr>
          <a:xfrm>
            <a:off x="4277093" y="4335949"/>
            <a:ext cx="201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Regional Dissection of MGE and CGE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52FEF6FF-2F72-2C41-9EED-CBC99CF8D4F4}"/>
              </a:ext>
            </a:extLst>
          </p:cNvPr>
          <p:cNvCxnSpPr>
            <a:cxnSpLocks/>
          </p:cNvCxnSpPr>
          <p:nvPr/>
        </p:nvCxnSpPr>
        <p:spPr>
          <a:xfrm flipV="1">
            <a:off x="6633704" y="4659114"/>
            <a:ext cx="883514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D13E293-2AC4-C94C-ADDC-43230DCC9099}"/>
              </a:ext>
            </a:extLst>
          </p:cNvPr>
          <p:cNvGrpSpPr/>
          <p:nvPr/>
        </p:nvGrpSpPr>
        <p:grpSpPr>
          <a:xfrm>
            <a:off x="521658" y="2326691"/>
            <a:ext cx="1349431" cy="1551972"/>
            <a:chOff x="787000" y="2302882"/>
            <a:chExt cx="1349431" cy="1551972"/>
          </a:xfrm>
        </p:grpSpPr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F9F3F725-9812-4B47-92AF-5EE855EB8149}"/>
                </a:ext>
              </a:extLst>
            </p:cNvPr>
            <p:cNvSpPr/>
            <p:nvPr/>
          </p:nvSpPr>
          <p:spPr>
            <a:xfrm rot="20080432">
              <a:off x="787000" y="2302882"/>
              <a:ext cx="1349431" cy="1551972"/>
            </a:xfrm>
            <a:custGeom>
              <a:avLst/>
              <a:gdLst>
                <a:gd name="connsiteX0" fmla="*/ 1493978 w 1693413"/>
                <a:gd name="connsiteY0" fmla="*/ 18796 h 1803693"/>
                <a:gd name="connsiteX1" fmla="*/ 1308783 w 1693413"/>
                <a:gd name="connsiteY1" fmla="*/ 30370 h 1803693"/>
                <a:gd name="connsiteX2" fmla="*/ 1088864 w 1693413"/>
                <a:gd name="connsiteY2" fmla="*/ 18796 h 1803693"/>
                <a:gd name="connsiteX3" fmla="*/ 1169887 w 1693413"/>
                <a:gd name="connsiteY3" fmla="*/ 180841 h 1803693"/>
                <a:gd name="connsiteX4" fmla="*/ 1123588 w 1693413"/>
                <a:gd name="connsiteY4" fmla="*/ 215565 h 1803693"/>
                <a:gd name="connsiteX5" fmla="*/ 845796 w 1693413"/>
                <a:gd name="connsiteY5" fmla="*/ 296588 h 1803693"/>
                <a:gd name="connsiteX6" fmla="*/ 706900 w 1693413"/>
                <a:gd name="connsiteY6" fmla="*/ 389186 h 1803693"/>
                <a:gd name="connsiteX7" fmla="*/ 660601 w 1693413"/>
                <a:gd name="connsiteY7" fmla="*/ 516507 h 1803693"/>
                <a:gd name="connsiteX8" fmla="*/ 637452 w 1693413"/>
                <a:gd name="connsiteY8" fmla="*/ 620679 h 1803693"/>
                <a:gd name="connsiteX9" fmla="*/ 637452 w 1693413"/>
                <a:gd name="connsiteY9" fmla="*/ 759575 h 1803693"/>
                <a:gd name="connsiteX10" fmla="*/ 498556 w 1693413"/>
                <a:gd name="connsiteY10" fmla="*/ 678553 h 1803693"/>
                <a:gd name="connsiteX11" fmla="*/ 313361 w 1693413"/>
                <a:gd name="connsiteY11" fmla="*/ 736426 h 1803693"/>
                <a:gd name="connsiteX12" fmla="*/ 105016 w 1693413"/>
                <a:gd name="connsiteY12" fmla="*/ 840598 h 1803693"/>
                <a:gd name="connsiteX13" fmla="*/ 23994 w 1693413"/>
                <a:gd name="connsiteY13" fmla="*/ 979494 h 1803693"/>
                <a:gd name="connsiteX14" fmla="*/ 844 w 1693413"/>
                <a:gd name="connsiteY14" fmla="*/ 1072092 h 1803693"/>
                <a:gd name="connsiteX15" fmla="*/ 47143 w 1693413"/>
                <a:gd name="connsiteY15" fmla="*/ 1326735 h 1803693"/>
                <a:gd name="connsiteX16" fmla="*/ 116591 w 1693413"/>
                <a:gd name="connsiteY16" fmla="*/ 1396183 h 1803693"/>
                <a:gd name="connsiteX17" fmla="*/ 162890 w 1693413"/>
                <a:gd name="connsiteY17" fmla="*/ 1442482 h 1803693"/>
                <a:gd name="connsiteX18" fmla="*/ 186039 w 1693413"/>
                <a:gd name="connsiteY18" fmla="*/ 1650826 h 1803693"/>
                <a:gd name="connsiteX19" fmla="*/ 220763 w 1693413"/>
                <a:gd name="connsiteY19" fmla="*/ 1754998 h 1803693"/>
                <a:gd name="connsiteX20" fmla="*/ 405958 w 1693413"/>
                <a:gd name="connsiteY20" fmla="*/ 1801297 h 1803693"/>
                <a:gd name="connsiteX21" fmla="*/ 776348 w 1693413"/>
                <a:gd name="connsiteY21" fmla="*/ 1685550 h 1803693"/>
                <a:gd name="connsiteX22" fmla="*/ 1077290 w 1693413"/>
                <a:gd name="connsiteY22" fmla="*/ 1523505 h 1803693"/>
                <a:gd name="connsiteX23" fmla="*/ 1378232 w 1693413"/>
                <a:gd name="connsiteY23" fmla="*/ 1338310 h 1803693"/>
                <a:gd name="connsiteX24" fmla="*/ 1632875 w 1693413"/>
                <a:gd name="connsiteY24" fmla="*/ 933196 h 1803693"/>
                <a:gd name="connsiteX25" fmla="*/ 1690748 w 1693413"/>
                <a:gd name="connsiteY25" fmla="*/ 655403 h 1803693"/>
                <a:gd name="connsiteX26" fmla="*/ 1667599 w 1693413"/>
                <a:gd name="connsiteY26" fmla="*/ 319737 h 1803693"/>
                <a:gd name="connsiteX27" fmla="*/ 1493978 w 1693413"/>
                <a:gd name="connsiteY27" fmla="*/ 18796 h 180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93413" h="1803693">
                  <a:moveTo>
                    <a:pt x="1493978" y="18796"/>
                  </a:moveTo>
                  <a:cubicBezTo>
                    <a:pt x="1434175" y="-29432"/>
                    <a:pt x="1376302" y="30370"/>
                    <a:pt x="1308783" y="30370"/>
                  </a:cubicBezTo>
                  <a:cubicBezTo>
                    <a:pt x="1241264" y="30370"/>
                    <a:pt x="1112013" y="-6282"/>
                    <a:pt x="1088864" y="18796"/>
                  </a:cubicBezTo>
                  <a:cubicBezTo>
                    <a:pt x="1065715" y="43874"/>
                    <a:pt x="1169887" y="180841"/>
                    <a:pt x="1169887" y="180841"/>
                  </a:cubicBezTo>
                  <a:cubicBezTo>
                    <a:pt x="1175674" y="213636"/>
                    <a:pt x="1177603" y="196274"/>
                    <a:pt x="1123588" y="215565"/>
                  </a:cubicBezTo>
                  <a:cubicBezTo>
                    <a:pt x="1069573" y="234856"/>
                    <a:pt x="915244" y="267651"/>
                    <a:pt x="845796" y="296588"/>
                  </a:cubicBezTo>
                  <a:cubicBezTo>
                    <a:pt x="776348" y="325525"/>
                    <a:pt x="737766" y="352533"/>
                    <a:pt x="706900" y="389186"/>
                  </a:cubicBezTo>
                  <a:cubicBezTo>
                    <a:pt x="676034" y="425839"/>
                    <a:pt x="672176" y="477925"/>
                    <a:pt x="660601" y="516507"/>
                  </a:cubicBezTo>
                  <a:cubicBezTo>
                    <a:pt x="649026" y="555089"/>
                    <a:pt x="641310" y="580168"/>
                    <a:pt x="637452" y="620679"/>
                  </a:cubicBezTo>
                  <a:cubicBezTo>
                    <a:pt x="633594" y="661190"/>
                    <a:pt x="660601" y="749929"/>
                    <a:pt x="637452" y="759575"/>
                  </a:cubicBezTo>
                  <a:cubicBezTo>
                    <a:pt x="614303" y="769221"/>
                    <a:pt x="552571" y="682411"/>
                    <a:pt x="498556" y="678553"/>
                  </a:cubicBezTo>
                  <a:cubicBezTo>
                    <a:pt x="444541" y="674695"/>
                    <a:pt x="378951" y="709419"/>
                    <a:pt x="313361" y="736426"/>
                  </a:cubicBezTo>
                  <a:cubicBezTo>
                    <a:pt x="247771" y="763434"/>
                    <a:pt x="153244" y="800087"/>
                    <a:pt x="105016" y="840598"/>
                  </a:cubicBezTo>
                  <a:cubicBezTo>
                    <a:pt x="56788" y="881109"/>
                    <a:pt x="41356" y="940912"/>
                    <a:pt x="23994" y="979494"/>
                  </a:cubicBezTo>
                  <a:cubicBezTo>
                    <a:pt x="6632" y="1018076"/>
                    <a:pt x="-3014" y="1014219"/>
                    <a:pt x="844" y="1072092"/>
                  </a:cubicBezTo>
                  <a:cubicBezTo>
                    <a:pt x="4702" y="1129965"/>
                    <a:pt x="47143" y="1326735"/>
                    <a:pt x="47143" y="1326735"/>
                  </a:cubicBezTo>
                  <a:cubicBezTo>
                    <a:pt x="66434" y="1380750"/>
                    <a:pt x="116591" y="1396183"/>
                    <a:pt x="116591" y="1396183"/>
                  </a:cubicBezTo>
                  <a:cubicBezTo>
                    <a:pt x="135882" y="1415474"/>
                    <a:pt x="151315" y="1400042"/>
                    <a:pt x="162890" y="1442482"/>
                  </a:cubicBezTo>
                  <a:cubicBezTo>
                    <a:pt x="174465" y="1484922"/>
                    <a:pt x="176393" y="1598740"/>
                    <a:pt x="186039" y="1650826"/>
                  </a:cubicBezTo>
                  <a:cubicBezTo>
                    <a:pt x="195684" y="1702912"/>
                    <a:pt x="184110" y="1729920"/>
                    <a:pt x="220763" y="1754998"/>
                  </a:cubicBezTo>
                  <a:cubicBezTo>
                    <a:pt x="257416" y="1780076"/>
                    <a:pt x="313360" y="1812872"/>
                    <a:pt x="405958" y="1801297"/>
                  </a:cubicBezTo>
                  <a:cubicBezTo>
                    <a:pt x="498556" y="1789722"/>
                    <a:pt x="664459" y="1731849"/>
                    <a:pt x="776348" y="1685550"/>
                  </a:cubicBezTo>
                  <a:cubicBezTo>
                    <a:pt x="888237" y="1639251"/>
                    <a:pt x="976976" y="1581378"/>
                    <a:pt x="1077290" y="1523505"/>
                  </a:cubicBezTo>
                  <a:cubicBezTo>
                    <a:pt x="1177604" y="1465632"/>
                    <a:pt x="1285635" y="1436695"/>
                    <a:pt x="1378232" y="1338310"/>
                  </a:cubicBezTo>
                  <a:cubicBezTo>
                    <a:pt x="1470829" y="1239925"/>
                    <a:pt x="1580789" y="1047014"/>
                    <a:pt x="1632875" y="933196"/>
                  </a:cubicBezTo>
                  <a:cubicBezTo>
                    <a:pt x="1684961" y="819378"/>
                    <a:pt x="1684961" y="757646"/>
                    <a:pt x="1690748" y="655403"/>
                  </a:cubicBezTo>
                  <a:cubicBezTo>
                    <a:pt x="1696535" y="553160"/>
                    <a:pt x="1694607" y="427767"/>
                    <a:pt x="1667599" y="319737"/>
                  </a:cubicBezTo>
                  <a:cubicBezTo>
                    <a:pt x="1640591" y="211707"/>
                    <a:pt x="1553781" y="67024"/>
                    <a:pt x="1493978" y="1879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82BE07FB-E308-6A42-AEC8-5FF9642A84D9}"/>
                </a:ext>
              </a:extLst>
            </p:cNvPr>
            <p:cNvSpPr/>
            <p:nvPr/>
          </p:nvSpPr>
          <p:spPr>
            <a:xfrm>
              <a:off x="1168832" y="2425982"/>
              <a:ext cx="579213" cy="632790"/>
            </a:xfrm>
            <a:custGeom>
              <a:avLst/>
              <a:gdLst>
                <a:gd name="connsiteX0" fmla="*/ 254854 w 579213"/>
                <a:gd name="connsiteY0" fmla="*/ 4702 h 632790"/>
                <a:gd name="connsiteX1" fmla="*/ 162257 w 579213"/>
                <a:gd name="connsiteY1" fmla="*/ 97299 h 632790"/>
                <a:gd name="connsiteX2" fmla="*/ 34935 w 579213"/>
                <a:gd name="connsiteY2" fmla="*/ 213046 h 632790"/>
                <a:gd name="connsiteX3" fmla="*/ 211 w 579213"/>
                <a:gd name="connsiteY3" fmla="*/ 294069 h 632790"/>
                <a:gd name="connsiteX4" fmla="*/ 23360 w 579213"/>
                <a:gd name="connsiteY4" fmla="*/ 456114 h 632790"/>
                <a:gd name="connsiteX5" fmla="*/ 81234 w 579213"/>
                <a:gd name="connsiteY5" fmla="*/ 595010 h 632790"/>
                <a:gd name="connsiteX6" fmla="*/ 243279 w 579213"/>
                <a:gd name="connsiteY6" fmla="*/ 629734 h 632790"/>
                <a:gd name="connsiteX7" fmla="*/ 312727 w 579213"/>
                <a:gd name="connsiteY7" fmla="*/ 629734 h 632790"/>
                <a:gd name="connsiteX8" fmla="*/ 428474 w 579213"/>
                <a:gd name="connsiteY8" fmla="*/ 618160 h 632790"/>
                <a:gd name="connsiteX9" fmla="*/ 497922 w 579213"/>
                <a:gd name="connsiteY9" fmla="*/ 525562 h 632790"/>
                <a:gd name="connsiteX10" fmla="*/ 578945 w 579213"/>
                <a:gd name="connsiteY10" fmla="*/ 201471 h 632790"/>
                <a:gd name="connsiteX11" fmla="*/ 521072 w 579213"/>
                <a:gd name="connsiteY11" fmla="*/ 39426 h 632790"/>
                <a:gd name="connsiteX12" fmla="*/ 440049 w 579213"/>
                <a:gd name="connsiteY12" fmla="*/ 16276 h 632790"/>
                <a:gd name="connsiteX13" fmla="*/ 254854 w 579213"/>
                <a:gd name="connsiteY13" fmla="*/ 4702 h 63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213" h="632790">
                  <a:moveTo>
                    <a:pt x="254854" y="4702"/>
                  </a:moveTo>
                  <a:cubicBezTo>
                    <a:pt x="208555" y="18206"/>
                    <a:pt x="198910" y="62575"/>
                    <a:pt x="162257" y="97299"/>
                  </a:cubicBezTo>
                  <a:cubicBezTo>
                    <a:pt x="125604" y="132023"/>
                    <a:pt x="61943" y="180251"/>
                    <a:pt x="34935" y="213046"/>
                  </a:cubicBezTo>
                  <a:cubicBezTo>
                    <a:pt x="7927" y="245841"/>
                    <a:pt x="2140" y="253558"/>
                    <a:pt x="211" y="294069"/>
                  </a:cubicBezTo>
                  <a:cubicBezTo>
                    <a:pt x="-1718" y="334580"/>
                    <a:pt x="9856" y="405957"/>
                    <a:pt x="23360" y="456114"/>
                  </a:cubicBezTo>
                  <a:cubicBezTo>
                    <a:pt x="36864" y="506271"/>
                    <a:pt x="44581" y="566073"/>
                    <a:pt x="81234" y="595010"/>
                  </a:cubicBezTo>
                  <a:cubicBezTo>
                    <a:pt x="117887" y="623947"/>
                    <a:pt x="243279" y="629734"/>
                    <a:pt x="243279" y="629734"/>
                  </a:cubicBezTo>
                  <a:cubicBezTo>
                    <a:pt x="281861" y="635521"/>
                    <a:pt x="281861" y="631663"/>
                    <a:pt x="312727" y="629734"/>
                  </a:cubicBezTo>
                  <a:cubicBezTo>
                    <a:pt x="343593" y="627805"/>
                    <a:pt x="397608" y="635522"/>
                    <a:pt x="428474" y="618160"/>
                  </a:cubicBezTo>
                  <a:cubicBezTo>
                    <a:pt x="459340" y="600798"/>
                    <a:pt x="472844" y="595010"/>
                    <a:pt x="497922" y="525562"/>
                  </a:cubicBezTo>
                  <a:cubicBezTo>
                    <a:pt x="523000" y="456114"/>
                    <a:pt x="575087" y="282494"/>
                    <a:pt x="578945" y="201471"/>
                  </a:cubicBezTo>
                  <a:cubicBezTo>
                    <a:pt x="582803" y="120448"/>
                    <a:pt x="544221" y="70292"/>
                    <a:pt x="521072" y="39426"/>
                  </a:cubicBezTo>
                  <a:cubicBezTo>
                    <a:pt x="497923" y="8560"/>
                    <a:pt x="480560" y="22063"/>
                    <a:pt x="440049" y="16276"/>
                  </a:cubicBezTo>
                  <a:cubicBezTo>
                    <a:pt x="399538" y="10489"/>
                    <a:pt x="301153" y="-8802"/>
                    <a:pt x="254854" y="47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LGE</a:t>
              </a:r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5E330B9-EEFB-1F4A-896E-900893E00C22}"/>
                </a:ext>
              </a:extLst>
            </p:cNvPr>
            <p:cNvSpPr/>
            <p:nvPr/>
          </p:nvSpPr>
          <p:spPr>
            <a:xfrm>
              <a:off x="898077" y="3031704"/>
              <a:ext cx="731416" cy="686313"/>
            </a:xfrm>
            <a:custGeom>
              <a:avLst/>
              <a:gdLst>
                <a:gd name="connsiteX0" fmla="*/ 328839 w 731416"/>
                <a:gd name="connsiteY0" fmla="*/ 24012 h 686313"/>
                <a:gd name="connsiteX1" fmla="*/ 259391 w 731416"/>
                <a:gd name="connsiteY1" fmla="*/ 863 h 686313"/>
                <a:gd name="connsiteX2" fmla="*/ 120495 w 731416"/>
                <a:gd name="connsiteY2" fmla="*/ 58737 h 686313"/>
                <a:gd name="connsiteX3" fmla="*/ 62622 w 731416"/>
                <a:gd name="connsiteY3" fmla="*/ 151334 h 686313"/>
                <a:gd name="connsiteX4" fmla="*/ 4748 w 731416"/>
                <a:gd name="connsiteY4" fmla="*/ 290230 h 686313"/>
                <a:gd name="connsiteX5" fmla="*/ 4748 w 731416"/>
                <a:gd name="connsiteY5" fmla="*/ 394402 h 686313"/>
                <a:gd name="connsiteX6" fmla="*/ 16323 w 731416"/>
                <a:gd name="connsiteY6" fmla="*/ 475425 h 686313"/>
                <a:gd name="connsiteX7" fmla="*/ 85771 w 731416"/>
                <a:gd name="connsiteY7" fmla="*/ 568023 h 686313"/>
                <a:gd name="connsiteX8" fmla="*/ 132070 w 731416"/>
                <a:gd name="connsiteY8" fmla="*/ 637471 h 686313"/>
                <a:gd name="connsiteX9" fmla="*/ 201518 w 731416"/>
                <a:gd name="connsiteY9" fmla="*/ 672195 h 686313"/>
                <a:gd name="connsiteX10" fmla="*/ 363564 w 731416"/>
                <a:gd name="connsiteY10" fmla="*/ 683769 h 686313"/>
                <a:gd name="connsiteX11" fmla="*/ 456161 w 731416"/>
                <a:gd name="connsiteY11" fmla="*/ 625896 h 686313"/>
                <a:gd name="connsiteX12" fmla="*/ 583482 w 731416"/>
                <a:gd name="connsiteY12" fmla="*/ 440701 h 686313"/>
                <a:gd name="connsiteX13" fmla="*/ 652931 w 731416"/>
                <a:gd name="connsiteY13" fmla="*/ 301805 h 686313"/>
                <a:gd name="connsiteX14" fmla="*/ 687655 w 731416"/>
                <a:gd name="connsiteY14" fmla="*/ 197633 h 686313"/>
                <a:gd name="connsiteX15" fmla="*/ 687655 w 731416"/>
                <a:gd name="connsiteY15" fmla="*/ 93461 h 686313"/>
                <a:gd name="connsiteX16" fmla="*/ 687655 w 731416"/>
                <a:gd name="connsiteY16" fmla="*/ 58737 h 686313"/>
                <a:gd name="connsiteX17" fmla="*/ 710804 w 731416"/>
                <a:gd name="connsiteY17" fmla="*/ 24012 h 686313"/>
                <a:gd name="connsiteX18" fmla="*/ 328839 w 731416"/>
                <a:gd name="connsiteY18" fmla="*/ 24012 h 68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1416" h="686313">
                  <a:moveTo>
                    <a:pt x="328839" y="24012"/>
                  </a:moveTo>
                  <a:cubicBezTo>
                    <a:pt x="253603" y="20154"/>
                    <a:pt x="294115" y="-4925"/>
                    <a:pt x="259391" y="863"/>
                  </a:cubicBezTo>
                  <a:cubicBezTo>
                    <a:pt x="224667" y="6651"/>
                    <a:pt x="153290" y="33659"/>
                    <a:pt x="120495" y="58737"/>
                  </a:cubicBezTo>
                  <a:cubicBezTo>
                    <a:pt x="87700" y="83815"/>
                    <a:pt x="81913" y="112752"/>
                    <a:pt x="62622" y="151334"/>
                  </a:cubicBezTo>
                  <a:cubicBezTo>
                    <a:pt x="43331" y="189916"/>
                    <a:pt x="14394" y="249719"/>
                    <a:pt x="4748" y="290230"/>
                  </a:cubicBezTo>
                  <a:cubicBezTo>
                    <a:pt x="-4898" y="330741"/>
                    <a:pt x="2819" y="363536"/>
                    <a:pt x="4748" y="394402"/>
                  </a:cubicBezTo>
                  <a:cubicBezTo>
                    <a:pt x="6677" y="425268"/>
                    <a:pt x="2819" y="446488"/>
                    <a:pt x="16323" y="475425"/>
                  </a:cubicBezTo>
                  <a:cubicBezTo>
                    <a:pt x="29827" y="504362"/>
                    <a:pt x="85771" y="568023"/>
                    <a:pt x="85771" y="568023"/>
                  </a:cubicBezTo>
                  <a:cubicBezTo>
                    <a:pt x="105062" y="595031"/>
                    <a:pt x="132070" y="637471"/>
                    <a:pt x="132070" y="637471"/>
                  </a:cubicBezTo>
                  <a:cubicBezTo>
                    <a:pt x="151361" y="654833"/>
                    <a:pt x="162936" y="664479"/>
                    <a:pt x="201518" y="672195"/>
                  </a:cubicBezTo>
                  <a:cubicBezTo>
                    <a:pt x="240100" y="679911"/>
                    <a:pt x="321124" y="691485"/>
                    <a:pt x="363564" y="683769"/>
                  </a:cubicBezTo>
                  <a:cubicBezTo>
                    <a:pt x="406004" y="676053"/>
                    <a:pt x="419508" y="666407"/>
                    <a:pt x="456161" y="625896"/>
                  </a:cubicBezTo>
                  <a:cubicBezTo>
                    <a:pt x="492814" y="585385"/>
                    <a:pt x="550687" y="494716"/>
                    <a:pt x="583482" y="440701"/>
                  </a:cubicBezTo>
                  <a:cubicBezTo>
                    <a:pt x="616277" y="386686"/>
                    <a:pt x="635569" y="342316"/>
                    <a:pt x="652931" y="301805"/>
                  </a:cubicBezTo>
                  <a:cubicBezTo>
                    <a:pt x="670293" y="261294"/>
                    <a:pt x="681868" y="232357"/>
                    <a:pt x="687655" y="197633"/>
                  </a:cubicBezTo>
                  <a:cubicBezTo>
                    <a:pt x="693442" y="162909"/>
                    <a:pt x="687655" y="93461"/>
                    <a:pt x="687655" y="93461"/>
                  </a:cubicBezTo>
                  <a:cubicBezTo>
                    <a:pt x="687655" y="70312"/>
                    <a:pt x="683797" y="70312"/>
                    <a:pt x="687655" y="58737"/>
                  </a:cubicBezTo>
                  <a:cubicBezTo>
                    <a:pt x="691513" y="47162"/>
                    <a:pt x="766748" y="27870"/>
                    <a:pt x="710804" y="24012"/>
                  </a:cubicBezTo>
                  <a:cubicBezTo>
                    <a:pt x="654860" y="20154"/>
                    <a:pt x="404075" y="27870"/>
                    <a:pt x="328839" y="24012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A48AFE-0D79-F648-B886-FAF27F3B026D}"/>
              </a:ext>
            </a:extLst>
          </p:cNvPr>
          <p:cNvSpPr txBox="1"/>
          <p:nvPr/>
        </p:nvSpPr>
        <p:spPr>
          <a:xfrm>
            <a:off x="808074" y="863600"/>
            <a:ext cx="132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From Aim I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540F5C-5957-4843-9CFD-96C6D009EAEB}"/>
              </a:ext>
            </a:extLst>
          </p:cNvPr>
          <p:cNvGrpSpPr/>
          <p:nvPr/>
        </p:nvGrpSpPr>
        <p:grpSpPr>
          <a:xfrm>
            <a:off x="4392779" y="3102677"/>
            <a:ext cx="724523" cy="684430"/>
            <a:chOff x="5405410" y="3131484"/>
            <a:chExt cx="804766" cy="68443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BDEB0D6-628A-2142-A999-BC6B772302BC}"/>
                </a:ext>
              </a:extLst>
            </p:cNvPr>
            <p:cNvSpPr/>
            <p:nvPr/>
          </p:nvSpPr>
          <p:spPr>
            <a:xfrm>
              <a:off x="5405410" y="3131484"/>
              <a:ext cx="804766" cy="684430"/>
            </a:xfrm>
            <a:custGeom>
              <a:avLst/>
              <a:gdLst>
                <a:gd name="connsiteX0" fmla="*/ 341779 w 785913"/>
                <a:gd name="connsiteY0" fmla="*/ 6453 h 656159"/>
                <a:gd name="connsiteX1" fmla="*/ 214457 w 785913"/>
                <a:gd name="connsiteY1" fmla="*/ 6453 h 656159"/>
                <a:gd name="connsiteX2" fmla="*/ 75561 w 785913"/>
                <a:gd name="connsiteY2" fmla="*/ 87476 h 656159"/>
                <a:gd name="connsiteX3" fmla="*/ 6113 w 785913"/>
                <a:gd name="connsiteY3" fmla="*/ 226372 h 656159"/>
                <a:gd name="connsiteX4" fmla="*/ 6113 w 785913"/>
                <a:gd name="connsiteY4" fmla="*/ 342119 h 656159"/>
                <a:gd name="connsiteX5" fmla="*/ 29262 w 785913"/>
                <a:gd name="connsiteY5" fmla="*/ 492590 h 656159"/>
                <a:gd name="connsiteX6" fmla="*/ 87136 w 785913"/>
                <a:gd name="connsiteY6" fmla="*/ 596762 h 656159"/>
                <a:gd name="connsiteX7" fmla="*/ 202882 w 785913"/>
                <a:gd name="connsiteY7" fmla="*/ 643060 h 656159"/>
                <a:gd name="connsiteX8" fmla="*/ 295480 w 785913"/>
                <a:gd name="connsiteY8" fmla="*/ 654635 h 656159"/>
                <a:gd name="connsiteX9" fmla="*/ 434376 w 785913"/>
                <a:gd name="connsiteY9" fmla="*/ 643060 h 656159"/>
                <a:gd name="connsiteX10" fmla="*/ 607996 w 785913"/>
                <a:gd name="connsiteY10" fmla="*/ 538888 h 656159"/>
                <a:gd name="connsiteX11" fmla="*/ 723743 w 785913"/>
                <a:gd name="connsiteY11" fmla="*/ 330544 h 656159"/>
                <a:gd name="connsiteX12" fmla="*/ 770042 w 785913"/>
                <a:gd name="connsiteY12" fmla="*/ 64326 h 656159"/>
                <a:gd name="connsiteX13" fmla="*/ 758467 w 785913"/>
                <a:gd name="connsiteY13" fmla="*/ 52752 h 656159"/>
                <a:gd name="connsiteX14" fmla="*/ 469100 w 785913"/>
                <a:gd name="connsiteY14" fmla="*/ 18028 h 656159"/>
                <a:gd name="connsiteX15" fmla="*/ 341779 w 785913"/>
                <a:gd name="connsiteY15" fmla="*/ 6453 h 65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5913" h="656159">
                  <a:moveTo>
                    <a:pt x="341779" y="6453"/>
                  </a:moveTo>
                  <a:cubicBezTo>
                    <a:pt x="299339" y="4524"/>
                    <a:pt x="258827" y="-7051"/>
                    <a:pt x="214457" y="6453"/>
                  </a:cubicBezTo>
                  <a:cubicBezTo>
                    <a:pt x="170087" y="19957"/>
                    <a:pt x="110285" y="50823"/>
                    <a:pt x="75561" y="87476"/>
                  </a:cubicBezTo>
                  <a:cubicBezTo>
                    <a:pt x="40837" y="124129"/>
                    <a:pt x="17688" y="183932"/>
                    <a:pt x="6113" y="226372"/>
                  </a:cubicBezTo>
                  <a:cubicBezTo>
                    <a:pt x="-5462" y="268812"/>
                    <a:pt x="2255" y="297749"/>
                    <a:pt x="6113" y="342119"/>
                  </a:cubicBezTo>
                  <a:cubicBezTo>
                    <a:pt x="9971" y="386489"/>
                    <a:pt x="15758" y="450150"/>
                    <a:pt x="29262" y="492590"/>
                  </a:cubicBezTo>
                  <a:cubicBezTo>
                    <a:pt x="42766" y="535030"/>
                    <a:pt x="58199" y="571684"/>
                    <a:pt x="87136" y="596762"/>
                  </a:cubicBezTo>
                  <a:cubicBezTo>
                    <a:pt x="116073" y="621840"/>
                    <a:pt x="168158" y="633415"/>
                    <a:pt x="202882" y="643060"/>
                  </a:cubicBezTo>
                  <a:cubicBezTo>
                    <a:pt x="237606" y="652706"/>
                    <a:pt x="256898" y="654635"/>
                    <a:pt x="295480" y="654635"/>
                  </a:cubicBezTo>
                  <a:cubicBezTo>
                    <a:pt x="334062" y="654635"/>
                    <a:pt x="382290" y="662351"/>
                    <a:pt x="434376" y="643060"/>
                  </a:cubicBezTo>
                  <a:cubicBezTo>
                    <a:pt x="486462" y="623769"/>
                    <a:pt x="559768" y="590974"/>
                    <a:pt x="607996" y="538888"/>
                  </a:cubicBezTo>
                  <a:cubicBezTo>
                    <a:pt x="656224" y="486802"/>
                    <a:pt x="696735" y="409638"/>
                    <a:pt x="723743" y="330544"/>
                  </a:cubicBezTo>
                  <a:cubicBezTo>
                    <a:pt x="750751" y="251450"/>
                    <a:pt x="770042" y="64326"/>
                    <a:pt x="770042" y="64326"/>
                  </a:cubicBezTo>
                  <a:cubicBezTo>
                    <a:pt x="775829" y="18027"/>
                    <a:pt x="808624" y="60468"/>
                    <a:pt x="758467" y="52752"/>
                  </a:cubicBezTo>
                  <a:cubicBezTo>
                    <a:pt x="708310" y="45036"/>
                    <a:pt x="536619" y="23815"/>
                    <a:pt x="469100" y="18028"/>
                  </a:cubicBezTo>
                  <a:cubicBezTo>
                    <a:pt x="401581" y="12241"/>
                    <a:pt x="384219" y="8382"/>
                    <a:pt x="341779" y="6453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Nkx2.1</a:t>
              </a: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A3D07CB-837A-714E-936B-1C417D33F16A}"/>
                </a:ext>
              </a:extLst>
            </p:cNvPr>
            <p:cNvSpPr/>
            <p:nvPr/>
          </p:nvSpPr>
          <p:spPr>
            <a:xfrm rot="465462">
              <a:off x="5690218" y="3143807"/>
              <a:ext cx="493322" cy="102675"/>
            </a:xfrm>
            <a:custGeom>
              <a:avLst/>
              <a:gdLst>
                <a:gd name="connsiteX0" fmla="*/ 92503 w 471581"/>
                <a:gd name="connsiteY0" fmla="*/ 23766 h 145698"/>
                <a:gd name="connsiteX1" fmla="*/ 12293 w 471581"/>
                <a:gd name="connsiteY1" fmla="*/ 136060 h 145698"/>
                <a:gd name="connsiteX2" fmla="*/ 301051 w 471581"/>
                <a:gd name="connsiteY2" fmla="*/ 136060 h 145698"/>
                <a:gd name="connsiteX3" fmla="*/ 429387 w 471581"/>
                <a:gd name="connsiteY3" fmla="*/ 103976 h 145698"/>
                <a:gd name="connsiteX4" fmla="*/ 445430 w 471581"/>
                <a:gd name="connsiteY4" fmla="*/ 7723 h 145698"/>
                <a:gd name="connsiteX5" fmla="*/ 92503 w 471581"/>
                <a:gd name="connsiteY5" fmla="*/ 23766 h 14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581" h="145698">
                  <a:moveTo>
                    <a:pt x="92503" y="23766"/>
                  </a:moveTo>
                  <a:cubicBezTo>
                    <a:pt x="20314" y="45155"/>
                    <a:pt x="-22465" y="117344"/>
                    <a:pt x="12293" y="136060"/>
                  </a:cubicBezTo>
                  <a:cubicBezTo>
                    <a:pt x="47051" y="154776"/>
                    <a:pt x="231535" y="141407"/>
                    <a:pt x="301051" y="136060"/>
                  </a:cubicBezTo>
                  <a:cubicBezTo>
                    <a:pt x="370567" y="130713"/>
                    <a:pt x="405324" y="125366"/>
                    <a:pt x="429387" y="103976"/>
                  </a:cubicBezTo>
                  <a:cubicBezTo>
                    <a:pt x="453450" y="82587"/>
                    <a:pt x="501577" y="23765"/>
                    <a:pt x="445430" y="7723"/>
                  </a:cubicBezTo>
                  <a:cubicBezTo>
                    <a:pt x="389283" y="-8319"/>
                    <a:pt x="164692" y="2377"/>
                    <a:pt x="92503" y="2376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6A241A-0CD3-B242-A448-AE65A1F1C945}"/>
              </a:ext>
            </a:extLst>
          </p:cNvPr>
          <p:cNvSpPr txBox="1"/>
          <p:nvPr/>
        </p:nvSpPr>
        <p:spPr>
          <a:xfrm>
            <a:off x="7667753" y="4458654"/>
            <a:ext cx="259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Lysates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4FA64F-BF9A-CE4F-9EFC-D0FF74EAF4C1}"/>
              </a:ext>
            </a:extLst>
          </p:cNvPr>
          <p:cNvSpPr/>
          <p:nvPr/>
        </p:nvSpPr>
        <p:spPr>
          <a:xfrm>
            <a:off x="10442850" y="4445829"/>
            <a:ext cx="733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CO-IP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B4B445-13E0-3A4C-9FB4-74843B593F84}"/>
              </a:ext>
            </a:extLst>
          </p:cNvPr>
          <p:cNvCxnSpPr>
            <a:cxnSpLocks/>
          </p:cNvCxnSpPr>
          <p:nvPr/>
        </p:nvCxnSpPr>
        <p:spPr>
          <a:xfrm flipV="1">
            <a:off x="9329679" y="4659113"/>
            <a:ext cx="883514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458-ECE3-BB4E-BDE6-93C9A539F020}"/>
              </a:ext>
            </a:extLst>
          </p:cNvPr>
          <p:cNvSpPr txBox="1"/>
          <p:nvPr/>
        </p:nvSpPr>
        <p:spPr>
          <a:xfrm>
            <a:off x="1839390" y="6057900"/>
            <a:ext cx="8689484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expect Sox2 and Nkx2.1 to co-bind indicating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FB258D-962D-184E-948C-FB622A4A9757}"/>
              </a:ext>
            </a:extLst>
          </p:cNvPr>
          <p:cNvGrpSpPr/>
          <p:nvPr/>
        </p:nvGrpSpPr>
        <p:grpSpPr>
          <a:xfrm>
            <a:off x="5483589" y="2826635"/>
            <a:ext cx="700543" cy="939856"/>
            <a:chOff x="5405410" y="2876058"/>
            <a:chExt cx="778130" cy="939856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267B3A0-3AD2-E041-9DAD-6E6A17BA7703}"/>
                </a:ext>
              </a:extLst>
            </p:cNvPr>
            <p:cNvSpPr/>
            <p:nvPr/>
          </p:nvSpPr>
          <p:spPr>
            <a:xfrm>
              <a:off x="5405410" y="2876058"/>
              <a:ext cx="748436" cy="939856"/>
            </a:xfrm>
            <a:custGeom>
              <a:avLst/>
              <a:gdLst>
                <a:gd name="connsiteX0" fmla="*/ 341779 w 785913"/>
                <a:gd name="connsiteY0" fmla="*/ 6453 h 656159"/>
                <a:gd name="connsiteX1" fmla="*/ 214457 w 785913"/>
                <a:gd name="connsiteY1" fmla="*/ 6453 h 656159"/>
                <a:gd name="connsiteX2" fmla="*/ 75561 w 785913"/>
                <a:gd name="connsiteY2" fmla="*/ 87476 h 656159"/>
                <a:gd name="connsiteX3" fmla="*/ 6113 w 785913"/>
                <a:gd name="connsiteY3" fmla="*/ 226372 h 656159"/>
                <a:gd name="connsiteX4" fmla="*/ 6113 w 785913"/>
                <a:gd name="connsiteY4" fmla="*/ 342119 h 656159"/>
                <a:gd name="connsiteX5" fmla="*/ 29262 w 785913"/>
                <a:gd name="connsiteY5" fmla="*/ 492590 h 656159"/>
                <a:gd name="connsiteX6" fmla="*/ 87136 w 785913"/>
                <a:gd name="connsiteY6" fmla="*/ 596762 h 656159"/>
                <a:gd name="connsiteX7" fmla="*/ 202882 w 785913"/>
                <a:gd name="connsiteY7" fmla="*/ 643060 h 656159"/>
                <a:gd name="connsiteX8" fmla="*/ 295480 w 785913"/>
                <a:gd name="connsiteY8" fmla="*/ 654635 h 656159"/>
                <a:gd name="connsiteX9" fmla="*/ 434376 w 785913"/>
                <a:gd name="connsiteY9" fmla="*/ 643060 h 656159"/>
                <a:gd name="connsiteX10" fmla="*/ 607996 w 785913"/>
                <a:gd name="connsiteY10" fmla="*/ 538888 h 656159"/>
                <a:gd name="connsiteX11" fmla="*/ 723743 w 785913"/>
                <a:gd name="connsiteY11" fmla="*/ 330544 h 656159"/>
                <a:gd name="connsiteX12" fmla="*/ 770042 w 785913"/>
                <a:gd name="connsiteY12" fmla="*/ 64326 h 656159"/>
                <a:gd name="connsiteX13" fmla="*/ 758467 w 785913"/>
                <a:gd name="connsiteY13" fmla="*/ 52752 h 656159"/>
                <a:gd name="connsiteX14" fmla="*/ 469100 w 785913"/>
                <a:gd name="connsiteY14" fmla="*/ 18028 h 656159"/>
                <a:gd name="connsiteX15" fmla="*/ 341779 w 785913"/>
                <a:gd name="connsiteY15" fmla="*/ 6453 h 65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5913" h="656159">
                  <a:moveTo>
                    <a:pt x="341779" y="6453"/>
                  </a:moveTo>
                  <a:cubicBezTo>
                    <a:pt x="299339" y="4524"/>
                    <a:pt x="258827" y="-7051"/>
                    <a:pt x="214457" y="6453"/>
                  </a:cubicBezTo>
                  <a:cubicBezTo>
                    <a:pt x="170087" y="19957"/>
                    <a:pt x="110285" y="50823"/>
                    <a:pt x="75561" y="87476"/>
                  </a:cubicBezTo>
                  <a:cubicBezTo>
                    <a:pt x="40837" y="124129"/>
                    <a:pt x="17688" y="183932"/>
                    <a:pt x="6113" y="226372"/>
                  </a:cubicBezTo>
                  <a:cubicBezTo>
                    <a:pt x="-5462" y="268812"/>
                    <a:pt x="2255" y="297749"/>
                    <a:pt x="6113" y="342119"/>
                  </a:cubicBezTo>
                  <a:cubicBezTo>
                    <a:pt x="9971" y="386489"/>
                    <a:pt x="15758" y="450150"/>
                    <a:pt x="29262" y="492590"/>
                  </a:cubicBezTo>
                  <a:cubicBezTo>
                    <a:pt x="42766" y="535030"/>
                    <a:pt x="58199" y="571684"/>
                    <a:pt x="87136" y="596762"/>
                  </a:cubicBezTo>
                  <a:cubicBezTo>
                    <a:pt x="116073" y="621840"/>
                    <a:pt x="168158" y="633415"/>
                    <a:pt x="202882" y="643060"/>
                  </a:cubicBezTo>
                  <a:cubicBezTo>
                    <a:pt x="237606" y="652706"/>
                    <a:pt x="256898" y="654635"/>
                    <a:pt x="295480" y="654635"/>
                  </a:cubicBezTo>
                  <a:cubicBezTo>
                    <a:pt x="334062" y="654635"/>
                    <a:pt x="382290" y="662351"/>
                    <a:pt x="434376" y="643060"/>
                  </a:cubicBezTo>
                  <a:cubicBezTo>
                    <a:pt x="486462" y="623769"/>
                    <a:pt x="559768" y="590974"/>
                    <a:pt x="607996" y="538888"/>
                  </a:cubicBezTo>
                  <a:cubicBezTo>
                    <a:pt x="656224" y="486802"/>
                    <a:pt x="696735" y="409638"/>
                    <a:pt x="723743" y="330544"/>
                  </a:cubicBezTo>
                  <a:cubicBezTo>
                    <a:pt x="750751" y="251450"/>
                    <a:pt x="770042" y="64326"/>
                    <a:pt x="770042" y="64326"/>
                  </a:cubicBezTo>
                  <a:cubicBezTo>
                    <a:pt x="775829" y="18027"/>
                    <a:pt x="808624" y="60468"/>
                    <a:pt x="758467" y="52752"/>
                  </a:cubicBezTo>
                  <a:cubicBezTo>
                    <a:pt x="708310" y="45036"/>
                    <a:pt x="536619" y="23815"/>
                    <a:pt x="469100" y="18028"/>
                  </a:cubicBezTo>
                  <a:cubicBezTo>
                    <a:pt x="401581" y="12241"/>
                    <a:pt x="384219" y="8382"/>
                    <a:pt x="341779" y="6453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Coup-TFII</a:t>
              </a: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5D364C2-C64E-1B4C-935B-CBC5944E9CF8}"/>
                </a:ext>
              </a:extLst>
            </p:cNvPr>
            <p:cNvSpPr/>
            <p:nvPr/>
          </p:nvSpPr>
          <p:spPr>
            <a:xfrm rot="465462">
              <a:off x="5690218" y="3143807"/>
              <a:ext cx="493322" cy="102675"/>
            </a:xfrm>
            <a:custGeom>
              <a:avLst/>
              <a:gdLst>
                <a:gd name="connsiteX0" fmla="*/ 92503 w 471581"/>
                <a:gd name="connsiteY0" fmla="*/ 23766 h 145698"/>
                <a:gd name="connsiteX1" fmla="*/ 12293 w 471581"/>
                <a:gd name="connsiteY1" fmla="*/ 136060 h 145698"/>
                <a:gd name="connsiteX2" fmla="*/ 301051 w 471581"/>
                <a:gd name="connsiteY2" fmla="*/ 136060 h 145698"/>
                <a:gd name="connsiteX3" fmla="*/ 429387 w 471581"/>
                <a:gd name="connsiteY3" fmla="*/ 103976 h 145698"/>
                <a:gd name="connsiteX4" fmla="*/ 445430 w 471581"/>
                <a:gd name="connsiteY4" fmla="*/ 7723 h 145698"/>
                <a:gd name="connsiteX5" fmla="*/ 92503 w 471581"/>
                <a:gd name="connsiteY5" fmla="*/ 23766 h 14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581" h="145698">
                  <a:moveTo>
                    <a:pt x="92503" y="23766"/>
                  </a:moveTo>
                  <a:cubicBezTo>
                    <a:pt x="20314" y="45155"/>
                    <a:pt x="-22465" y="117344"/>
                    <a:pt x="12293" y="136060"/>
                  </a:cubicBezTo>
                  <a:cubicBezTo>
                    <a:pt x="47051" y="154776"/>
                    <a:pt x="231535" y="141407"/>
                    <a:pt x="301051" y="136060"/>
                  </a:cubicBezTo>
                  <a:cubicBezTo>
                    <a:pt x="370567" y="130713"/>
                    <a:pt x="405324" y="125366"/>
                    <a:pt x="429387" y="103976"/>
                  </a:cubicBezTo>
                  <a:cubicBezTo>
                    <a:pt x="453450" y="82587"/>
                    <a:pt x="501577" y="23765"/>
                    <a:pt x="445430" y="7723"/>
                  </a:cubicBezTo>
                  <a:cubicBezTo>
                    <a:pt x="389283" y="-8319"/>
                    <a:pt x="164692" y="2377"/>
                    <a:pt x="92503" y="2376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A56B9-1966-CC4C-8C89-E3B283401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74" t="21311" r="30805" b="69195"/>
          <a:stretch/>
        </p:blipFill>
        <p:spPr>
          <a:xfrm>
            <a:off x="8023793" y="2826635"/>
            <a:ext cx="1196158" cy="11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  <p:bldP spid="3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A48AFE-0D79-F648-B886-FAF27F3B026D}"/>
              </a:ext>
            </a:extLst>
          </p:cNvPr>
          <p:cNvSpPr txBox="1"/>
          <p:nvPr/>
        </p:nvSpPr>
        <p:spPr>
          <a:xfrm>
            <a:off x="808074" y="863600"/>
            <a:ext cx="132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From Aim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9538E-6B9B-6744-B24A-1853CB181E5E}"/>
              </a:ext>
            </a:extLst>
          </p:cNvPr>
          <p:cNvSpPr txBox="1"/>
          <p:nvPr/>
        </p:nvSpPr>
        <p:spPr>
          <a:xfrm>
            <a:off x="2670769" y="1549757"/>
            <a:ext cx="132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Lysate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3A0C08-FFD7-6743-BC06-3DCC75056830}"/>
              </a:ext>
            </a:extLst>
          </p:cNvPr>
          <p:cNvSpPr txBox="1"/>
          <p:nvPr/>
        </p:nvSpPr>
        <p:spPr>
          <a:xfrm>
            <a:off x="3808845" y="2072365"/>
            <a:ext cx="73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Sox2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458-ECE3-BB4E-BDE6-93C9A539F020}"/>
              </a:ext>
            </a:extLst>
          </p:cNvPr>
          <p:cNvSpPr txBox="1"/>
          <p:nvPr/>
        </p:nvSpPr>
        <p:spPr>
          <a:xfrm>
            <a:off x="1786286" y="5327948"/>
            <a:ext cx="9316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</a:t>
            </a:r>
            <a:r>
              <a:rPr lang="en-US" dirty="0"/>
              <a:t> I expect that Nkx2.1 will bind with Sox2 indicated as co-immunoprecipitated from Sox2 IP in MGE lysate.  I expect that COUP-TFII will bind with Sox2 in CGE cells indicated as co-immunoprecipitation from Sox2 IP in CGE lysate.  If Sox2 and Nkx2.1 bind separately from DNA, I expect a band in Nkx2.1 immunoblot with and without DNase treatment.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85CBBA-6FB7-DA45-B2B4-B5E317BE4CBE}"/>
              </a:ext>
            </a:extLst>
          </p:cNvPr>
          <p:cNvSpPr txBox="1"/>
          <p:nvPr/>
        </p:nvSpPr>
        <p:spPr>
          <a:xfrm>
            <a:off x="1380148" y="2022750"/>
            <a:ext cx="59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8F4C8A-CF19-4042-83B2-E2133691DB16}"/>
              </a:ext>
            </a:extLst>
          </p:cNvPr>
          <p:cNvSpPr txBox="1"/>
          <p:nvPr/>
        </p:nvSpPr>
        <p:spPr>
          <a:xfrm>
            <a:off x="2245923" y="2053158"/>
            <a:ext cx="73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IgG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626F0B-C70B-6E43-A6C6-BF5B348B3FB2}"/>
              </a:ext>
            </a:extLst>
          </p:cNvPr>
          <p:cNvCxnSpPr/>
          <p:nvPr/>
        </p:nvCxnSpPr>
        <p:spPr>
          <a:xfrm>
            <a:off x="3553044" y="2422490"/>
            <a:ext cx="11860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B61EF0E-E5C5-774A-8B58-BBD2210F7C55}"/>
              </a:ext>
            </a:extLst>
          </p:cNvPr>
          <p:cNvCxnSpPr>
            <a:cxnSpLocks/>
          </p:cNvCxnSpPr>
          <p:nvPr/>
        </p:nvCxnSpPr>
        <p:spPr>
          <a:xfrm>
            <a:off x="2018931" y="2441697"/>
            <a:ext cx="1239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9045461-42B5-4C46-91EF-535D0814C8B6}"/>
              </a:ext>
            </a:extLst>
          </p:cNvPr>
          <p:cNvSpPr txBox="1"/>
          <p:nvPr/>
        </p:nvSpPr>
        <p:spPr>
          <a:xfrm>
            <a:off x="1269693" y="2724154"/>
            <a:ext cx="8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9ECA54-004B-0349-9EC3-AE83198A731F}"/>
              </a:ext>
            </a:extLst>
          </p:cNvPr>
          <p:cNvGrpSpPr/>
          <p:nvPr/>
        </p:nvGrpSpPr>
        <p:grpSpPr>
          <a:xfrm>
            <a:off x="1359112" y="3173281"/>
            <a:ext cx="3593675" cy="1131610"/>
            <a:chOff x="2587669" y="2795329"/>
            <a:chExt cx="3593675" cy="1131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746D5B-47C0-3A48-AA89-F7593C378778}"/>
                </a:ext>
              </a:extLst>
            </p:cNvPr>
            <p:cNvSpPr/>
            <p:nvPr/>
          </p:nvSpPr>
          <p:spPr>
            <a:xfrm>
              <a:off x="2588392" y="2795329"/>
              <a:ext cx="3592952" cy="52686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06822C-EEBE-4F42-9A81-425C268A7525}"/>
                </a:ext>
              </a:extLst>
            </p:cNvPr>
            <p:cNvSpPr/>
            <p:nvPr/>
          </p:nvSpPr>
          <p:spPr>
            <a:xfrm>
              <a:off x="2673213" y="3028246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59F3A77-29A1-8F4A-9AF9-D2CB3EF4A012}"/>
                </a:ext>
              </a:extLst>
            </p:cNvPr>
            <p:cNvSpPr/>
            <p:nvPr/>
          </p:nvSpPr>
          <p:spPr>
            <a:xfrm>
              <a:off x="2710194" y="3627707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930B9B9-4557-E844-9AA4-A483A24B7650}"/>
                </a:ext>
              </a:extLst>
            </p:cNvPr>
            <p:cNvSpPr/>
            <p:nvPr/>
          </p:nvSpPr>
          <p:spPr>
            <a:xfrm>
              <a:off x="2587669" y="3400079"/>
              <a:ext cx="3592952" cy="52686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3D5982-82D9-C943-AC21-53CCB9AEF422}"/>
                </a:ext>
              </a:extLst>
            </p:cNvPr>
            <p:cNvSpPr/>
            <p:nvPr/>
          </p:nvSpPr>
          <p:spPr>
            <a:xfrm>
              <a:off x="4793793" y="3045086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E51-3357-5A4A-9A5C-DAB9C12737F6}"/>
                </a:ext>
              </a:extLst>
            </p:cNvPr>
            <p:cNvSpPr/>
            <p:nvPr/>
          </p:nvSpPr>
          <p:spPr>
            <a:xfrm>
              <a:off x="5481472" y="3052181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6166D5A-6615-7143-B2F3-989BF4ECE42F}"/>
                </a:ext>
              </a:extLst>
            </p:cNvPr>
            <p:cNvSpPr/>
            <p:nvPr/>
          </p:nvSpPr>
          <p:spPr>
            <a:xfrm>
              <a:off x="4794333" y="3668217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8A61F7D-DBC1-874A-9186-A4E5DD256DF3}"/>
                </a:ext>
              </a:extLst>
            </p:cNvPr>
            <p:cNvSpPr/>
            <p:nvPr/>
          </p:nvSpPr>
          <p:spPr>
            <a:xfrm>
              <a:off x="5510677" y="3668218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9094F0-FD3C-744E-ADB7-BCBE546BE38C}"/>
              </a:ext>
            </a:extLst>
          </p:cNvPr>
          <p:cNvSpPr txBox="1"/>
          <p:nvPr/>
        </p:nvSpPr>
        <p:spPr>
          <a:xfrm>
            <a:off x="3784714" y="2764052"/>
            <a:ext cx="2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B6B08E-C0E4-8740-9BE4-1A66B2711181}"/>
              </a:ext>
            </a:extLst>
          </p:cNvPr>
          <p:cNvSpPr txBox="1"/>
          <p:nvPr/>
        </p:nvSpPr>
        <p:spPr>
          <a:xfrm>
            <a:off x="4367967" y="2784001"/>
            <a:ext cx="2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8FACF-C9AB-FB4C-8145-7BA2FDA949C7}"/>
              </a:ext>
            </a:extLst>
          </p:cNvPr>
          <p:cNvGrpSpPr/>
          <p:nvPr/>
        </p:nvGrpSpPr>
        <p:grpSpPr>
          <a:xfrm>
            <a:off x="5010495" y="2765245"/>
            <a:ext cx="1041913" cy="1442147"/>
            <a:chOff x="6239052" y="2387293"/>
            <a:chExt cx="1041913" cy="144214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793399-06D4-A24D-856C-9622C354B5BF}"/>
                </a:ext>
              </a:extLst>
            </p:cNvPr>
            <p:cNvSpPr txBox="1"/>
            <p:nvPr/>
          </p:nvSpPr>
          <p:spPr>
            <a:xfrm>
              <a:off x="6266165" y="2843580"/>
              <a:ext cx="791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Sox2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1EAA24-5A21-6045-8DED-E99246AACF9F}"/>
                </a:ext>
              </a:extLst>
            </p:cNvPr>
            <p:cNvSpPr txBox="1"/>
            <p:nvPr/>
          </p:nvSpPr>
          <p:spPr>
            <a:xfrm>
              <a:off x="6266165" y="3460108"/>
              <a:ext cx="10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Nkx2.1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F38E125-D01A-2849-A958-9514534E9A82}"/>
                </a:ext>
              </a:extLst>
            </p:cNvPr>
            <p:cNvSpPr txBox="1"/>
            <p:nvPr/>
          </p:nvSpPr>
          <p:spPr>
            <a:xfrm>
              <a:off x="6239052" y="2387293"/>
              <a:ext cx="101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DNase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68FE480-D3FD-0743-AB93-F15DAE7EAC4D}"/>
              </a:ext>
            </a:extLst>
          </p:cNvPr>
          <p:cNvSpPr txBox="1"/>
          <p:nvPr/>
        </p:nvSpPr>
        <p:spPr>
          <a:xfrm>
            <a:off x="8168904" y="1546870"/>
            <a:ext cx="132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Lysate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EA2A64-A44B-BF4D-975B-19EC0AE25FFC}"/>
              </a:ext>
            </a:extLst>
          </p:cNvPr>
          <p:cNvSpPr txBox="1"/>
          <p:nvPr/>
        </p:nvSpPr>
        <p:spPr>
          <a:xfrm>
            <a:off x="9502560" y="2082065"/>
            <a:ext cx="73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Sox2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3D21AD-4B0E-774D-98A8-A6EB690B92EF}"/>
              </a:ext>
            </a:extLst>
          </p:cNvPr>
          <p:cNvSpPr txBox="1"/>
          <p:nvPr/>
        </p:nvSpPr>
        <p:spPr>
          <a:xfrm>
            <a:off x="7073863" y="2032450"/>
            <a:ext cx="59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IP: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85422-DEB5-5048-8DE9-C9A378EF17D3}"/>
              </a:ext>
            </a:extLst>
          </p:cNvPr>
          <p:cNvSpPr txBox="1"/>
          <p:nvPr/>
        </p:nvSpPr>
        <p:spPr>
          <a:xfrm>
            <a:off x="7939638" y="2062858"/>
            <a:ext cx="73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IgG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67E742C-3E10-2148-B6D4-4B8A47904FD7}"/>
              </a:ext>
            </a:extLst>
          </p:cNvPr>
          <p:cNvCxnSpPr/>
          <p:nvPr/>
        </p:nvCxnSpPr>
        <p:spPr>
          <a:xfrm>
            <a:off x="9246759" y="2432190"/>
            <a:ext cx="11860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BE58FA5-3A69-C94F-A9FA-22C6D67ABF8A}"/>
              </a:ext>
            </a:extLst>
          </p:cNvPr>
          <p:cNvCxnSpPr>
            <a:cxnSpLocks/>
          </p:cNvCxnSpPr>
          <p:nvPr/>
        </p:nvCxnSpPr>
        <p:spPr>
          <a:xfrm>
            <a:off x="7712646" y="2451397"/>
            <a:ext cx="1239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2E4D3E-46FB-EA45-8EB3-343CF82E6C82}"/>
              </a:ext>
            </a:extLst>
          </p:cNvPr>
          <p:cNvSpPr txBox="1"/>
          <p:nvPr/>
        </p:nvSpPr>
        <p:spPr>
          <a:xfrm>
            <a:off x="6963408" y="2733854"/>
            <a:ext cx="8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2BFA5E-10B0-CA40-AFE3-393D4E77FF8E}"/>
              </a:ext>
            </a:extLst>
          </p:cNvPr>
          <p:cNvGrpSpPr/>
          <p:nvPr/>
        </p:nvGrpSpPr>
        <p:grpSpPr>
          <a:xfrm>
            <a:off x="7052827" y="3182981"/>
            <a:ext cx="3593675" cy="1131610"/>
            <a:chOff x="2587669" y="2795329"/>
            <a:chExt cx="3593675" cy="11316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6CC57A6-2D3C-344D-A651-4C16AB0BE6AB}"/>
                </a:ext>
              </a:extLst>
            </p:cNvPr>
            <p:cNvSpPr/>
            <p:nvPr/>
          </p:nvSpPr>
          <p:spPr>
            <a:xfrm>
              <a:off x="2588392" y="2795329"/>
              <a:ext cx="3592952" cy="52686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EF226D8-9E1A-AA46-B889-50E29883E14B}"/>
                </a:ext>
              </a:extLst>
            </p:cNvPr>
            <p:cNvSpPr/>
            <p:nvPr/>
          </p:nvSpPr>
          <p:spPr>
            <a:xfrm>
              <a:off x="2673213" y="3028246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ABD340F-5FBC-4D4A-BF03-C379F659CD6E}"/>
                </a:ext>
              </a:extLst>
            </p:cNvPr>
            <p:cNvSpPr/>
            <p:nvPr/>
          </p:nvSpPr>
          <p:spPr>
            <a:xfrm>
              <a:off x="2710194" y="3627707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5CEB149-461C-CC4E-BBD7-C8CB3C96A8E4}"/>
                </a:ext>
              </a:extLst>
            </p:cNvPr>
            <p:cNvSpPr/>
            <p:nvPr/>
          </p:nvSpPr>
          <p:spPr>
            <a:xfrm>
              <a:off x="2587669" y="3400079"/>
              <a:ext cx="3592952" cy="52686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13216E-3EC6-A841-89FA-6374F2257DCC}"/>
                </a:ext>
              </a:extLst>
            </p:cNvPr>
            <p:cNvSpPr/>
            <p:nvPr/>
          </p:nvSpPr>
          <p:spPr>
            <a:xfrm>
              <a:off x="4793793" y="3045086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B68CF24-B3AF-724C-B7CC-313CD635A373}"/>
                </a:ext>
              </a:extLst>
            </p:cNvPr>
            <p:cNvSpPr/>
            <p:nvPr/>
          </p:nvSpPr>
          <p:spPr>
            <a:xfrm>
              <a:off x="5481472" y="3052181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79635B1-2FA0-3B45-AAF5-DB88086719D7}"/>
                </a:ext>
              </a:extLst>
            </p:cNvPr>
            <p:cNvSpPr/>
            <p:nvPr/>
          </p:nvSpPr>
          <p:spPr>
            <a:xfrm>
              <a:off x="4794333" y="3668217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A314E75-2D27-2046-93B3-DEAF5F8695CB}"/>
                </a:ext>
              </a:extLst>
            </p:cNvPr>
            <p:cNvSpPr/>
            <p:nvPr/>
          </p:nvSpPr>
          <p:spPr>
            <a:xfrm>
              <a:off x="5510677" y="3668218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228495F-ADC9-3D4B-AC12-BBB5A9689B61}"/>
              </a:ext>
            </a:extLst>
          </p:cNvPr>
          <p:cNvSpPr txBox="1"/>
          <p:nvPr/>
        </p:nvSpPr>
        <p:spPr>
          <a:xfrm>
            <a:off x="9478429" y="2773752"/>
            <a:ext cx="2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599B06-28B9-5C46-B5FD-BDF4BC8861A8}"/>
              </a:ext>
            </a:extLst>
          </p:cNvPr>
          <p:cNvSpPr txBox="1"/>
          <p:nvPr/>
        </p:nvSpPr>
        <p:spPr>
          <a:xfrm>
            <a:off x="10061682" y="2793701"/>
            <a:ext cx="2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C11F622-A677-784B-8544-7C7110B5BB0D}"/>
              </a:ext>
            </a:extLst>
          </p:cNvPr>
          <p:cNvGrpSpPr/>
          <p:nvPr/>
        </p:nvGrpSpPr>
        <p:grpSpPr>
          <a:xfrm>
            <a:off x="10704210" y="2774945"/>
            <a:ext cx="1041913" cy="1442147"/>
            <a:chOff x="6239052" y="2387293"/>
            <a:chExt cx="1041913" cy="144214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B329995-7526-2847-BC47-4CA3D13AF777}"/>
                </a:ext>
              </a:extLst>
            </p:cNvPr>
            <p:cNvSpPr txBox="1"/>
            <p:nvPr/>
          </p:nvSpPr>
          <p:spPr>
            <a:xfrm>
              <a:off x="6266165" y="2843580"/>
              <a:ext cx="791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Sox2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45C87C0-B4C5-5440-826F-BBEFF45178BC}"/>
                </a:ext>
              </a:extLst>
            </p:cNvPr>
            <p:cNvSpPr txBox="1"/>
            <p:nvPr/>
          </p:nvSpPr>
          <p:spPr>
            <a:xfrm>
              <a:off x="6266165" y="3460108"/>
              <a:ext cx="10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Nkx2.1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E3757DB-A88C-824B-A0E1-5CF73748952B}"/>
                </a:ext>
              </a:extLst>
            </p:cNvPr>
            <p:cNvSpPr txBox="1"/>
            <p:nvPr/>
          </p:nvSpPr>
          <p:spPr>
            <a:xfrm>
              <a:off x="6239052" y="2387293"/>
              <a:ext cx="1014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DNase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32CCDD5-D214-9B40-A9E8-E91079F2C783}"/>
              </a:ext>
            </a:extLst>
          </p:cNvPr>
          <p:cNvSpPr txBox="1"/>
          <p:nvPr/>
        </p:nvSpPr>
        <p:spPr>
          <a:xfrm>
            <a:off x="2362176" y="2734128"/>
            <a:ext cx="2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58C0240-FA46-194F-AC55-1426845AB692}"/>
              </a:ext>
            </a:extLst>
          </p:cNvPr>
          <p:cNvSpPr txBox="1"/>
          <p:nvPr/>
        </p:nvSpPr>
        <p:spPr>
          <a:xfrm>
            <a:off x="2945429" y="2754077"/>
            <a:ext cx="2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C62716-2825-DC40-A545-0EB01F5BCFC8}"/>
              </a:ext>
            </a:extLst>
          </p:cNvPr>
          <p:cNvSpPr txBox="1"/>
          <p:nvPr/>
        </p:nvSpPr>
        <p:spPr>
          <a:xfrm>
            <a:off x="7960394" y="2713905"/>
            <a:ext cx="2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8DEC1C-5453-B543-B716-E9DACD9720AE}"/>
              </a:ext>
            </a:extLst>
          </p:cNvPr>
          <p:cNvSpPr txBox="1"/>
          <p:nvPr/>
        </p:nvSpPr>
        <p:spPr>
          <a:xfrm>
            <a:off x="8543647" y="2733854"/>
            <a:ext cx="2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6254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6" grpId="0"/>
      <p:bldP spid="39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Broad Objectives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E3F553-79DB-244A-B5F4-A23C9C4B52AD}"/>
              </a:ext>
            </a:extLst>
          </p:cNvPr>
          <p:cNvCxnSpPr>
            <a:cxnSpLocks/>
          </p:cNvCxnSpPr>
          <p:nvPr/>
        </p:nvCxnSpPr>
        <p:spPr>
          <a:xfrm flipV="1">
            <a:off x="330694" y="3912842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485EF9-5F89-E34A-AC40-0A860837B915}"/>
              </a:ext>
            </a:extLst>
          </p:cNvPr>
          <p:cNvCxnSpPr/>
          <p:nvPr/>
        </p:nvCxnSpPr>
        <p:spPr>
          <a:xfrm>
            <a:off x="2915042" y="3632698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5DA346-AACD-944A-BB0A-043F4212A317}"/>
              </a:ext>
            </a:extLst>
          </p:cNvPr>
          <p:cNvCxnSpPr/>
          <p:nvPr/>
        </p:nvCxnSpPr>
        <p:spPr>
          <a:xfrm>
            <a:off x="2939063" y="3611432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740C7-319B-6445-AC34-C33094B1323D}"/>
              </a:ext>
            </a:extLst>
          </p:cNvPr>
          <p:cNvSpPr/>
          <p:nvPr/>
        </p:nvSpPr>
        <p:spPr>
          <a:xfrm>
            <a:off x="3623673" y="3717537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F65BF9-B06F-5C43-836E-84CD02DFF3FC}"/>
              </a:ext>
            </a:extLst>
          </p:cNvPr>
          <p:cNvSpPr/>
          <p:nvPr/>
        </p:nvSpPr>
        <p:spPr>
          <a:xfrm>
            <a:off x="1422128" y="3705796"/>
            <a:ext cx="832089" cy="2209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CED5641-A76B-6340-B8DB-2BAAA0C64ADB}"/>
              </a:ext>
            </a:extLst>
          </p:cNvPr>
          <p:cNvSpPr/>
          <p:nvPr/>
        </p:nvSpPr>
        <p:spPr>
          <a:xfrm>
            <a:off x="5292989" y="37057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48F18C-8E37-3F48-97A2-526FD86E5B84}"/>
              </a:ext>
            </a:extLst>
          </p:cNvPr>
          <p:cNvSpPr/>
          <p:nvPr/>
        </p:nvSpPr>
        <p:spPr>
          <a:xfrm>
            <a:off x="336054" y="11999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A41E7-A368-644C-845A-B9476852CA0B}"/>
              </a:ext>
            </a:extLst>
          </p:cNvPr>
          <p:cNvSpPr txBox="1"/>
          <p:nvPr/>
        </p:nvSpPr>
        <p:spPr>
          <a:xfrm>
            <a:off x="1464013" y="1132435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89AC50-A075-164F-911E-9B2C8AFFF57D}"/>
              </a:ext>
            </a:extLst>
          </p:cNvPr>
          <p:cNvSpPr/>
          <p:nvPr/>
        </p:nvSpPr>
        <p:spPr>
          <a:xfrm>
            <a:off x="297068" y="1519772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62B07-3518-0B48-AD61-2367023C7E8B}"/>
              </a:ext>
            </a:extLst>
          </p:cNvPr>
          <p:cNvSpPr txBox="1"/>
          <p:nvPr/>
        </p:nvSpPr>
        <p:spPr>
          <a:xfrm>
            <a:off x="1423159" y="1749601"/>
            <a:ext cx="211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B87465-C87C-0948-A6B7-41941D0B3B98}"/>
              </a:ext>
            </a:extLst>
          </p:cNvPr>
          <p:cNvSpPr/>
          <p:nvPr/>
        </p:nvSpPr>
        <p:spPr>
          <a:xfrm>
            <a:off x="4487450" y="11883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D10D5B-6293-D148-A2E9-0F8CF84FCB51}"/>
              </a:ext>
            </a:extLst>
          </p:cNvPr>
          <p:cNvSpPr/>
          <p:nvPr/>
        </p:nvSpPr>
        <p:spPr>
          <a:xfrm>
            <a:off x="330694" y="1764795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E7DBE5-0AEB-4947-A5AA-2D2D4DAD915C}"/>
              </a:ext>
            </a:extLst>
          </p:cNvPr>
          <p:cNvSpPr/>
          <p:nvPr/>
        </p:nvSpPr>
        <p:spPr>
          <a:xfrm>
            <a:off x="297068" y="2035320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9029D8-F9A4-B349-9765-BD894A2A5C05}"/>
              </a:ext>
            </a:extLst>
          </p:cNvPr>
          <p:cNvSpPr txBox="1"/>
          <p:nvPr/>
        </p:nvSpPr>
        <p:spPr>
          <a:xfrm>
            <a:off x="4662192" y="1146549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</p:spTree>
    <p:extLst>
      <p:ext uri="{BB962C8B-B14F-4D97-AF65-F5344CB8AC3E}">
        <p14:creationId xmlns:p14="http://schemas.microsoft.com/office/powerpoint/2010/main" val="10571421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Summary Aim I</a:t>
            </a:r>
            <a:endParaRPr lang="en-US" sz="2500" b="1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95680-05E1-AE45-A79F-B6E996BC0080}"/>
              </a:ext>
            </a:extLst>
          </p:cNvPr>
          <p:cNvSpPr txBox="1"/>
          <p:nvPr/>
        </p:nvSpPr>
        <p:spPr>
          <a:xfrm>
            <a:off x="306704" y="1459230"/>
            <a:ext cx="1188529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Developed strategy to isolate MGE, CGE, LGE populations across subtypes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Assessed lineage specific activity of Sox2 at promoters and distal elements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Identified putative lineage specific co-factors </a:t>
            </a:r>
            <a:r>
              <a:rPr lang="en-US" sz="2500" b="1" i="1" dirty="0"/>
              <a:t>in-silico</a:t>
            </a:r>
            <a:endParaRPr lang="en-US" sz="2500" b="1" dirty="0"/>
          </a:p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Assessed co-localized DNA binding of Sox2 and lineage-specific genes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Showed direct protein-protein interaction with co-immunoprecipitation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5F3D0-3416-0A4E-9031-A490B5748973}"/>
              </a:ext>
            </a:extLst>
          </p:cNvPr>
          <p:cNvSpPr txBox="1"/>
          <p:nvPr/>
        </p:nvSpPr>
        <p:spPr>
          <a:xfrm>
            <a:off x="1323975" y="4536996"/>
            <a:ext cx="95440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Caveat: Future work will need to assess Sox2 function and binding order with lineage-specific transcription factors</a:t>
            </a:r>
          </a:p>
        </p:txBody>
      </p:sp>
    </p:spTree>
    <p:extLst>
      <p:ext uri="{BB962C8B-B14F-4D97-AF65-F5344CB8AC3E}">
        <p14:creationId xmlns:p14="http://schemas.microsoft.com/office/powerpoint/2010/main" val="5427197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Future Directions for Aim I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DADB3E-6118-5A45-B7AF-CAF6CD284392}"/>
              </a:ext>
            </a:extLst>
          </p:cNvPr>
          <p:cNvSpPr txBox="1"/>
          <p:nvPr/>
        </p:nvSpPr>
        <p:spPr>
          <a:xfrm>
            <a:off x="-811910" y="1136374"/>
            <a:ext cx="507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Sox2-EGFP-AID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5C01D87-D467-7A41-8903-E4F4B1402B36}"/>
              </a:ext>
            </a:extLst>
          </p:cNvPr>
          <p:cNvGrpSpPr/>
          <p:nvPr/>
        </p:nvGrpSpPr>
        <p:grpSpPr>
          <a:xfrm>
            <a:off x="415203" y="1415327"/>
            <a:ext cx="2621787" cy="1458742"/>
            <a:chOff x="5689600" y="2837946"/>
            <a:chExt cx="2771108" cy="14679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7364BC-0D02-FE46-A8A3-1D3BB3D35374}"/>
                </a:ext>
              </a:extLst>
            </p:cNvPr>
            <p:cNvSpPr txBox="1"/>
            <p:nvPr/>
          </p:nvSpPr>
          <p:spPr>
            <a:xfrm>
              <a:off x="5689600" y="2837946"/>
              <a:ext cx="25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Endogenous Sox2 Locus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03B8A77-8D02-3949-A39D-F1D825A42509}"/>
                </a:ext>
              </a:extLst>
            </p:cNvPr>
            <p:cNvGrpSpPr/>
            <p:nvPr/>
          </p:nvGrpSpPr>
          <p:grpSpPr>
            <a:xfrm>
              <a:off x="5823871" y="3409956"/>
              <a:ext cx="2636837" cy="368586"/>
              <a:chOff x="5823871" y="3409956"/>
              <a:chExt cx="2636837" cy="368586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9573FE8-0E1E-7E40-81F7-065DB421B8DB}"/>
                  </a:ext>
                </a:extLst>
              </p:cNvPr>
              <p:cNvGrpSpPr/>
              <p:nvPr/>
            </p:nvGrpSpPr>
            <p:grpSpPr>
              <a:xfrm>
                <a:off x="5823871" y="3522903"/>
                <a:ext cx="2636837" cy="255639"/>
                <a:chOff x="6367463" y="3630811"/>
                <a:chExt cx="2636837" cy="255639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198E5D8-E19B-D446-8AD7-C7174BCE04B0}"/>
                    </a:ext>
                  </a:extLst>
                </p:cNvPr>
                <p:cNvSpPr/>
                <p:nvPr/>
              </p:nvSpPr>
              <p:spPr>
                <a:xfrm>
                  <a:off x="6367463" y="3630811"/>
                  <a:ext cx="1248695" cy="255639"/>
                </a:xfrm>
                <a:prstGeom prst="rect">
                  <a:avLst/>
                </a:prstGeom>
                <a:solidFill>
                  <a:srgbClr val="67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Sox2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FD7D7E5-D77D-6F45-8AD0-568F63493EE0}"/>
                    </a:ext>
                  </a:extLst>
                </p:cNvPr>
                <p:cNvSpPr/>
                <p:nvPr/>
              </p:nvSpPr>
              <p:spPr>
                <a:xfrm>
                  <a:off x="7616159" y="3630811"/>
                  <a:ext cx="562642" cy="25563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AID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E1860098-514E-FA47-B64D-089184978018}"/>
                    </a:ext>
                  </a:extLst>
                </p:cNvPr>
                <p:cNvSpPr/>
                <p:nvPr/>
              </p:nvSpPr>
              <p:spPr>
                <a:xfrm>
                  <a:off x="8178800" y="3630811"/>
                  <a:ext cx="825500" cy="25563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eGFP</a:t>
                  </a:r>
                  <a:endParaRPr lang="en-US" dirty="0"/>
                </a:p>
              </p:txBody>
            </p:sp>
          </p:grp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299FE603-1B3C-1B4A-9CA4-CBE4E86C3E37}"/>
                  </a:ext>
                </a:extLst>
              </p:cNvPr>
              <p:cNvCxnSpPr/>
              <p:nvPr/>
            </p:nvCxnSpPr>
            <p:spPr>
              <a:xfrm>
                <a:off x="5831229" y="3409956"/>
                <a:ext cx="669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7EF8F655-F45A-5148-BDCA-83A6421D7D01}"/>
                  </a:ext>
                </a:extLst>
              </p:cNvPr>
              <p:cNvCxnSpPr/>
              <p:nvPr/>
            </p:nvCxnSpPr>
            <p:spPr>
              <a:xfrm>
                <a:off x="5853923" y="3409956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B61CD30-B437-9941-93BB-58B84516952F}"/>
                </a:ext>
              </a:extLst>
            </p:cNvPr>
            <p:cNvGrpSpPr/>
            <p:nvPr/>
          </p:nvGrpSpPr>
          <p:grpSpPr>
            <a:xfrm>
              <a:off x="5823871" y="3962698"/>
              <a:ext cx="2636837" cy="343233"/>
              <a:chOff x="5823871" y="3962698"/>
              <a:chExt cx="2636837" cy="34323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21F3550-7A78-5045-AE3F-D8E2046276A2}"/>
                  </a:ext>
                </a:extLst>
              </p:cNvPr>
              <p:cNvGrpSpPr/>
              <p:nvPr/>
            </p:nvGrpSpPr>
            <p:grpSpPr>
              <a:xfrm>
                <a:off x="5823871" y="4050292"/>
                <a:ext cx="2636837" cy="255639"/>
                <a:chOff x="6367463" y="3414911"/>
                <a:chExt cx="2636837" cy="255639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284BBEE3-2AFA-F44D-8228-C7084F8A36F3}"/>
                    </a:ext>
                  </a:extLst>
                </p:cNvPr>
                <p:cNvSpPr/>
                <p:nvPr/>
              </p:nvSpPr>
              <p:spPr>
                <a:xfrm>
                  <a:off x="6367463" y="3414911"/>
                  <a:ext cx="1248695" cy="255639"/>
                </a:xfrm>
                <a:prstGeom prst="rect">
                  <a:avLst/>
                </a:prstGeom>
                <a:solidFill>
                  <a:srgbClr val="67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Sox2</a:t>
                  </a: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6012DCE0-1C1D-9E40-8A94-79E37161490C}"/>
                    </a:ext>
                  </a:extLst>
                </p:cNvPr>
                <p:cNvSpPr/>
                <p:nvPr/>
              </p:nvSpPr>
              <p:spPr>
                <a:xfrm>
                  <a:off x="7616159" y="3414911"/>
                  <a:ext cx="562642" cy="25563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AID</a:t>
                  </a: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9369B87E-988C-3E45-9B77-79602CB27E41}"/>
                    </a:ext>
                  </a:extLst>
                </p:cNvPr>
                <p:cNvSpPr/>
                <p:nvPr/>
              </p:nvSpPr>
              <p:spPr>
                <a:xfrm>
                  <a:off x="8178800" y="3414911"/>
                  <a:ext cx="825500" cy="25563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eGFP</a:t>
                  </a:r>
                  <a:endParaRPr lang="en-US" dirty="0"/>
                </a:p>
              </p:txBody>
            </p:sp>
          </p:grp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BB971E0F-099B-8B4D-9D69-1854EB95A196}"/>
                  </a:ext>
                </a:extLst>
              </p:cNvPr>
              <p:cNvCxnSpPr/>
              <p:nvPr/>
            </p:nvCxnSpPr>
            <p:spPr>
              <a:xfrm>
                <a:off x="5823871" y="3962698"/>
                <a:ext cx="669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4D129EC-80C0-A146-8C3F-BC6B2F0CBF4C}"/>
                  </a:ext>
                </a:extLst>
              </p:cNvPr>
              <p:cNvCxnSpPr/>
              <p:nvPr/>
            </p:nvCxnSpPr>
            <p:spPr>
              <a:xfrm>
                <a:off x="5846565" y="3962698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F4CCCB-1354-424D-AA33-C6668B5EDAB4}"/>
              </a:ext>
            </a:extLst>
          </p:cNvPr>
          <p:cNvGrpSpPr/>
          <p:nvPr/>
        </p:nvGrpSpPr>
        <p:grpSpPr>
          <a:xfrm>
            <a:off x="389606" y="3351989"/>
            <a:ext cx="2683999" cy="789539"/>
            <a:chOff x="9036050" y="2837424"/>
            <a:chExt cx="2836863" cy="79454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7FD9FB-D3E7-A94D-BF68-ECDDFB7E251D}"/>
                </a:ext>
              </a:extLst>
            </p:cNvPr>
            <p:cNvGrpSpPr/>
            <p:nvPr/>
          </p:nvGrpSpPr>
          <p:grpSpPr>
            <a:xfrm>
              <a:off x="9036050" y="2837424"/>
              <a:ext cx="2836863" cy="794542"/>
              <a:chOff x="9036050" y="2837424"/>
              <a:chExt cx="2836863" cy="794542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E8DF016-3236-A140-9A71-9460BE21F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6050" y="3631966"/>
                <a:ext cx="2509409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B08379B-9A51-F240-9ABE-713520CCBA7F}"/>
                  </a:ext>
                </a:extLst>
              </p:cNvPr>
              <p:cNvGrpSpPr/>
              <p:nvPr/>
            </p:nvGrpSpPr>
            <p:grpSpPr>
              <a:xfrm>
                <a:off x="9287029" y="2837424"/>
                <a:ext cx="2585884" cy="789539"/>
                <a:chOff x="7861300" y="3940410"/>
                <a:chExt cx="2585884" cy="789539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8A84838-19C6-044C-BB1C-5EAE55302A24}"/>
                    </a:ext>
                  </a:extLst>
                </p:cNvPr>
                <p:cNvSpPr txBox="1"/>
                <p:nvPr/>
              </p:nvSpPr>
              <p:spPr>
                <a:xfrm>
                  <a:off x="7861300" y="3940410"/>
                  <a:ext cx="25858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AAVS1</a:t>
                  </a:r>
                  <a:r>
                    <a:rPr lang="en-US" dirty="0"/>
                    <a:t> safe harbor locus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95E3265-375F-AD44-BACF-D6C3EEC4523A}"/>
                    </a:ext>
                  </a:extLst>
                </p:cNvPr>
                <p:cNvSpPr/>
                <p:nvPr/>
              </p:nvSpPr>
              <p:spPr>
                <a:xfrm>
                  <a:off x="8255001" y="4474310"/>
                  <a:ext cx="1248696" cy="2556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/>
                    <a:t>OsTir1</a:t>
                  </a:r>
                </a:p>
              </p:txBody>
            </p:sp>
          </p:grp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78CFC569-E084-E549-A608-57015955267C}"/>
                </a:ext>
              </a:extLst>
            </p:cNvPr>
            <p:cNvCxnSpPr/>
            <p:nvPr/>
          </p:nvCxnSpPr>
          <p:spPr>
            <a:xfrm>
              <a:off x="9680730" y="3257556"/>
              <a:ext cx="669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6958B2C-4701-DF47-9CB5-235E9405CAA1}"/>
                </a:ext>
              </a:extLst>
            </p:cNvPr>
            <p:cNvCxnSpPr/>
            <p:nvPr/>
          </p:nvCxnSpPr>
          <p:spPr>
            <a:xfrm>
              <a:off x="9703424" y="3257556"/>
              <a:ext cx="0" cy="318646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Brace 39">
            <a:extLst>
              <a:ext uri="{FF2B5EF4-FFF2-40B4-BE49-F238E27FC236}">
                <a16:creationId xmlns:a16="http://schemas.microsoft.com/office/drawing/2014/main" id="{C343251D-1C01-0E4B-A6BD-FD9823874A94}"/>
              </a:ext>
            </a:extLst>
          </p:cNvPr>
          <p:cNvSpPr/>
          <p:nvPr/>
        </p:nvSpPr>
        <p:spPr>
          <a:xfrm>
            <a:off x="3507974" y="1549227"/>
            <a:ext cx="723900" cy="2587330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4" name="Picture 173" descr="A close up of a logo&#10;&#10;Description automatically generated">
            <a:extLst>
              <a:ext uri="{FF2B5EF4-FFF2-40B4-BE49-F238E27FC236}">
                <a16:creationId xmlns:a16="http://schemas.microsoft.com/office/drawing/2014/main" id="{CCFF7BF7-9735-C643-AE31-F0762DA5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22" y="1624824"/>
            <a:ext cx="1082398" cy="1466315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FDC2901F-2C8A-2245-ACA8-0564975A3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611" y="1700616"/>
            <a:ext cx="1119638" cy="1466315"/>
          </a:xfrm>
          <a:prstGeom prst="rect">
            <a:avLst/>
          </a:prstGeom>
        </p:spPr>
      </p:pic>
      <p:pic>
        <p:nvPicPr>
          <p:cNvPr id="176" name="Picture 175" descr="A close up of a logo&#10;&#10;Description automatically generated">
            <a:extLst>
              <a:ext uri="{FF2B5EF4-FFF2-40B4-BE49-F238E27FC236}">
                <a16:creationId xmlns:a16="http://schemas.microsoft.com/office/drawing/2014/main" id="{E52107C3-6045-3740-9AE5-368F0FA80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551" y="1947408"/>
            <a:ext cx="447821" cy="622269"/>
          </a:xfrm>
          <a:prstGeom prst="rect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D7E617F-F82E-E940-911B-138EF7B7AA2B}"/>
              </a:ext>
            </a:extLst>
          </p:cNvPr>
          <p:cNvCxnSpPr>
            <a:cxnSpLocks/>
          </p:cNvCxnSpPr>
          <p:nvPr/>
        </p:nvCxnSpPr>
        <p:spPr>
          <a:xfrm>
            <a:off x="5797626" y="2246488"/>
            <a:ext cx="369317" cy="27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32FA92C-F5B0-B442-A354-AE76BA152150}"/>
              </a:ext>
            </a:extLst>
          </p:cNvPr>
          <p:cNvCxnSpPr>
            <a:cxnSpLocks/>
          </p:cNvCxnSpPr>
          <p:nvPr/>
        </p:nvCxnSpPr>
        <p:spPr>
          <a:xfrm flipV="1">
            <a:off x="6673528" y="2258541"/>
            <a:ext cx="378166" cy="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FA13F56-0FF1-0D4D-9017-137D6E00DE62}"/>
              </a:ext>
            </a:extLst>
          </p:cNvPr>
          <p:cNvSpPr txBox="1"/>
          <p:nvPr/>
        </p:nvSpPr>
        <p:spPr>
          <a:xfrm>
            <a:off x="9863952" y="1135605"/>
            <a:ext cx="1757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Rapid Sox2 degradation at different developmental stages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035661-AF1A-EB45-917E-29A7C53D63E6}"/>
              </a:ext>
            </a:extLst>
          </p:cNvPr>
          <p:cNvSpPr/>
          <p:nvPr/>
        </p:nvSpPr>
        <p:spPr>
          <a:xfrm>
            <a:off x="4126075" y="1186768"/>
            <a:ext cx="4743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MGE interneuron in-vitro differentiation system</a:t>
            </a:r>
            <a:endParaRPr lang="en-US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FBE64D7-FB20-6141-ACFF-0A505EF58B05}"/>
              </a:ext>
            </a:extLst>
          </p:cNvPr>
          <p:cNvCxnSpPr>
            <a:cxnSpLocks/>
          </p:cNvCxnSpPr>
          <p:nvPr/>
        </p:nvCxnSpPr>
        <p:spPr>
          <a:xfrm flipV="1">
            <a:off x="8574207" y="2303112"/>
            <a:ext cx="923685" cy="90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054F79D-7D01-824C-BDA6-AF74F1466DEB}"/>
              </a:ext>
            </a:extLst>
          </p:cNvPr>
          <p:cNvCxnSpPr>
            <a:cxnSpLocks/>
          </p:cNvCxnSpPr>
          <p:nvPr/>
        </p:nvCxnSpPr>
        <p:spPr>
          <a:xfrm>
            <a:off x="10612985" y="2667012"/>
            <a:ext cx="0" cy="4999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1E81BF22-15FF-6A46-9FB8-EB48B149DF85}"/>
              </a:ext>
            </a:extLst>
          </p:cNvPr>
          <p:cNvSpPr txBox="1"/>
          <p:nvPr/>
        </p:nvSpPr>
        <p:spPr>
          <a:xfrm>
            <a:off x="9871342" y="3212889"/>
            <a:ext cx="2001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RNA-seq WT vs. Sox2 degradation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63A84AF-A43A-B841-A407-C54BFF8A3C8F}"/>
              </a:ext>
            </a:extLst>
          </p:cNvPr>
          <p:cNvCxnSpPr>
            <a:cxnSpLocks/>
          </p:cNvCxnSpPr>
          <p:nvPr/>
        </p:nvCxnSpPr>
        <p:spPr>
          <a:xfrm>
            <a:off x="10605595" y="3859220"/>
            <a:ext cx="0" cy="4999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4DCF7492-8954-594D-B3E1-EDE3105D28AE}"/>
              </a:ext>
            </a:extLst>
          </p:cNvPr>
          <p:cNvSpPr txBox="1"/>
          <p:nvPr/>
        </p:nvSpPr>
        <p:spPr>
          <a:xfrm>
            <a:off x="9867407" y="4359139"/>
            <a:ext cx="200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Nkx2.1 CUT&amp;RUN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29BC83C1-5C5B-344E-B294-6A563239AE4D}"/>
              </a:ext>
            </a:extLst>
          </p:cNvPr>
          <p:cNvCxnSpPr>
            <a:cxnSpLocks/>
          </p:cNvCxnSpPr>
          <p:nvPr/>
        </p:nvCxnSpPr>
        <p:spPr>
          <a:xfrm>
            <a:off x="10605595" y="4868131"/>
            <a:ext cx="0" cy="4999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A075ACDC-EB3C-234E-A5F2-C9427095DF5B}"/>
              </a:ext>
            </a:extLst>
          </p:cNvPr>
          <p:cNvSpPr txBox="1"/>
          <p:nvPr/>
        </p:nvSpPr>
        <p:spPr>
          <a:xfrm>
            <a:off x="9867406" y="5383645"/>
            <a:ext cx="216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binding (dependent on Sox2)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E23B5160-739B-A94C-AC66-5A9ACC586164}"/>
              </a:ext>
            </a:extLst>
          </p:cNvPr>
          <p:cNvCxnSpPr>
            <a:cxnSpLocks/>
          </p:cNvCxnSpPr>
          <p:nvPr/>
        </p:nvCxnSpPr>
        <p:spPr>
          <a:xfrm flipH="1">
            <a:off x="9483112" y="4728471"/>
            <a:ext cx="384294" cy="3055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3CD1764B-5D47-9E4F-B5BD-C09AFD6E9534}"/>
              </a:ext>
            </a:extLst>
          </p:cNvPr>
          <p:cNvSpPr txBox="1"/>
          <p:nvPr/>
        </p:nvSpPr>
        <p:spPr>
          <a:xfrm>
            <a:off x="7711088" y="5009025"/>
            <a:ext cx="21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Binds independently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16FAED2-84C4-C841-8A54-636F020B55D6}"/>
              </a:ext>
            </a:extLst>
          </p:cNvPr>
          <p:cNvCxnSpPr>
            <a:cxnSpLocks/>
          </p:cNvCxnSpPr>
          <p:nvPr/>
        </p:nvCxnSpPr>
        <p:spPr>
          <a:xfrm flipH="1">
            <a:off x="7326794" y="5353399"/>
            <a:ext cx="384294" cy="30551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61307FA-ED5A-C340-9570-DDD2A1EDCF82}"/>
              </a:ext>
            </a:extLst>
          </p:cNvPr>
          <p:cNvSpPr txBox="1"/>
          <p:nvPr/>
        </p:nvSpPr>
        <p:spPr>
          <a:xfrm>
            <a:off x="5982284" y="5733663"/>
            <a:ext cx="235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CRISPR deletion of Nkx2.1 binding sites and Sox2</a:t>
            </a:r>
          </a:p>
        </p:txBody>
      </p:sp>
    </p:spTree>
    <p:extLst>
      <p:ext uri="{BB962C8B-B14F-4D97-AF65-F5344CB8AC3E}">
        <p14:creationId xmlns:p14="http://schemas.microsoft.com/office/powerpoint/2010/main" val="354850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 animBg="1"/>
      <p:bldP spid="42" grpId="0"/>
      <p:bldP spid="54" grpId="0"/>
      <p:bldP spid="184" grpId="0"/>
      <p:bldP spid="186" grpId="0"/>
      <p:bldP spid="188" grpId="0"/>
      <p:bldP spid="190" grpId="0"/>
      <p:bldP spid="19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0FC6775-109D-DC4E-8E49-140A0DE087DC}"/>
              </a:ext>
            </a:extLst>
          </p:cNvPr>
          <p:cNvGrpSpPr/>
          <p:nvPr/>
        </p:nvGrpSpPr>
        <p:grpSpPr>
          <a:xfrm>
            <a:off x="1118410" y="1685330"/>
            <a:ext cx="3699672" cy="2722181"/>
            <a:chOff x="6044403" y="2248417"/>
            <a:chExt cx="3699672" cy="2722181"/>
          </a:xfrm>
          <a:noFill/>
        </p:grpSpPr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B1C6D9F-0F4A-884A-8992-978FCB8A293A}"/>
                </a:ext>
              </a:extLst>
            </p:cNvPr>
            <p:cNvSpPr/>
            <p:nvPr/>
          </p:nvSpPr>
          <p:spPr>
            <a:xfrm>
              <a:off x="6829425" y="2941632"/>
              <a:ext cx="2914650" cy="1358905"/>
            </a:xfrm>
            <a:custGeom>
              <a:avLst/>
              <a:gdLst>
                <a:gd name="connsiteX0" fmla="*/ 0 w 2914650"/>
                <a:gd name="connsiteY0" fmla="*/ 1358905 h 1358905"/>
                <a:gd name="connsiteX1" fmla="*/ 385763 w 2914650"/>
                <a:gd name="connsiteY1" fmla="*/ 1330330 h 1358905"/>
                <a:gd name="connsiteX2" fmla="*/ 671513 w 2914650"/>
                <a:gd name="connsiteY2" fmla="*/ 1330330 h 1358905"/>
                <a:gd name="connsiteX3" fmla="*/ 971550 w 2914650"/>
                <a:gd name="connsiteY3" fmla="*/ 1330330 h 1358905"/>
                <a:gd name="connsiteX4" fmla="*/ 1100138 w 2914650"/>
                <a:gd name="connsiteY4" fmla="*/ 1316043 h 1358905"/>
                <a:gd name="connsiteX5" fmla="*/ 1314450 w 2914650"/>
                <a:gd name="connsiteY5" fmla="*/ 944568 h 1358905"/>
                <a:gd name="connsiteX6" fmla="*/ 1428750 w 2914650"/>
                <a:gd name="connsiteY6" fmla="*/ 630243 h 1358905"/>
                <a:gd name="connsiteX7" fmla="*/ 1514475 w 2914650"/>
                <a:gd name="connsiteY7" fmla="*/ 273055 h 1358905"/>
                <a:gd name="connsiteX8" fmla="*/ 1700213 w 2914650"/>
                <a:gd name="connsiteY8" fmla="*/ 58743 h 1358905"/>
                <a:gd name="connsiteX9" fmla="*/ 2271713 w 2914650"/>
                <a:gd name="connsiteY9" fmla="*/ 1593 h 1358905"/>
                <a:gd name="connsiteX10" fmla="*/ 2757488 w 2914650"/>
                <a:gd name="connsiteY10" fmla="*/ 15880 h 1358905"/>
                <a:gd name="connsiteX11" fmla="*/ 2914650 w 2914650"/>
                <a:gd name="connsiteY11" fmla="*/ 15880 h 135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14650" h="1358905">
                  <a:moveTo>
                    <a:pt x="0" y="1358905"/>
                  </a:moveTo>
                  <a:cubicBezTo>
                    <a:pt x="136922" y="1346998"/>
                    <a:pt x="273844" y="1335092"/>
                    <a:pt x="385763" y="1330330"/>
                  </a:cubicBezTo>
                  <a:cubicBezTo>
                    <a:pt x="497682" y="1325568"/>
                    <a:pt x="671513" y="1330330"/>
                    <a:pt x="671513" y="1330330"/>
                  </a:cubicBezTo>
                  <a:cubicBezTo>
                    <a:pt x="769144" y="1330330"/>
                    <a:pt x="900113" y="1332711"/>
                    <a:pt x="971550" y="1330330"/>
                  </a:cubicBezTo>
                  <a:cubicBezTo>
                    <a:pt x="1042987" y="1327949"/>
                    <a:pt x="1042988" y="1380337"/>
                    <a:pt x="1100138" y="1316043"/>
                  </a:cubicBezTo>
                  <a:cubicBezTo>
                    <a:pt x="1157288" y="1251749"/>
                    <a:pt x="1259681" y="1058868"/>
                    <a:pt x="1314450" y="944568"/>
                  </a:cubicBezTo>
                  <a:cubicBezTo>
                    <a:pt x="1369219" y="830268"/>
                    <a:pt x="1395413" y="742162"/>
                    <a:pt x="1428750" y="630243"/>
                  </a:cubicBezTo>
                  <a:cubicBezTo>
                    <a:pt x="1462087" y="518324"/>
                    <a:pt x="1469231" y="368305"/>
                    <a:pt x="1514475" y="273055"/>
                  </a:cubicBezTo>
                  <a:cubicBezTo>
                    <a:pt x="1559719" y="177805"/>
                    <a:pt x="1574007" y="103987"/>
                    <a:pt x="1700213" y="58743"/>
                  </a:cubicBezTo>
                  <a:cubicBezTo>
                    <a:pt x="1826419" y="13499"/>
                    <a:pt x="2095501" y="8737"/>
                    <a:pt x="2271713" y="1593"/>
                  </a:cubicBezTo>
                  <a:cubicBezTo>
                    <a:pt x="2447926" y="-5551"/>
                    <a:pt x="2650332" y="13499"/>
                    <a:pt x="2757488" y="15880"/>
                  </a:cubicBezTo>
                  <a:cubicBezTo>
                    <a:pt x="2864644" y="18261"/>
                    <a:pt x="2889647" y="17070"/>
                    <a:pt x="2914650" y="15880"/>
                  </a:cubicBezTo>
                </a:path>
              </a:pathLst>
            </a:custGeom>
            <a:grp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0B27BB6-F83D-7F48-BCD8-58AB910194C2}"/>
                </a:ext>
              </a:extLst>
            </p:cNvPr>
            <p:cNvGrpSpPr/>
            <p:nvPr/>
          </p:nvGrpSpPr>
          <p:grpSpPr>
            <a:xfrm>
              <a:off x="6044403" y="2248417"/>
              <a:ext cx="3568065" cy="2722181"/>
              <a:chOff x="3984228" y="2260708"/>
              <a:chExt cx="2263785" cy="1632661"/>
            </a:xfrm>
            <a:grpFill/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75C7CC6-005D-904B-9659-32AA0BB9B58F}"/>
                  </a:ext>
                </a:extLst>
              </p:cNvPr>
              <p:cNvGrpSpPr/>
              <p:nvPr/>
            </p:nvGrpSpPr>
            <p:grpSpPr>
              <a:xfrm>
                <a:off x="4453129" y="2424655"/>
                <a:ext cx="1794884" cy="1468714"/>
                <a:chOff x="4987405" y="5276766"/>
                <a:chExt cx="1794884" cy="1468714"/>
              </a:xfrm>
              <a:grpFill/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7EA42DFE-8A66-EC49-90E9-E9E284FA16B1}"/>
                    </a:ext>
                  </a:extLst>
                </p:cNvPr>
                <p:cNvGrpSpPr/>
                <p:nvPr/>
              </p:nvGrpSpPr>
              <p:grpSpPr>
                <a:xfrm>
                  <a:off x="4987405" y="5276766"/>
                  <a:ext cx="1794884" cy="1060924"/>
                  <a:chOff x="7642054" y="2729584"/>
                  <a:chExt cx="2361236" cy="1992017"/>
                </a:xfrm>
                <a:grpFill/>
              </p:grpSpPr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D5DC640-444A-8042-94CC-A07264177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42054" y="2729584"/>
                    <a:ext cx="11575" cy="1992017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B6AC6C4A-E184-A448-8A9B-23B1DBF2F872}"/>
                      </a:ext>
                    </a:extLst>
                  </p:cNvPr>
                  <p:cNvCxnSpPr/>
                  <p:nvPr/>
                </p:nvCxnSpPr>
                <p:spPr>
                  <a:xfrm>
                    <a:off x="7642054" y="4721600"/>
                    <a:ext cx="2361236" cy="0"/>
                  </a:xfrm>
                  <a:prstGeom prst="line">
                    <a:avLst/>
                  </a:prstGeom>
                  <a:grpFill/>
                  <a:ln w="412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CFF96A2-CDBC-5B4F-AF54-4F2A8B9C3592}"/>
                    </a:ext>
                  </a:extLst>
                </p:cNvPr>
                <p:cNvSpPr txBox="1"/>
                <p:nvPr/>
              </p:nvSpPr>
              <p:spPr>
                <a:xfrm>
                  <a:off x="5145083" y="6376148"/>
                  <a:ext cx="138649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Pseudotime</a:t>
                  </a:r>
                  <a:endParaRPr lang="en-US" dirty="0"/>
                </a:p>
              </p:txBody>
            </p:sp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3B085C0-503D-1A49-8D95-15FEC2DA9858}"/>
                  </a:ext>
                </a:extLst>
              </p:cNvPr>
              <p:cNvSpPr txBox="1"/>
              <p:nvPr/>
            </p:nvSpPr>
            <p:spPr>
              <a:xfrm rot="16200000">
                <a:off x="3424624" y="2820312"/>
                <a:ext cx="1353534" cy="23432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Signal</a:t>
                </a:r>
              </a:p>
            </p:txBody>
          </p:sp>
        </p:grp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B715846-D802-984C-83A3-6303F57EF4F9}"/>
              </a:ext>
            </a:extLst>
          </p:cNvPr>
          <p:cNvCxnSpPr>
            <a:cxnSpLocks/>
          </p:cNvCxnSpPr>
          <p:nvPr/>
        </p:nvCxnSpPr>
        <p:spPr>
          <a:xfrm flipV="1">
            <a:off x="1842645" y="3543745"/>
            <a:ext cx="569439" cy="18384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B39DE93-DAE8-DE45-A256-F0B38E869C10}"/>
              </a:ext>
            </a:extLst>
          </p:cNvPr>
          <p:cNvCxnSpPr>
            <a:cxnSpLocks/>
            <a:stCxn id="181" idx="4"/>
          </p:cNvCxnSpPr>
          <p:nvPr/>
        </p:nvCxnSpPr>
        <p:spPr>
          <a:xfrm flipV="1">
            <a:off x="2411340" y="2585915"/>
            <a:ext cx="439158" cy="103742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BAAC403-F1CF-8A45-ACED-A22DCB6A7CD9}"/>
              </a:ext>
            </a:extLst>
          </p:cNvPr>
          <p:cNvCxnSpPr>
            <a:cxnSpLocks/>
            <a:endCxn id="182" idx="3"/>
          </p:cNvCxnSpPr>
          <p:nvPr/>
        </p:nvCxnSpPr>
        <p:spPr>
          <a:xfrm flipV="1">
            <a:off x="2951835" y="2275947"/>
            <a:ext cx="650495" cy="277608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E06D082-9052-5048-8877-70AAB04F0E9B}"/>
              </a:ext>
            </a:extLst>
          </p:cNvPr>
          <p:cNvCxnSpPr>
            <a:cxnSpLocks/>
            <a:stCxn id="182" idx="3"/>
          </p:cNvCxnSpPr>
          <p:nvPr/>
        </p:nvCxnSpPr>
        <p:spPr>
          <a:xfrm flipV="1">
            <a:off x="3602330" y="2245973"/>
            <a:ext cx="1161232" cy="29974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E85E12AB-FB0D-6846-BD91-60C0B830D327}"/>
              </a:ext>
            </a:extLst>
          </p:cNvPr>
          <p:cNvSpPr/>
          <p:nvPr/>
        </p:nvSpPr>
        <p:spPr>
          <a:xfrm>
            <a:off x="2347771" y="3493044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27E9806-3DFB-8140-A4BA-CBA349CDD3BF}"/>
              </a:ext>
            </a:extLst>
          </p:cNvPr>
          <p:cNvSpPr/>
          <p:nvPr/>
        </p:nvSpPr>
        <p:spPr>
          <a:xfrm>
            <a:off x="3583711" y="2164732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7A0ACCF-DFDB-B149-8324-6A5D50E53BB7}"/>
              </a:ext>
            </a:extLst>
          </p:cNvPr>
          <p:cNvSpPr/>
          <p:nvPr/>
        </p:nvSpPr>
        <p:spPr>
          <a:xfrm>
            <a:off x="4707227" y="2156823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13837BD-DD78-4143-BF10-D641B367FCB1}"/>
              </a:ext>
            </a:extLst>
          </p:cNvPr>
          <p:cNvSpPr txBox="1"/>
          <p:nvPr/>
        </p:nvSpPr>
        <p:spPr>
          <a:xfrm>
            <a:off x="1489787" y="3663668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85EE514-7301-C943-9142-5EBE5F976827}"/>
              </a:ext>
            </a:extLst>
          </p:cNvPr>
          <p:cNvSpPr txBox="1"/>
          <p:nvPr/>
        </p:nvSpPr>
        <p:spPr>
          <a:xfrm>
            <a:off x="2234393" y="3008970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36D3787-B85C-CD40-A1D4-70B0369926E7}"/>
              </a:ext>
            </a:extLst>
          </p:cNvPr>
          <p:cNvSpPr txBox="1"/>
          <p:nvPr/>
        </p:nvSpPr>
        <p:spPr>
          <a:xfrm>
            <a:off x="2972587" y="2135098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5A17D4B-1439-E34D-A913-14E1966D6071}"/>
              </a:ext>
            </a:extLst>
          </p:cNvPr>
          <p:cNvSpPr txBox="1"/>
          <p:nvPr/>
        </p:nvSpPr>
        <p:spPr>
          <a:xfrm>
            <a:off x="3542194" y="1780468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DD4A5E7-2748-9C4C-8787-3700443BB8C0}"/>
              </a:ext>
            </a:extLst>
          </p:cNvPr>
          <p:cNvSpPr txBox="1"/>
          <p:nvPr/>
        </p:nvSpPr>
        <p:spPr>
          <a:xfrm>
            <a:off x="4673370" y="1803884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1DA6259-FCB2-9A4C-837D-84AE21ECF7F7}"/>
              </a:ext>
            </a:extLst>
          </p:cNvPr>
          <p:cNvSpPr/>
          <p:nvPr/>
        </p:nvSpPr>
        <p:spPr>
          <a:xfrm>
            <a:off x="1823281" y="3657808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01DA1D65-BD2A-B848-BC79-65FB4B7EE28A}"/>
              </a:ext>
            </a:extLst>
          </p:cNvPr>
          <p:cNvSpPr/>
          <p:nvPr/>
        </p:nvSpPr>
        <p:spPr>
          <a:xfrm>
            <a:off x="2829402" y="2499203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4DFB576-064A-D746-A0CE-9BE6330E14E8}"/>
              </a:ext>
            </a:extLst>
          </p:cNvPr>
          <p:cNvGrpSpPr/>
          <p:nvPr/>
        </p:nvGrpSpPr>
        <p:grpSpPr>
          <a:xfrm>
            <a:off x="10020791" y="642179"/>
            <a:ext cx="2292196" cy="769860"/>
            <a:chOff x="9670882" y="912441"/>
            <a:chExt cx="2292196" cy="769860"/>
          </a:xfrm>
        </p:grpSpPr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37FFAEF7-8FE2-744F-B896-1E304365313E}"/>
                </a:ext>
              </a:extLst>
            </p:cNvPr>
            <p:cNvSpPr/>
            <p:nvPr/>
          </p:nvSpPr>
          <p:spPr>
            <a:xfrm>
              <a:off x="9670882" y="1370671"/>
              <a:ext cx="368094" cy="2926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5790B65-8BFD-E14B-BD41-57A7F2386BF3}"/>
                </a:ext>
              </a:extLst>
            </p:cNvPr>
            <p:cNvSpPr txBox="1"/>
            <p:nvPr/>
          </p:nvSpPr>
          <p:spPr>
            <a:xfrm>
              <a:off x="10137269" y="1312969"/>
              <a:ext cx="1825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Accessibility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CD13EE51-DB2F-414E-9A58-1D5AA7FA27CB}"/>
                </a:ext>
              </a:extLst>
            </p:cNvPr>
            <p:cNvSpPr txBox="1"/>
            <p:nvPr/>
          </p:nvSpPr>
          <p:spPr>
            <a:xfrm>
              <a:off x="10137269" y="912441"/>
              <a:ext cx="1735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Sox2 Binding</a:t>
              </a:r>
            </a:p>
          </p:txBody>
        </p:sp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24E8339A-6A1E-F148-A00F-D6860FE098A3}"/>
                </a:ext>
              </a:extLst>
            </p:cNvPr>
            <p:cNvSpPr/>
            <p:nvPr/>
          </p:nvSpPr>
          <p:spPr>
            <a:xfrm>
              <a:off x="9679009" y="945837"/>
              <a:ext cx="368094" cy="29265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B664EBA-703D-A643-9396-2AC62210F719}"/>
              </a:ext>
            </a:extLst>
          </p:cNvPr>
          <p:cNvCxnSpPr>
            <a:cxnSpLocks/>
          </p:cNvCxnSpPr>
          <p:nvPr/>
        </p:nvCxnSpPr>
        <p:spPr>
          <a:xfrm flipV="1">
            <a:off x="2456289" y="3655747"/>
            <a:ext cx="264407" cy="49330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2602ABF7-C064-8D40-839A-861135C3C11C}"/>
              </a:ext>
            </a:extLst>
          </p:cNvPr>
          <p:cNvCxnSpPr>
            <a:cxnSpLocks/>
          </p:cNvCxnSpPr>
          <p:nvPr/>
        </p:nvCxnSpPr>
        <p:spPr>
          <a:xfrm flipV="1">
            <a:off x="2758056" y="2706547"/>
            <a:ext cx="886311" cy="955260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95FDEEF-96D6-FF41-ABEB-1F3E0A994F46}"/>
              </a:ext>
            </a:extLst>
          </p:cNvPr>
          <p:cNvCxnSpPr>
            <a:cxnSpLocks/>
          </p:cNvCxnSpPr>
          <p:nvPr/>
        </p:nvCxnSpPr>
        <p:spPr>
          <a:xfrm flipV="1">
            <a:off x="3673319" y="2521286"/>
            <a:ext cx="1044822" cy="191729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>
            <a:extLst>
              <a:ext uri="{FF2B5EF4-FFF2-40B4-BE49-F238E27FC236}">
                <a16:creationId xmlns:a16="http://schemas.microsoft.com/office/drawing/2014/main" id="{48BC8578-03AE-2A4B-B7CC-9BB8C17CD22B}"/>
              </a:ext>
            </a:extLst>
          </p:cNvPr>
          <p:cNvSpPr/>
          <p:nvPr/>
        </p:nvSpPr>
        <p:spPr>
          <a:xfrm>
            <a:off x="2392721" y="3648762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D36A3FA0-CD67-6E4D-8B40-1BCDE61104A7}"/>
              </a:ext>
            </a:extLst>
          </p:cNvPr>
          <p:cNvSpPr/>
          <p:nvPr/>
        </p:nvSpPr>
        <p:spPr>
          <a:xfrm>
            <a:off x="3563583" y="2670424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DA0C6209-4BBB-C345-918B-45AFA326F488}"/>
              </a:ext>
            </a:extLst>
          </p:cNvPr>
          <p:cNvSpPr/>
          <p:nvPr/>
        </p:nvSpPr>
        <p:spPr>
          <a:xfrm>
            <a:off x="4690945" y="2462087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3CB3531-3574-A548-A260-F50B58ECDCF0}"/>
              </a:ext>
            </a:extLst>
          </p:cNvPr>
          <p:cNvSpPr/>
          <p:nvPr/>
        </p:nvSpPr>
        <p:spPr>
          <a:xfrm>
            <a:off x="2630919" y="3614239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6542E2B-34E7-E342-A6FE-864722D3F786}"/>
              </a:ext>
            </a:extLst>
          </p:cNvPr>
          <p:cNvSpPr txBox="1"/>
          <p:nvPr/>
        </p:nvSpPr>
        <p:spPr>
          <a:xfrm>
            <a:off x="10487178" y="215378"/>
            <a:ext cx="173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Nkx2.1 Binding</a:t>
            </a:r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FEF94C46-FA0A-0948-B79D-64B538945EEC}"/>
              </a:ext>
            </a:extLst>
          </p:cNvPr>
          <p:cNvSpPr/>
          <p:nvPr/>
        </p:nvSpPr>
        <p:spPr>
          <a:xfrm>
            <a:off x="10028918" y="248774"/>
            <a:ext cx="368094" cy="2926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42A5ECF-924C-F241-8009-F28A5A92111A}"/>
              </a:ext>
            </a:extLst>
          </p:cNvPr>
          <p:cNvGrpSpPr/>
          <p:nvPr/>
        </p:nvGrpSpPr>
        <p:grpSpPr>
          <a:xfrm>
            <a:off x="5821995" y="1685330"/>
            <a:ext cx="3699672" cy="2722181"/>
            <a:chOff x="6044403" y="2248417"/>
            <a:chExt cx="3699672" cy="2722181"/>
          </a:xfrm>
          <a:noFill/>
        </p:grpSpPr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3B32CFF2-4FD4-354F-B690-01CF2CE7080D}"/>
                </a:ext>
              </a:extLst>
            </p:cNvPr>
            <p:cNvSpPr/>
            <p:nvPr/>
          </p:nvSpPr>
          <p:spPr>
            <a:xfrm>
              <a:off x="6829425" y="2941632"/>
              <a:ext cx="2914650" cy="1358905"/>
            </a:xfrm>
            <a:custGeom>
              <a:avLst/>
              <a:gdLst>
                <a:gd name="connsiteX0" fmla="*/ 0 w 2914650"/>
                <a:gd name="connsiteY0" fmla="*/ 1358905 h 1358905"/>
                <a:gd name="connsiteX1" fmla="*/ 385763 w 2914650"/>
                <a:gd name="connsiteY1" fmla="*/ 1330330 h 1358905"/>
                <a:gd name="connsiteX2" fmla="*/ 671513 w 2914650"/>
                <a:gd name="connsiteY2" fmla="*/ 1330330 h 1358905"/>
                <a:gd name="connsiteX3" fmla="*/ 971550 w 2914650"/>
                <a:gd name="connsiteY3" fmla="*/ 1330330 h 1358905"/>
                <a:gd name="connsiteX4" fmla="*/ 1100138 w 2914650"/>
                <a:gd name="connsiteY4" fmla="*/ 1316043 h 1358905"/>
                <a:gd name="connsiteX5" fmla="*/ 1314450 w 2914650"/>
                <a:gd name="connsiteY5" fmla="*/ 944568 h 1358905"/>
                <a:gd name="connsiteX6" fmla="*/ 1428750 w 2914650"/>
                <a:gd name="connsiteY6" fmla="*/ 630243 h 1358905"/>
                <a:gd name="connsiteX7" fmla="*/ 1514475 w 2914650"/>
                <a:gd name="connsiteY7" fmla="*/ 273055 h 1358905"/>
                <a:gd name="connsiteX8" fmla="*/ 1700213 w 2914650"/>
                <a:gd name="connsiteY8" fmla="*/ 58743 h 1358905"/>
                <a:gd name="connsiteX9" fmla="*/ 2271713 w 2914650"/>
                <a:gd name="connsiteY9" fmla="*/ 1593 h 1358905"/>
                <a:gd name="connsiteX10" fmla="*/ 2757488 w 2914650"/>
                <a:gd name="connsiteY10" fmla="*/ 15880 h 1358905"/>
                <a:gd name="connsiteX11" fmla="*/ 2914650 w 2914650"/>
                <a:gd name="connsiteY11" fmla="*/ 15880 h 135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14650" h="1358905">
                  <a:moveTo>
                    <a:pt x="0" y="1358905"/>
                  </a:moveTo>
                  <a:cubicBezTo>
                    <a:pt x="136922" y="1346998"/>
                    <a:pt x="273844" y="1335092"/>
                    <a:pt x="385763" y="1330330"/>
                  </a:cubicBezTo>
                  <a:cubicBezTo>
                    <a:pt x="497682" y="1325568"/>
                    <a:pt x="671513" y="1330330"/>
                    <a:pt x="671513" y="1330330"/>
                  </a:cubicBezTo>
                  <a:cubicBezTo>
                    <a:pt x="769144" y="1330330"/>
                    <a:pt x="900113" y="1332711"/>
                    <a:pt x="971550" y="1330330"/>
                  </a:cubicBezTo>
                  <a:cubicBezTo>
                    <a:pt x="1042987" y="1327949"/>
                    <a:pt x="1042988" y="1380337"/>
                    <a:pt x="1100138" y="1316043"/>
                  </a:cubicBezTo>
                  <a:cubicBezTo>
                    <a:pt x="1157288" y="1251749"/>
                    <a:pt x="1259681" y="1058868"/>
                    <a:pt x="1314450" y="944568"/>
                  </a:cubicBezTo>
                  <a:cubicBezTo>
                    <a:pt x="1369219" y="830268"/>
                    <a:pt x="1395413" y="742162"/>
                    <a:pt x="1428750" y="630243"/>
                  </a:cubicBezTo>
                  <a:cubicBezTo>
                    <a:pt x="1462087" y="518324"/>
                    <a:pt x="1469231" y="368305"/>
                    <a:pt x="1514475" y="273055"/>
                  </a:cubicBezTo>
                  <a:cubicBezTo>
                    <a:pt x="1559719" y="177805"/>
                    <a:pt x="1574007" y="103987"/>
                    <a:pt x="1700213" y="58743"/>
                  </a:cubicBezTo>
                  <a:cubicBezTo>
                    <a:pt x="1826419" y="13499"/>
                    <a:pt x="2095501" y="8737"/>
                    <a:pt x="2271713" y="1593"/>
                  </a:cubicBezTo>
                  <a:cubicBezTo>
                    <a:pt x="2447926" y="-5551"/>
                    <a:pt x="2650332" y="13499"/>
                    <a:pt x="2757488" y="15880"/>
                  </a:cubicBezTo>
                  <a:cubicBezTo>
                    <a:pt x="2864644" y="18261"/>
                    <a:pt x="2889647" y="17070"/>
                    <a:pt x="2914650" y="15880"/>
                  </a:cubicBezTo>
                </a:path>
              </a:pathLst>
            </a:custGeom>
            <a:grp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5A392C4A-76DD-0D48-A2B5-068716DCF508}"/>
                </a:ext>
              </a:extLst>
            </p:cNvPr>
            <p:cNvGrpSpPr/>
            <p:nvPr/>
          </p:nvGrpSpPr>
          <p:grpSpPr>
            <a:xfrm>
              <a:off x="6044403" y="2248417"/>
              <a:ext cx="3568065" cy="2722181"/>
              <a:chOff x="3984228" y="2260708"/>
              <a:chExt cx="2263785" cy="1632661"/>
            </a:xfrm>
            <a:grpFill/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A7C0E3A-A598-BE48-8EA4-5924311AF393}"/>
                  </a:ext>
                </a:extLst>
              </p:cNvPr>
              <p:cNvGrpSpPr/>
              <p:nvPr/>
            </p:nvGrpSpPr>
            <p:grpSpPr>
              <a:xfrm>
                <a:off x="4453129" y="2424655"/>
                <a:ext cx="1794884" cy="1468714"/>
                <a:chOff x="4987405" y="5276766"/>
                <a:chExt cx="1794884" cy="1468714"/>
              </a:xfrm>
              <a:grpFill/>
            </p:grpSpPr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DB7D9ADB-7659-9945-B9F8-0CB721BE77F3}"/>
                    </a:ext>
                  </a:extLst>
                </p:cNvPr>
                <p:cNvGrpSpPr/>
                <p:nvPr/>
              </p:nvGrpSpPr>
              <p:grpSpPr>
                <a:xfrm>
                  <a:off x="4987405" y="5276766"/>
                  <a:ext cx="1794884" cy="1060924"/>
                  <a:chOff x="7642054" y="2729584"/>
                  <a:chExt cx="2361236" cy="1992017"/>
                </a:xfrm>
                <a:grpFill/>
              </p:grpSpPr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12ADEE-B42D-9D4B-9018-8791227E3E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42054" y="2729584"/>
                    <a:ext cx="11575" cy="1992017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3520D476-9333-D943-94EF-68E772E5C324}"/>
                      </a:ext>
                    </a:extLst>
                  </p:cNvPr>
                  <p:cNvCxnSpPr/>
                  <p:nvPr/>
                </p:nvCxnSpPr>
                <p:spPr>
                  <a:xfrm>
                    <a:off x="7642054" y="4721600"/>
                    <a:ext cx="2361236" cy="0"/>
                  </a:xfrm>
                  <a:prstGeom prst="line">
                    <a:avLst/>
                  </a:prstGeom>
                  <a:grpFill/>
                  <a:ln w="412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E4E7A672-FBEE-CD41-BBD8-1FDC09AA9637}"/>
                    </a:ext>
                  </a:extLst>
                </p:cNvPr>
                <p:cNvSpPr txBox="1"/>
                <p:nvPr/>
              </p:nvSpPr>
              <p:spPr>
                <a:xfrm>
                  <a:off x="5145083" y="6376148"/>
                  <a:ext cx="138649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Pseudotime</a:t>
                  </a:r>
                  <a:endParaRPr lang="en-US" dirty="0"/>
                </a:p>
              </p:txBody>
            </p:sp>
          </p:grp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4CE2C64F-B500-2640-AF36-DFC5A0309F58}"/>
                  </a:ext>
                </a:extLst>
              </p:cNvPr>
              <p:cNvSpPr txBox="1"/>
              <p:nvPr/>
            </p:nvSpPr>
            <p:spPr>
              <a:xfrm rot="16200000">
                <a:off x="3424624" y="2820312"/>
                <a:ext cx="1353534" cy="23432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Signal</a:t>
                </a:r>
              </a:p>
            </p:txBody>
          </p:sp>
        </p:grpSp>
      </p:grp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65E0865-450F-D64D-B015-038F15135539}"/>
              </a:ext>
            </a:extLst>
          </p:cNvPr>
          <p:cNvCxnSpPr>
            <a:cxnSpLocks/>
          </p:cNvCxnSpPr>
          <p:nvPr/>
        </p:nvCxnSpPr>
        <p:spPr>
          <a:xfrm flipV="1">
            <a:off x="6546230" y="3543745"/>
            <a:ext cx="569439" cy="18384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6AC31F3-2749-F441-A5E4-D96D2A1A3F99}"/>
              </a:ext>
            </a:extLst>
          </p:cNvPr>
          <p:cNvCxnSpPr>
            <a:cxnSpLocks/>
            <a:stCxn id="237" idx="4"/>
          </p:cNvCxnSpPr>
          <p:nvPr/>
        </p:nvCxnSpPr>
        <p:spPr>
          <a:xfrm flipV="1">
            <a:off x="7114925" y="2585915"/>
            <a:ext cx="439158" cy="103742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EFE566-E379-F542-9D7E-EBB3C9458633}"/>
              </a:ext>
            </a:extLst>
          </p:cNvPr>
          <p:cNvCxnSpPr>
            <a:cxnSpLocks/>
            <a:endCxn id="238" idx="3"/>
          </p:cNvCxnSpPr>
          <p:nvPr/>
        </p:nvCxnSpPr>
        <p:spPr>
          <a:xfrm flipV="1">
            <a:off x="7655420" y="2275947"/>
            <a:ext cx="650495" cy="277608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E34D8A6-60AD-404B-8800-72EA30CB77B5}"/>
              </a:ext>
            </a:extLst>
          </p:cNvPr>
          <p:cNvCxnSpPr>
            <a:cxnSpLocks/>
            <a:stCxn id="238" idx="3"/>
          </p:cNvCxnSpPr>
          <p:nvPr/>
        </p:nvCxnSpPr>
        <p:spPr>
          <a:xfrm flipV="1">
            <a:off x="8305915" y="2245973"/>
            <a:ext cx="1161232" cy="29974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352D7E40-686F-154B-955A-FF01C2E8978A}"/>
              </a:ext>
            </a:extLst>
          </p:cNvPr>
          <p:cNvSpPr/>
          <p:nvPr/>
        </p:nvSpPr>
        <p:spPr>
          <a:xfrm>
            <a:off x="7051356" y="3493044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24B54ADC-CE97-4F46-A1AA-F1E59BA4EB9B}"/>
              </a:ext>
            </a:extLst>
          </p:cNvPr>
          <p:cNvSpPr/>
          <p:nvPr/>
        </p:nvSpPr>
        <p:spPr>
          <a:xfrm>
            <a:off x="8287296" y="2164732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B884BB4-6C9C-2F4A-B407-94C27734D5F2}"/>
              </a:ext>
            </a:extLst>
          </p:cNvPr>
          <p:cNvSpPr/>
          <p:nvPr/>
        </p:nvSpPr>
        <p:spPr>
          <a:xfrm>
            <a:off x="9410812" y="2156823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4FCBD52-74F0-E840-BA6D-AE859B66451C}"/>
              </a:ext>
            </a:extLst>
          </p:cNvPr>
          <p:cNvSpPr txBox="1"/>
          <p:nvPr/>
        </p:nvSpPr>
        <p:spPr>
          <a:xfrm>
            <a:off x="6193372" y="3663668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71BA6B71-2389-BF44-996B-C2B8D39ECA5C}"/>
              </a:ext>
            </a:extLst>
          </p:cNvPr>
          <p:cNvSpPr txBox="1"/>
          <p:nvPr/>
        </p:nvSpPr>
        <p:spPr>
          <a:xfrm>
            <a:off x="6937978" y="3008970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867709B-B954-4641-937F-67E4F1CD62B6}"/>
              </a:ext>
            </a:extLst>
          </p:cNvPr>
          <p:cNvSpPr txBox="1"/>
          <p:nvPr/>
        </p:nvSpPr>
        <p:spPr>
          <a:xfrm>
            <a:off x="7676172" y="2135098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B624028-391F-7D4F-8C4E-C750F6094996}"/>
              </a:ext>
            </a:extLst>
          </p:cNvPr>
          <p:cNvSpPr txBox="1"/>
          <p:nvPr/>
        </p:nvSpPr>
        <p:spPr>
          <a:xfrm>
            <a:off x="8245779" y="1780468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D576F54-DA04-644E-A0A1-0019EA9F2D6C}"/>
              </a:ext>
            </a:extLst>
          </p:cNvPr>
          <p:cNvSpPr txBox="1"/>
          <p:nvPr/>
        </p:nvSpPr>
        <p:spPr>
          <a:xfrm>
            <a:off x="9376955" y="1803884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3DD44A2F-2ADA-984F-B2C9-912E9BD42738}"/>
              </a:ext>
            </a:extLst>
          </p:cNvPr>
          <p:cNvSpPr/>
          <p:nvPr/>
        </p:nvSpPr>
        <p:spPr>
          <a:xfrm>
            <a:off x="6526866" y="3657808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77080B8-A301-D942-BC1A-33AA79BEE38A}"/>
              </a:ext>
            </a:extLst>
          </p:cNvPr>
          <p:cNvSpPr/>
          <p:nvPr/>
        </p:nvSpPr>
        <p:spPr>
          <a:xfrm>
            <a:off x="7532987" y="2499203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C5FE35B-C3CD-ED4A-AD4D-99F195C21F74}"/>
              </a:ext>
            </a:extLst>
          </p:cNvPr>
          <p:cNvCxnSpPr>
            <a:cxnSpLocks/>
          </p:cNvCxnSpPr>
          <p:nvPr/>
        </p:nvCxnSpPr>
        <p:spPr>
          <a:xfrm flipV="1">
            <a:off x="6546230" y="3480624"/>
            <a:ext cx="569439" cy="183845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646A343-CCAA-6A4C-8BA0-AEB53F6E5DC2}"/>
              </a:ext>
            </a:extLst>
          </p:cNvPr>
          <p:cNvCxnSpPr>
            <a:cxnSpLocks/>
          </p:cNvCxnSpPr>
          <p:nvPr/>
        </p:nvCxnSpPr>
        <p:spPr>
          <a:xfrm flipV="1">
            <a:off x="7114925" y="2522794"/>
            <a:ext cx="439158" cy="1037425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0DC7AAE1-D20E-7E40-99DF-46BF0C44F297}"/>
              </a:ext>
            </a:extLst>
          </p:cNvPr>
          <p:cNvCxnSpPr>
            <a:cxnSpLocks/>
          </p:cNvCxnSpPr>
          <p:nvPr/>
        </p:nvCxnSpPr>
        <p:spPr>
          <a:xfrm flipV="1">
            <a:off x="7655420" y="2212826"/>
            <a:ext cx="650495" cy="277608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08C6C985-B87C-744E-A084-380197DC306B}"/>
              </a:ext>
            </a:extLst>
          </p:cNvPr>
          <p:cNvCxnSpPr>
            <a:cxnSpLocks/>
          </p:cNvCxnSpPr>
          <p:nvPr/>
        </p:nvCxnSpPr>
        <p:spPr>
          <a:xfrm flipV="1">
            <a:off x="8305915" y="2182852"/>
            <a:ext cx="1161232" cy="29974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4D698A70-DD11-5146-A3E2-CFC4A1477A3C}"/>
              </a:ext>
            </a:extLst>
          </p:cNvPr>
          <p:cNvGrpSpPr/>
          <p:nvPr/>
        </p:nvGrpSpPr>
        <p:grpSpPr>
          <a:xfrm>
            <a:off x="1535026" y="4404431"/>
            <a:ext cx="3699672" cy="2722181"/>
            <a:chOff x="6044403" y="2248417"/>
            <a:chExt cx="3699672" cy="2722181"/>
          </a:xfrm>
          <a:noFill/>
        </p:grpSpPr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915FD762-87F1-534E-85B7-B0E9BB64055B}"/>
                </a:ext>
              </a:extLst>
            </p:cNvPr>
            <p:cNvSpPr/>
            <p:nvPr/>
          </p:nvSpPr>
          <p:spPr>
            <a:xfrm>
              <a:off x="6829425" y="2941632"/>
              <a:ext cx="2914650" cy="1358905"/>
            </a:xfrm>
            <a:custGeom>
              <a:avLst/>
              <a:gdLst>
                <a:gd name="connsiteX0" fmla="*/ 0 w 2914650"/>
                <a:gd name="connsiteY0" fmla="*/ 1358905 h 1358905"/>
                <a:gd name="connsiteX1" fmla="*/ 385763 w 2914650"/>
                <a:gd name="connsiteY1" fmla="*/ 1330330 h 1358905"/>
                <a:gd name="connsiteX2" fmla="*/ 671513 w 2914650"/>
                <a:gd name="connsiteY2" fmla="*/ 1330330 h 1358905"/>
                <a:gd name="connsiteX3" fmla="*/ 971550 w 2914650"/>
                <a:gd name="connsiteY3" fmla="*/ 1330330 h 1358905"/>
                <a:gd name="connsiteX4" fmla="*/ 1100138 w 2914650"/>
                <a:gd name="connsiteY4" fmla="*/ 1316043 h 1358905"/>
                <a:gd name="connsiteX5" fmla="*/ 1314450 w 2914650"/>
                <a:gd name="connsiteY5" fmla="*/ 944568 h 1358905"/>
                <a:gd name="connsiteX6" fmla="*/ 1428750 w 2914650"/>
                <a:gd name="connsiteY6" fmla="*/ 630243 h 1358905"/>
                <a:gd name="connsiteX7" fmla="*/ 1514475 w 2914650"/>
                <a:gd name="connsiteY7" fmla="*/ 273055 h 1358905"/>
                <a:gd name="connsiteX8" fmla="*/ 1700213 w 2914650"/>
                <a:gd name="connsiteY8" fmla="*/ 58743 h 1358905"/>
                <a:gd name="connsiteX9" fmla="*/ 2271713 w 2914650"/>
                <a:gd name="connsiteY9" fmla="*/ 1593 h 1358905"/>
                <a:gd name="connsiteX10" fmla="*/ 2757488 w 2914650"/>
                <a:gd name="connsiteY10" fmla="*/ 15880 h 1358905"/>
                <a:gd name="connsiteX11" fmla="*/ 2914650 w 2914650"/>
                <a:gd name="connsiteY11" fmla="*/ 15880 h 135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14650" h="1358905">
                  <a:moveTo>
                    <a:pt x="0" y="1358905"/>
                  </a:moveTo>
                  <a:cubicBezTo>
                    <a:pt x="136922" y="1346998"/>
                    <a:pt x="273844" y="1335092"/>
                    <a:pt x="385763" y="1330330"/>
                  </a:cubicBezTo>
                  <a:cubicBezTo>
                    <a:pt x="497682" y="1325568"/>
                    <a:pt x="671513" y="1330330"/>
                    <a:pt x="671513" y="1330330"/>
                  </a:cubicBezTo>
                  <a:cubicBezTo>
                    <a:pt x="769144" y="1330330"/>
                    <a:pt x="900113" y="1332711"/>
                    <a:pt x="971550" y="1330330"/>
                  </a:cubicBezTo>
                  <a:cubicBezTo>
                    <a:pt x="1042987" y="1327949"/>
                    <a:pt x="1042988" y="1380337"/>
                    <a:pt x="1100138" y="1316043"/>
                  </a:cubicBezTo>
                  <a:cubicBezTo>
                    <a:pt x="1157288" y="1251749"/>
                    <a:pt x="1259681" y="1058868"/>
                    <a:pt x="1314450" y="944568"/>
                  </a:cubicBezTo>
                  <a:cubicBezTo>
                    <a:pt x="1369219" y="830268"/>
                    <a:pt x="1395413" y="742162"/>
                    <a:pt x="1428750" y="630243"/>
                  </a:cubicBezTo>
                  <a:cubicBezTo>
                    <a:pt x="1462087" y="518324"/>
                    <a:pt x="1469231" y="368305"/>
                    <a:pt x="1514475" y="273055"/>
                  </a:cubicBezTo>
                  <a:cubicBezTo>
                    <a:pt x="1559719" y="177805"/>
                    <a:pt x="1574007" y="103987"/>
                    <a:pt x="1700213" y="58743"/>
                  </a:cubicBezTo>
                  <a:cubicBezTo>
                    <a:pt x="1826419" y="13499"/>
                    <a:pt x="2095501" y="8737"/>
                    <a:pt x="2271713" y="1593"/>
                  </a:cubicBezTo>
                  <a:cubicBezTo>
                    <a:pt x="2447926" y="-5551"/>
                    <a:pt x="2650332" y="13499"/>
                    <a:pt x="2757488" y="15880"/>
                  </a:cubicBezTo>
                  <a:cubicBezTo>
                    <a:pt x="2864644" y="18261"/>
                    <a:pt x="2889647" y="17070"/>
                    <a:pt x="2914650" y="15880"/>
                  </a:cubicBezTo>
                </a:path>
              </a:pathLst>
            </a:custGeom>
            <a:grp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29190BD9-3AF8-F94A-AA98-A33D60F5510E}"/>
                </a:ext>
              </a:extLst>
            </p:cNvPr>
            <p:cNvGrpSpPr/>
            <p:nvPr/>
          </p:nvGrpSpPr>
          <p:grpSpPr>
            <a:xfrm>
              <a:off x="6044403" y="2248417"/>
              <a:ext cx="3568065" cy="2722181"/>
              <a:chOff x="3984228" y="2260708"/>
              <a:chExt cx="2263785" cy="1632661"/>
            </a:xfrm>
            <a:grpFill/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B47DDFE1-2E65-0348-A018-01216EB2039D}"/>
                  </a:ext>
                </a:extLst>
              </p:cNvPr>
              <p:cNvGrpSpPr/>
              <p:nvPr/>
            </p:nvGrpSpPr>
            <p:grpSpPr>
              <a:xfrm>
                <a:off x="4453129" y="2424655"/>
                <a:ext cx="1794884" cy="1468714"/>
                <a:chOff x="4987405" y="5276766"/>
                <a:chExt cx="1794884" cy="1468714"/>
              </a:xfrm>
              <a:grpFill/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8E179D22-742B-F148-AAB8-0233E21B697C}"/>
                    </a:ext>
                  </a:extLst>
                </p:cNvPr>
                <p:cNvGrpSpPr/>
                <p:nvPr/>
              </p:nvGrpSpPr>
              <p:grpSpPr>
                <a:xfrm>
                  <a:off x="4987405" y="5276766"/>
                  <a:ext cx="1794884" cy="1060924"/>
                  <a:chOff x="7642054" y="2729584"/>
                  <a:chExt cx="2361236" cy="1992017"/>
                </a:xfrm>
                <a:grpFill/>
              </p:grpSpPr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076C3F86-0ED8-BE43-8F6D-3C9B8B87D9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42054" y="2729584"/>
                    <a:ext cx="11575" cy="1992017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81DD01DC-BECA-1241-849F-99B706099C39}"/>
                      </a:ext>
                    </a:extLst>
                  </p:cNvPr>
                  <p:cNvCxnSpPr/>
                  <p:nvPr/>
                </p:nvCxnSpPr>
                <p:spPr>
                  <a:xfrm>
                    <a:off x="7642054" y="4721600"/>
                    <a:ext cx="2361236" cy="0"/>
                  </a:xfrm>
                  <a:prstGeom prst="line">
                    <a:avLst/>
                  </a:prstGeom>
                  <a:grpFill/>
                  <a:ln w="412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87022630-0523-0C4E-92C8-B006F210FDE6}"/>
                    </a:ext>
                  </a:extLst>
                </p:cNvPr>
                <p:cNvSpPr txBox="1"/>
                <p:nvPr/>
              </p:nvSpPr>
              <p:spPr>
                <a:xfrm>
                  <a:off x="5145083" y="6376148"/>
                  <a:ext cx="138649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Pseudotime</a:t>
                  </a:r>
                  <a:endParaRPr lang="en-US" dirty="0"/>
                </a:p>
              </p:txBody>
            </p:sp>
          </p:grp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217FD112-6CB5-564C-88E0-E1DAF8709B56}"/>
                  </a:ext>
                </a:extLst>
              </p:cNvPr>
              <p:cNvSpPr txBox="1"/>
              <p:nvPr/>
            </p:nvSpPr>
            <p:spPr>
              <a:xfrm rot="16200000">
                <a:off x="3424624" y="2820312"/>
                <a:ext cx="1353534" cy="23432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Signal</a:t>
                </a:r>
              </a:p>
            </p:txBody>
          </p:sp>
        </p:grpSp>
      </p:grp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799658AA-4A76-6E4D-82A9-02A9190D0063}"/>
              </a:ext>
            </a:extLst>
          </p:cNvPr>
          <p:cNvCxnSpPr>
            <a:cxnSpLocks/>
          </p:cNvCxnSpPr>
          <p:nvPr/>
        </p:nvCxnSpPr>
        <p:spPr>
          <a:xfrm flipV="1">
            <a:off x="2259261" y="6262846"/>
            <a:ext cx="569439" cy="18384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544F9422-3B37-8D49-A85A-43C3FF3130DF}"/>
              </a:ext>
            </a:extLst>
          </p:cNvPr>
          <p:cNvCxnSpPr>
            <a:cxnSpLocks/>
            <a:stCxn id="323" idx="4"/>
          </p:cNvCxnSpPr>
          <p:nvPr/>
        </p:nvCxnSpPr>
        <p:spPr>
          <a:xfrm flipV="1">
            <a:off x="2827956" y="5305016"/>
            <a:ext cx="439158" cy="103742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BDE34649-A67D-9748-A52D-9AEF2DB8D8B9}"/>
              </a:ext>
            </a:extLst>
          </p:cNvPr>
          <p:cNvCxnSpPr>
            <a:cxnSpLocks/>
            <a:endCxn id="324" idx="3"/>
          </p:cNvCxnSpPr>
          <p:nvPr/>
        </p:nvCxnSpPr>
        <p:spPr>
          <a:xfrm flipV="1">
            <a:off x="3344442" y="4969019"/>
            <a:ext cx="650495" cy="277608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1EE2E04A-FDF4-1043-A23E-619995370896}"/>
              </a:ext>
            </a:extLst>
          </p:cNvPr>
          <p:cNvCxnSpPr>
            <a:cxnSpLocks/>
            <a:stCxn id="324" idx="3"/>
          </p:cNvCxnSpPr>
          <p:nvPr/>
        </p:nvCxnSpPr>
        <p:spPr>
          <a:xfrm flipV="1">
            <a:off x="3994937" y="4939045"/>
            <a:ext cx="1161232" cy="29974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Oval 322">
            <a:extLst>
              <a:ext uri="{FF2B5EF4-FFF2-40B4-BE49-F238E27FC236}">
                <a16:creationId xmlns:a16="http://schemas.microsoft.com/office/drawing/2014/main" id="{FBA0FE06-0089-8345-B136-8E8620DB23A5}"/>
              </a:ext>
            </a:extLst>
          </p:cNvPr>
          <p:cNvSpPr/>
          <p:nvPr/>
        </p:nvSpPr>
        <p:spPr>
          <a:xfrm>
            <a:off x="2764387" y="6212145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CB739DC5-992F-7E45-869F-51232DFAEF5B}"/>
              </a:ext>
            </a:extLst>
          </p:cNvPr>
          <p:cNvSpPr/>
          <p:nvPr/>
        </p:nvSpPr>
        <p:spPr>
          <a:xfrm>
            <a:off x="5123843" y="4875924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7C9F53F5-7A0A-4D47-87FE-B30AC0674081}"/>
              </a:ext>
            </a:extLst>
          </p:cNvPr>
          <p:cNvSpPr txBox="1"/>
          <p:nvPr/>
        </p:nvSpPr>
        <p:spPr>
          <a:xfrm>
            <a:off x="1906403" y="6382769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A5FFDE99-2376-1B49-8D06-70AFDAB9AE8D}"/>
              </a:ext>
            </a:extLst>
          </p:cNvPr>
          <p:cNvSpPr txBox="1"/>
          <p:nvPr/>
        </p:nvSpPr>
        <p:spPr>
          <a:xfrm>
            <a:off x="3181099" y="5793373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C67F23CC-45CE-E947-8D72-4B98F1E23461}"/>
              </a:ext>
            </a:extLst>
          </p:cNvPr>
          <p:cNvSpPr txBox="1"/>
          <p:nvPr/>
        </p:nvSpPr>
        <p:spPr>
          <a:xfrm>
            <a:off x="3373540" y="4559977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66F51E34-E630-304A-8CB5-003EE22C3479}"/>
              </a:ext>
            </a:extLst>
          </p:cNvPr>
          <p:cNvSpPr txBox="1"/>
          <p:nvPr/>
        </p:nvSpPr>
        <p:spPr>
          <a:xfrm>
            <a:off x="3958810" y="4499569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E038B7C-BDC3-914A-B2F6-B582925DEA2B}"/>
              </a:ext>
            </a:extLst>
          </p:cNvPr>
          <p:cNvSpPr txBox="1"/>
          <p:nvPr/>
        </p:nvSpPr>
        <p:spPr>
          <a:xfrm>
            <a:off x="5089986" y="4522985"/>
            <a:ext cx="3373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35D6B092-F5F5-9F47-A565-B71D2D55062D}"/>
              </a:ext>
            </a:extLst>
          </p:cNvPr>
          <p:cNvSpPr/>
          <p:nvPr/>
        </p:nvSpPr>
        <p:spPr>
          <a:xfrm>
            <a:off x="2239897" y="6376909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3D2BFA3-8838-C442-97CF-B581DF373BAB}"/>
              </a:ext>
            </a:extLst>
          </p:cNvPr>
          <p:cNvSpPr/>
          <p:nvPr/>
        </p:nvSpPr>
        <p:spPr>
          <a:xfrm>
            <a:off x="3246018" y="5218304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96AC7FAA-3AA8-CB4E-BAC7-5305E8F8D991}"/>
              </a:ext>
            </a:extLst>
          </p:cNvPr>
          <p:cNvCxnSpPr>
            <a:cxnSpLocks/>
          </p:cNvCxnSpPr>
          <p:nvPr/>
        </p:nvCxnSpPr>
        <p:spPr>
          <a:xfrm flipV="1">
            <a:off x="2259261" y="5560413"/>
            <a:ext cx="552112" cy="823159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3733B40-E153-7845-BEF9-541F625028E5}"/>
              </a:ext>
            </a:extLst>
          </p:cNvPr>
          <p:cNvCxnSpPr>
            <a:cxnSpLocks/>
          </p:cNvCxnSpPr>
          <p:nvPr/>
        </p:nvCxnSpPr>
        <p:spPr>
          <a:xfrm flipV="1">
            <a:off x="2857337" y="5051584"/>
            <a:ext cx="388681" cy="499856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6A5B6D4-B8F9-E04E-BE9F-9135A905D2B7}"/>
              </a:ext>
            </a:extLst>
          </p:cNvPr>
          <p:cNvCxnSpPr>
            <a:cxnSpLocks/>
            <a:stCxn id="357" idx="6"/>
          </p:cNvCxnSpPr>
          <p:nvPr/>
        </p:nvCxnSpPr>
        <p:spPr>
          <a:xfrm flipV="1">
            <a:off x="3309586" y="4931927"/>
            <a:ext cx="709360" cy="134902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8187A4E-A21A-3F4C-BBE8-A8D0E19F0F02}"/>
              </a:ext>
            </a:extLst>
          </p:cNvPr>
          <p:cNvCxnSpPr>
            <a:cxnSpLocks/>
            <a:stCxn id="324" idx="6"/>
          </p:cNvCxnSpPr>
          <p:nvPr/>
        </p:nvCxnSpPr>
        <p:spPr>
          <a:xfrm flipV="1">
            <a:off x="4103455" y="4875924"/>
            <a:ext cx="1052714" cy="47028"/>
          </a:xfrm>
          <a:prstGeom prst="line">
            <a:avLst/>
          </a:prstGeom>
          <a:ln w="412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Oval 355">
            <a:extLst>
              <a:ext uri="{FF2B5EF4-FFF2-40B4-BE49-F238E27FC236}">
                <a16:creationId xmlns:a16="http://schemas.microsoft.com/office/drawing/2014/main" id="{BA09A639-0EB9-964B-9E40-377A3B2CBA76}"/>
              </a:ext>
            </a:extLst>
          </p:cNvPr>
          <p:cNvSpPr/>
          <p:nvPr/>
        </p:nvSpPr>
        <p:spPr>
          <a:xfrm>
            <a:off x="2777185" y="5463271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83F19B71-2595-ED45-BB1A-F8E2B5B165DB}"/>
              </a:ext>
            </a:extLst>
          </p:cNvPr>
          <p:cNvSpPr/>
          <p:nvPr/>
        </p:nvSpPr>
        <p:spPr>
          <a:xfrm>
            <a:off x="3182449" y="5001681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57256929-8BFB-C74B-870B-73B7081C0CDC}"/>
              </a:ext>
            </a:extLst>
          </p:cNvPr>
          <p:cNvSpPr/>
          <p:nvPr/>
        </p:nvSpPr>
        <p:spPr>
          <a:xfrm>
            <a:off x="3976318" y="4857804"/>
            <a:ext cx="127137" cy="1302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483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F7E062C3-67AB-A14F-812C-BBD2BE382522}"/>
              </a:ext>
            </a:extLst>
          </p:cNvPr>
          <p:cNvSpPr txBox="1"/>
          <p:nvPr/>
        </p:nvSpPr>
        <p:spPr>
          <a:xfrm>
            <a:off x="557213" y="958622"/>
            <a:ext cx="664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Electrophoretic Mobility Shift Assay to Determine Co-Occupancy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218D49-943A-7945-BE4C-8715703FCE50}"/>
              </a:ext>
            </a:extLst>
          </p:cNvPr>
          <p:cNvSpPr/>
          <p:nvPr/>
        </p:nvSpPr>
        <p:spPr>
          <a:xfrm>
            <a:off x="191279" y="5974996"/>
            <a:ext cx="11681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that Sox2 and Nkx2.1 will co-occupy MGE IN sequences that target lineage specific genes.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A1E9BD-2407-B540-AA81-DDAA267F2025}"/>
              </a:ext>
            </a:extLst>
          </p:cNvPr>
          <p:cNvSpPr/>
          <p:nvPr/>
        </p:nvSpPr>
        <p:spPr>
          <a:xfrm>
            <a:off x="3576838" y="3351478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0BB78CA0-81B4-C242-AEFF-730AD76055DE}"/>
              </a:ext>
            </a:extLst>
          </p:cNvPr>
          <p:cNvSpPr/>
          <p:nvPr/>
        </p:nvSpPr>
        <p:spPr>
          <a:xfrm>
            <a:off x="4291737" y="2843875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DC11C13-E050-2245-B113-311D147FDF35}"/>
              </a:ext>
            </a:extLst>
          </p:cNvPr>
          <p:cNvSpPr/>
          <p:nvPr/>
        </p:nvSpPr>
        <p:spPr>
          <a:xfrm>
            <a:off x="5547939" y="2226593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E47F049-AFB7-0E4F-9166-68C83ACEF5C7}"/>
              </a:ext>
            </a:extLst>
          </p:cNvPr>
          <p:cNvSpPr/>
          <p:nvPr/>
        </p:nvSpPr>
        <p:spPr>
          <a:xfrm>
            <a:off x="2876569" y="3364532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B96732-FFE0-734D-8D82-010D16FF4336}"/>
              </a:ext>
            </a:extLst>
          </p:cNvPr>
          <p:cNvGrpSpPr/>
          <p:nvPr/>
        </p:nvGrpSpPr>
        <p:grpSpPr>
          <a:xfrm>
            <a:off x="354094" y="1536871"/>
            <a:ext cx="5860969" cy="4229208"/>
            <a:chOff x="1106990" y="1686727"/>
            <a:chExt cx="5860969" cy="42292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EDEDF-0AB9-E940-ABB6-AD5C1D81508D}"/>
                </a:ext>
              </a:extLst>
            </p:cNvPr>
            <p:cNvSpPr/>
            <p:nvPr/>
          </p:nvSpPr>
          <p:spPr>
            <a:xfrm>
              <a:off x="3306501" y="1686727"/>
              <a:ext cx="3661458" cy="27200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76254A-B20A-DB4C-9DD2-254FE4FCB83D}"/>
                </a:ext>
              </a:extLst>
            </p:cNvPr>
            <p:cNvGrpSpPr/>
            <p:nvPr/>
          </p:nvGrpSpPr>
          <p:grpSpPr>
            <a:xfrm>
              <a:off x="1106990" y="4464748"/>
              <a:ext cx="2342265" cy="1451187"/>
              <a:chOff x="1106990" y="4464748"/>
              <a:chExt cx="2342265" cy="145118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9D5D17-62B7-3A4F-A72A-649F7EB3F345}"/>
                  </a:ext>
                </a:extLst>
              </p:cNvPr>
              <p:cNvSpPr txBox="1"/>
              <p:nvPr/>
            </p:nvSpPr>
            <p:spPr>
              <a:xfrm>
                <a:off x="1562582" y="4464748"/>
                <a:ext cx="18866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Scrambled DNA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B6C4A585-DE52-D346-BCDF-864D3DB28D54}"/>
                  </a:ext>
                </a:extLst>
              </p:cNvPr>
              <p:cNvSpPr txBox="1"/>
              <p:nvPr/>
            </p:nvSpPr>
            <p:spPr>
              <a:xfrm>
                <a:off x="1334786" y="4821555"/>
                <a:ext cx="18866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 Sequence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33F60BD-B7FA-AA48-9326-D5A456856712}"/>
                  </a:ext>
                </a:extLst>
              </p:cNvPr>
              <p:cNvSpPr txBox="1"/>
              <p:nvPr/>
            </p:nvSpPr>
            <p:spPr>
              <a:xfrm>
                <a:off x="1334786" y="5171260"/>
                <a:ext cx="1971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Recombinant Sox2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2FCF833-AE62-784B-B203-459A90DD4CB2}"/>
                  </a:ext>
                </a:extLst>
              </p:cNvPr>
              <p:cNvSpPr txBox="1"/>
              <p:nvPr/>
            </p:nvSpPr>
            <p:spPr>
              <a:xfrm>
                <a:off x="1106990" y="5546603"/>
                <a:ext cx="2114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Recombinant Nkx2.1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FBA6BA-69BD-6F44-ABF2-BE960580B089}"/>
              </a:ext>
            </a:extLst>
          </p:cNvPr>
          <p:cNvGrpSpPr/>
          <p:nvPr/>
        </p:nvGrpSpPr>
        <p:grpSpPr>
          <a:xfrm>
            <a:off x="2897790" y="4282478"/>
            <a:ext cx="1050564" cy="1454742"/>
            <a:chOff x="3650686" y="4432334"/>
            <a:chExt cx="1050564" cy="14547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5DADDC-9E1A-1641-952B-22C28D895381}"/>
                </a:ext>
              </a:extLst>
            </p:cNvPr>
            <p:cNvSpPr txBox="1"/>
            <p:nvPr/>
          </p:nvSpPr>
          <p:spPr>
            <a:xfrm>
              <a:off x="3659529" y="4440033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D369611-B1E8-D042-A2F4-E0D73C8576EF}"/>
                </a:ext>
              </a:extLst>
            </p:cNvPr>
            <p:cNvSpPr txBox="1"/>
            <p:nvPr/>
          </p:nvSpPr>
          <p:spPr>
            <a:xfrm>
              <a:off x="4348223" y="4432334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5C0980B-65C5-A147-A40E-477042E131BA}"/>
                </a:ext>
              </a:extLst>
            </p:cNvPr>
            <p:cNvSpPr txBox="1"/>
            <p:nvPr/>
          </p:nvSpPr>
          <p:spPr>
            <a:xfrm>
              <a:off x="4307230" y="4825770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DF41334-FF04-C44D-83D7-10670CD1F5EF}"/>
                </a:ext>
              </a:extLst>
            </p:cNvPr>
            <p:cNvSpPr txBox="1"/>
            <p:nvPr/>
          </p:nvSpPr>
          <p:spPr>
            <a:xfrm>
              <a:off x="3666281" y="4816467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7E10F6B-AB9A-2540-A310-295C610F10E8}"/>
                </a:ext>
              </a:extLst>
            </p:cNvPr>
            <p:cNvSpPr txBox="1"/>
            <p:nvPr/>
          </p:nvSpPr>
          <p:spPr>
            <a:xfrm>
              <a:off x="3659528" y="5199052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497F9EC-F05F-064F-944B-5781DBA6C30A}"/>
                </a:ext>
              </a:extLst>
            </p:cNvPr>
            <p:cNvSpPr txBox="1"/>
            <p:nvPr/>
          </p:nvSpPr>
          <p:spPr>
            <a:xfrm>
              <a:off x="4310122" y="5188873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F9D1113-D204-7C45-95C0-479947F1A450}"/>
                </a:ext>
              </a:extLst>
            </p:cNvPr>
            <p:cNvSpPr txBox="1"/>
            <p:nvPr/>
          </p:nvSpPr>
          <p:spPr>
            <a:xfrm>
              <a:off x="3650686" y="5497942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AA5054B-7443-5E4B-BAEB-9623D7034046}"/>
                </a:ext>
              </a:extLst>
            </p:cNvPr>
            <p:cNvSpPr txBox="1"/>
            <p:nvPr/>
          </p:nvSpPr>
          <p:spPr>
            <a:xfrm>
              <a:off x="4298067" y="5510642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0EB368-7E9F-C64A-804C-F7B9487C21AA}"/>
              </a:ext>
            </a:extLst>
          </p:cNvPr>
          <p:cNvGrpSpPr/>
          <p:nvPr/>
        </p:nvGrpSpPr>
        <p:grpSpPr>
          <a:xfrm>
            <a:off x="4247367" y="4282478"/>
            <a:ext cx="397397" cy="1419870"/>
            <a:chOff x="5000263" y="4432334"/>
            <a:chExt cx="397397" cy="1419870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81ED45D-0FB5-A843-9747-8E610C67C24D}"/>
                </a:ext>
              </a:extLst>
            </p:cNvPr>
            <p:cNvSpPr txBox="1"/>
            <p:nvPr/>
          </p:nvSpPr>
          <p:spPr>
            <a:xfrm>
              <a:off x="5044633" y="4432334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3A36776-F4B7-E140-8122-2EDF6E12B750}"/>
                </a:ext>
              </a:extLst>
            </p:cNvPr>
            <p:cNvSpPr txBox="1"/>
            <p:nvPr/>
          </p:nvSpPr>
          <p:spPr>
            <a:xfrm>
              <a:off x="5000263" y="5121508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ED6FCDD-E671-6941-ABEC-3FE549AEF91C}"/>
                </a:ext>
              </a:extLst>
            </p:cNvPr>
            <p:cNvSpPr txBox="1"/>
            <p:nvPr/>
          </p:nvSpPr>
          <p:spPr>
            <a:xfrm>
              <a:off x="5017142" y="5475770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0C6591A-DB92-1B47-B0B9-B3285A56E0A4}"/>
                </a:ext>
              </a:extLst>
            </p:cNvPr>
            <p:cNvSpPr txBox="1"/>
            <p:nvPr/>
          </p:nvSpPr>
          <p:spPr>
            <a:xfrm>
              <a:off x="5000263" y="4822618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C12645-2649-2E43-B52C-A6E27EC7A0D5}"/>
              </a:ext>
            </a:extLst>
          </p:cNvPr>
          <p:cNvGrpSpPr/>
          <p:nvPr/>
        </p:nvGrpSpPr>
        <p:grpSpPr>
          <a:xfrm>
            <a:off x="5678293" y="4295054"/>
            <a:ext cx="390644" cy="1407294"/>
            <a:chOff x="5775768" y="4434920"/>
            <a:chExt cx="390644" cy="1407294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26D978B-62DC-4949-B943-DA4627BEA46E}"/>
                </a:ext>
              </a:extLst>
            </p:cNvPr>
            <p:cNvSpPr txBox="1"/>
            <p:nvPr/>
          </p:nvSpPr>
          <p:spPr>
            <a:xfrm>
              <a:off x="5813385" y="4434920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B6FE842-8AF0-394B-9233-3D9024C478DE}"/>
                </a:ext>
              </a:extLst>
            </p:cNvPr>
            <p:cNvSpPr txBox="1"/>
            <p:nvPr/>
          </p:nvSpPr>
          <p:spPr>
            <a:xfrm>
              <a:off x="5782518" y="5465780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507A60D-1B6F-C947-8F82-1AA979479735}"/>
                </a:ext>
              </a:extLst>
            </p:cNvPr>
            <p:cNvSpPr txBox="1"/>
            <p:nvPr/>
          </p:nvSpPr>
          <p:spPr>
            <a:xfrm>
              <a:off x="5782517" y="5134208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64FBA98-8B4A-934C-AB67-82CB48849C21}"/>
                </a:ext>
              </a:extLst>
            </p:cNvPr>
            <p:cNvSpPr txBox="1"/>
            <p:nvPr/>
          </p:nvSpPr>
          <p:spPr>
            <a:xfrm>
              <a:off x="5775768" y="4845077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203" name="Oval 202">
            <a:extLst>
              <a:ext uri="{FF2B5EF4-FFF2-40B4-BE49-F238E27FC236}">
                <a16:creationId xmlns:a16="http://schemas.microsoft.com/office/drawing/2014/main" id="{58849EA7-A063-614F-BFA0-D6561E3E2FBE}"/>
              </a:ext>
            </a:extLst>
          </p:cNvPr>
          <p:cNvSpPr/>
          <p:nvPr/>
        </p:nvSpPr>
        <p:spPr>
          <a:xfrm>
            <a:off x="4871082" y="3357266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17A1A92-D8E1-C644-AE8D-ECED7A2B14A9}"/>
              </a:ext>
            </a:extLst>
          </p:cNvPr>
          <p:cNvSpPr txBox="1"/>
          <p:nvPr/>
        </p:nvSpPr>
        <p:spPr>
          <a:xfrm>
            <a:off x="4861663" y="5348086"/>
            <a:ext cx="353027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9A60D58-A4CC-8744-B17C-99AEF86A98F2}"/>
              </a:ext>
            </a:extLst>
          </p:cNvPr>
          <p:cNvSpPr txBox="1"/>
          <p:nvPr/>
        </p:nvSpPr>
        <p:spPr>
          <a:xfrm>
            <a:off x="4898285" y="4290177"/>
            <a:ext cx="353027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DB14F77-A6CD-D641-9532-F804F2B9D6D2}"/>
              </a:ext>
            </a:extLst>
          </p:cNvPr>
          <p:cNvSpPr txBox="1"/>
          <p:nvPr/>
        </p:nvSpPr>
        <p:spPr>
          <a:xfrm>
            <a:off x="4894232" y="4960114"/>
            <a:ext cx="353027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CBAEE0E-2735-DB4A-A9D1-E48C3C22435F}"/>
              </a:ext>
            </a:extLst>
          </p:cNvPr>
          <p:cNvSpPr/>
          <p:nvPr/>
        </p:nvSpPr>
        <p:spPr>
          <a:xfrm>
            <a:off x="5564957" y="2838917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2CC5E3F-379A-A34E-B46E-7B5514804B46}"/>
              </a:ext>
            </a:extLst>
          </p:cNvPr>
          <p:cNvSpPr/>
          <p:nvPr/>
        </p:nvSpPr>
        <p:spPr>
          <a:xfrm>
            <a:off x="5555315" y="3350611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C4683BB6-AA32-2F42-B4DF-BF0F8F55514B}"/>
              </a:ext>
            </a:extLst>
          </p:cNvPr>
          <p:cNvSpPr/>
          <p:nvPr/>
        </p:nvSpPr>
        <p:spPr>
          <a:xfrm>
            <a:off x="4273960" y="3355295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B1A20-CBCC-964C-995D-7D155C1AB7A4}"/>
              </a:ext>
            </a:extLst>
          </p:cNvPr>
          <p:cNvSpPr txBox="1"/>
          <p:nvPr/>
        </p:nvSpPr>
        <p:spPr>
          <a:xfrm>
            <a:off x="7116045" y="2568974"/>
            <a:ext cx="216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Nkx2.1 depends on Sox2 binding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444C913D-D003-D046-94C8-063063F4AC56}"/>
              </a:ext>
            </a:extLst>
          </p:cNvPr>
          <p:cNvSpPr txBox="1"/>
          <p:nvPr/>
        </p:nvSpPr>
        <p:spPr>
          <a:xfrm>
            <a:off x="4862409" y="4685843"/>
            <a:ext cx="353027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8457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2" grpId="0"/>
      <p:bldP spid="4" grpId="0" animBg="1"/>
      <p:bldP spid="168" grpId="0" animBg="1"/>
      <p:bldP spid="169" grpId="0" animBg="1"/>
      <p:bldP spid="170" grpId="0" animBg="1"/>
      <p:bldP spid="203" grpId="0" animBg="1"/>
      <p:bldP spid="206" grpId="0"/>
      <p:bldP spid="207" grpId="0"/>
      <p:bldP spid="209" grpId="0"/>
      <p:bldP spid="210" grpId="0" animBg="1"/>
      <p:bldP spid="220" grpId="0" animBg="1"/>
      <p:bldP spid="287" grpId="0" animBg="1"/>
      <p:bldP spid="18" grpId="0"/>
      <p:bldP spid="28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F7E062C3-67AB-A14F-812C-BBD2BE382522}"/>
              </a:ext>
            </a:extLst>
          </p:cNvPr>
          <p:cNvSpPr txBox="1"/>
          <p:nvPr/>
        </p:nvSpPr>
        <p:spPr>
          <a:xfrm>
            <a:off x="557213" y="958622"/>
            <a:ext cx="664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Electrophoretic Mobility Shift Assay to Determine Co-Occupancy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218D49-943A-7945-BE4C-8715703FCE50}"/>
              </a:ext>
            </a:extLst>
          </p:cNvPr>
          <p:cNvSpPr/>
          <p:nvPr/>
        </p:nvSpPr>
        <p:spPr>
          <a:xfrm>
            <a:off x="191279" y="5974996"/>
            <a:ext cx="11681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that Sox2 and Nkx2.1 will co-occupy MGE IN sequences that target lineage specific genes.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A1E9BD-2407-B540-AA81-DDAA267F2025}"/>
              </a:ext>
            </a:extLst>
          </p:cNvPr>
          <p:cNvSpPr/>
          <p:nvPr/>
        </p:nvSpPr>
        <p:spPr>
          <a:xfrm>
            <a:off x="3576838" y="3351478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0BB78CA0-81B4-C242-AEFF-730AD76055DE}"/>
              </a:ext>
            </a:extLst>
          </p:cNvPr>
          <p:cNvSpPr/>
          <p:nvPr/>
        </p:nvSpPr>
        <p:spPr>
          <a:xfrm>
            <a:off x="4291737" y="2843875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DC11C13-E050-2245-B113-311D147FDF35}"/>
              </a:ext>
            </a:extLst>
          </p:cNvPr>
          <p:cNvSpPr/>
          <p:nvPr/>
        </p:nvSpPr>
        <p:spPr>
          <a:xfrm>
            <a:off x="5547939" y="2226593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E47F049-AFB7-0E4F-9166-68C83ACEF5C7}"/>
              </a:ext>
            </a:extLst>
          </p:cNvPr>
          <p:cNvSpPr/>
          <p:nvPr/>
        </p:nvSpPr>
        <p:spPr>
          <a:xfrm>
            <a:off x="2876569" y="3364532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B96732-FFE0-734D-8D82-010D16FF4336}"/>
              </a:ext>
            </a:extLst>
          </p:cNvPr>
          <p:cNvGrpSpPr/>
          <p:nvPr/>
        </p:nvGrpSpPr>
        <p:grpSpPr>
          <a:xfrm>
            <a:off x="581890" y="1536871"/>
            <a:ext cx="5633173" cy="3853865"/>
            <a:chOff x="1334786" y="1686727"/>
            <a:chExt cx="5633173" cy="38538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EDEDF-0AB9-E940-ABB6-AD5C1D81508D}"/>
                </a:ext>
              </a:extLst>
            </p:cNvPr>
            <p:cNvSpPr/>
            <p:nvPr/>
          </p:nvSpPr>
          <p:spPr>
            <a:xfrm>
              <a:off x="3306501" y="1686727"/>
              <a:ext cx="3661458" cy="27200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76254A-B20A-DB4C-9DD2-254FE4FCB83D}"/>
                </a:ext>
              </a:extLst>
            </p:cNvPr>
            <p:cNvGrpSpPr/>
            <p:nvPr/>
          </p:nvGrpSpPr>
          <p:grpSpPr>
            <a:xfrm>
              <a:off x="1334786" y="4821555"/>
              <a:ext cx="1971715" cy="719037"/>
              <a:chOff x="1334786" y="4821555"/>
              <a:chExt cx="1971715" cy="719037"/>
            </a:xfrm>
          </p:grpSpPr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B6C4A585-DE52-D346-BCDF-864D3DB28D54}"/>
                  </a:ext>
                </a:extLst>
              </p:cNvPr>
              <p:cNvSpPr txBox="1"/>
              <p:nvPr/>
            </p:nvSpPr>
            <p:spPr>
              <a:xfrm>
                <a:off x="1334786" y="4821555"/>
                <a:ext cx="18866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 Sequence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33F60BD-B7FA-AA48-9326-D5A456856712}"/>
                  </a:ext>
                </a:extLst>
              </p:cNvPr>
              <p:cNvSpPr txBox="1"/>
              <p:nvPr/>
            </p:nvSpPr>
            <p:spPr>
              <a:xfrm>
                <a:off x="1334786" y="5171260"/>
                <a:ext cx="1971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Nuclear Extract</a:t>
                </a:r>
              </a:p>
            </p:txBody>
          </p:sp>
        </p:grpSp>
      </p:grpSp>
      <p:sp>
        <p:nvSpPr>
          <p:cNvPr id="203" name="Oval 202">
            <a:extLst>
              <a:ext uri="{FF2B5EF4-FFF2-40B4-BE49-F238E27FC236}">
                <a16:creationId xmlns:a16="http://schemas.microsoft.com/office/drawing/2014/main" id="{58849EA7-A063-614F-BFA0-D6561E3E2FBE}"/>
              </a:ext>
            </a:extLst>
          </p:cNvPr>
          <p:cNvSpPr/>
          <p:nvPr/>
        </p:nvSpPr>
        <p:spPr>
          <a:xfrm>
            <a:off x="4871082" y="3357266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CBAEE0E-2735-DB4A-A9D1-E48C3C22435F}"/>
              </a:ext>
            </a:extLst>
          </p:cNvPr>
          <p:cNvSpPr/>
          <p:nvPr/>
        </p:nvSpPr>
        <p:spPr>
          <a:xfrm>
            <a:off x="5564957" y="2838917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2CC5E3F-379A-A34E-B46E-7B5514804B46}"/>
              </a:ext>
            </a:extLst>
          </p:cNvPr>
          <p:cNvSpPr/>
          <p:nvPr/>
        </p:nvSpPr>
        <p:spPr>
          <a:xfrm>
            <a:off x="5555315" y="3350611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C4683BB6-AA32-2F42-B4DF-BF0F8F55514B}"/>
              </a:ext>
            </a:extLst>
          </p:cNvPr>
          <p:cNvSpPr/>
          <p:nvPr/>
        </p:nvSpPr>
        <p:spPr>
          <a:xfrm>
            <a:off x="4273960" y="3355295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B1A20-CBCC-964C-995D-7D155C1AB7A4}"/>
              </a:ext>
            </a:extLst>
          </p:cNvPr>
          <p:cNvSpPr txBox="1"/>
          <p:nvPr/>
        </p:nvSpPr>
        <p:spPr>
          <a:xfrm>
            <a:off x="7116045" y="2568974"/>
            <a:ext cx="216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Nkx2.1 depends on Sox2 binding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9039B-2A58-A646-87BB-567AB70ACB60}"/>
              </a:ext>
            </a:extLst>
          </p:cNvPr>
          <p:cNvSpPr txBox="1"/>
          <p:nvPr/>
        </p:nvSpPr>
        <p:spPr>
          <a:xfrm>
            <a:off x="2941772" y="4671699"/>
            <a:ext cx="35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026AEB-196F-8747-B7CB-E1B9E41B1645}"/>
              </a:ext>
            </a:extLst>
          </p:cNvPr>
          <p:cNvSpPr txBox="1"/>
          <p:nvPr/>
        </p:nvSpPr>
        <p:spPr>
          <a:xfrm>
            <a:off x="3642041" y="4654271"/>
            <a:ext cx="35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58CC8F-3388-6D49-A422-CE1EB77CD74F}"/>
              </a:ext>
            </a:extLst>
          </p:cNvPr>
          <p:cNvSpPr txBox="1"/>
          <p:nvPr/>
        </p:nvSpPr>
        <p:spPr>
          <a:xfrm>
            <a:off x="4356940" y="4636756"/>
            <a:ext cx="35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6299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2" grpId="0"/>
      <p:bldP spid="4" grpId="0" animBg="1"/>
      <p:bldP spid="168" grpId="0" animBg="1"/>
      <p:bldP spid="169" grpId="0" animBg="1"/>
      <p:bldP spid="170" grpId="0" animBg="1"/>
      <p:bldP spid="203" grpId="0" animBg="1"/>
      <p:bldP spid="210" grpId="0" animBg="1"/>
      <p:bldP spid="220" grpId="0" animBg="1"/>
      <p:bldP spid="287" grpId="0" animBg="1"/>
      <p:bldP spid="1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F7E062C3-67AB-A14F-812C-BBD2BE382522}"/>
              </a:ext>
            </a:extLst>
          </p:cNvPr>
          <p:cNvSpPr txBox="1"/>
          <p:nvPr/>
        </p:nvSpPr>
        <p:spPr>
          <a:xfrm>
            <a:off x="557213" y="958622"/>
            <a:ext cx="664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Electrophoretic Mobility Shift Assay to Determine Co-Occupancy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218D49-943A-7945-BE4C-8715703FCE50}"/>
              </a:ext>
            </a:extLst>
          </p:cNvPr>
          <p:cNvSpPr/>
          <p:nvPr/>
        </p:nvSpPr>
        <p:spPr>
          <a:xfrm>
            <a:off x="191279" y="5974996"/>
            <a:ext cx="11681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that Sox2 and Nkx2.1 will co-occupy MGE IN sequences that target lineage specific genes.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93BF80-D258-FF41-8C7E-944B0D382CF1}"/>
              </a:ext>
            </a:extLst>
          </p:cNvPr>
          <p:cNvGrpSpPr/>
          <p:nvPr/>
        </p:nvGrpSpPr>
        <p:grpSpPr>
          <a:xfrm>
            <a:off x="354094" y="1536871"/>
            <a:ext cx="5860969" cy="4229208"/>
            <a:chOff x="1106990" y="1686727"/>
            <a:chExt cx="5860969" cy="422920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A1E9BD-2407-B540-AA81-DDAA267F2025}"/>
                </a:ext>
              </a:extLst>
            </p:cNvPr>
            <p:cNvSpPr/>
            <p:nvPr/>
          </p:nvSpPr>
          <p:spPr>
            <a:xfrm>
              <a:off x="4329734" y="3501334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DC11C13-E050-2245-B113-311D147FDF35}"/>
                </a:ext>
              </a:extLst>
            </p:cNvPr>
            <p:cNvSpPr/>
            <p:nvPr/>
          </p:nvSpPr>
          <p:spPr>
            <a:xfrm>
              <a:off x="6364633" y="2376449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E47F049-AFB7-0E4F-9166-68C83ACEF5C7}"/>
                </a:ext>
              </a:extLst>
            </p:cNvPr>
            <p:cNvSpPr/>
            <p:nvPr/>
          </p:nvSpPr>
          <p:spPr>
            <a:xfrm>
              <a:off x="3629465" y="3514388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B96732-FFE0-734D-8D82-010D16FF4336}"/>
                </a:ext>
              </a:extLst>
            </p:cNvPr>
            <p:cNvGrpSpPr/>
            <p:nvPr/>
          </p:nvGrpSpPr>
          <p:grpSpPr>
            <a:xfrm>
              <a:off x="1106990" y="1686727"/>
              <a:ext cx="5860969" cy="4229208"/>
              <a:chOff x="1106990" y="1686727"/>
              <a:chExt cx="5860969" cy="422920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BEDEDF-0AB9-E940-ABB6-AD5C1D81508D}"/>
                  </a:ext>
                </a:extLst>
              </p:cNvPr>
              <p:cNvSpPr/>
              <p:nvPr/>
            </p:nvSpPr>
            <p:spPr>
              <a:xfrm>
                <a:off x="3306501" y="1686727"/>
                <a:ext cx="3661458" cy="27200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176254A-B20A-DB4C-9DD2-254FE4FCB83D}"/>
                  </a:ext>
                </a:extLst>
              </p:cNvPr>
              <p:cNvGrpSpPr/>
              <p:nvPr/>
            </p:nvGrpSpPr>
            <p:grpSpPr>
              <a:xfrm>
                <a:off x="1106990" y="4464748"/>
                <a:ext cx="2342265" cy="1451187"/>
                <a:chOff x="1106990" y="4464748"/>
                <a:chExt cx="2342265" cy="145118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89D5D17-62B7-3A4F-A72A-649F7EB3F345}"/>
                    </a:ext>
                  </a:extLst>
                </p:cNvPr>
                <p:cNvSpPr txBox="1"/>
                <p:nvPr/>
              </p:nvSpPr>
              <p:spPr>
                <a:xfrm>
                  <a:off x="1562582" y="4464748"/>
                  <a:ext cx="18866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Scrambled DNA</a:t>
                  </a: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B6C4A585-DE52-D346-BCDF-864D3DB28D54}"/>
                    </a:ext>
                  </a:extLst>
                </p:cNvPr>
                <p:cNvSpPr txBox="1"/>
                <p:nvPr/>
              </p:nvSpPr>
              <p:spPr>
                <a:xfrm>
                  <a:off x="1334786" y="4821555"/>
                  <a:ext cx="18866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 IN Sequence</a:t>
                  </a: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E33F60BD-B7FA-AA48-9326-D5A456856712}"/>
                    </a:ext>
                  </a:extLst>
                </p:cNvPr>
                <p:cNvSpPr txBox="1"/>
                <p:nvPr/>
              </p:nvSpPr>
              <p:spPr>
                <a:xfrm>
                  <a:off x="1334786" y="5171260"/>
                  <a:ext cx="1971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Recombinant Sox2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C2FCF833-AE62-784B-B203-459A90DD4CB2}"/>
                    </a:ext>
                  </a:extLst>
                </p:cNvPr>
                <p:cNvSpPr txBox="1"/>
                <p:nvPr/>
              </p:nvSpPr>
              <p:spPr>
                <a:xfrm>
                  <a:off x="1106990" y="5546603"/>
                  <a:ext cx="21144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Recombinant Nkx2.1</a:t>
                  </a: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FBA6BA-69BD-6F44-ABF2-BE960580B089}"/>
                </a:ext>
              </a:extLst>
            </p:cNvPr>
            <p:cNvGrpSpPr/>
            <p:nvPr/>
          </p:nvGrpSpPr>
          <p:grpSpPr>
            <a:xfrm>
              <a:off x="3650686" y="4432334"/>
              <a:ext cx="1050564" cy="1454742"/>
              <a:chOff x="3650686" y="4432334"/>
              <a:chExt cx="1050564" cy="145474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DADDC-9E1A-1641-952B-22C28D895381}"/>
                  </a:ext>
                </a:extLst>
              </p:cNvPr>
              <p:cNvSpPr txBox="1"/>
              <p:nvPr/>
            </p:nvSpPr>
            <p:spPr>
              <a:xfrm>
                <a:off x="3659529" y="4440033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D369611-B1E8-D042-A2F4-E0D73C8576EF}"/>
                  </a:ext>
                </a:extLst>
              </p:cNvPr>
              <p:cNvSpPr txBox="1"/>
              <p:nvPr/>
            </p:nvSpPr>
            <p:spPr>
              <a:xfrm>
                <a:off x="4348223" y="4432334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5C0980B-65C5-A147-A40E-477042E131BA}"/>
                  </a:ext>
                </a:extLst>
              </p:cNvPr>
              <p:cNvSpPr txBox="1"/>
              <p:nvPr/>
            </p:nvSpPr>
            <p:spPr>
              <a:xfrm>
                <a:off x="4307230" y="482577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DF41334-FF04-C44D-83D7-10670CD1F5EF}"/>
                  </a:ext>
                </a:extLst>
              </p:cNvPr>
              <p:cNvSpPr txBox="1"/>
              <p:nvPr/>
            </p:nvSpPr>
            <p:spPr>
              <a:xfrm>
                <a:off x="3666281" y="4816467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A7E10F6B-AB9A-2540-A310-295C610F10E8}"/>
                  </a:ext>
                </a:extLst>
              </p:cNvPr>
              <p:cNvSpPr txBox="1"/>
              <p:nvPr/>
            </p:nvSpPr>
            <p:spPr>
              <a:xfrm>
                <a:off x="3659528" y="5199052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497F9EC-F05F-064F-944B-5781DBA6C30A}"/>
                  </a:ext>
                </a:extLst>
              </p:cNvPr>
              <p:cNvSpPr txBox="1"/>
              <p:nvPr/>
            </p:nvSpPr>
            <p:spPr>
              <a:xfrm>
                <a:off x="4310122" y="5188873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F9D1113-D204-7C45-95C0-479947F1A450}"/>
                  </a:ext>
                </a:extLst>
              </p:cNvPr>
              <p:cNvSpPr txBox="1"/>
              <p:nvPr/>
            </p:nvSpPr>
            <p:spPr>
              <a:xfrm>
                <a:off x="3650686" y="5497942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AA5054B-7443-5E4B-BAEB-9623D7034046}"/>
                  </a:ext>
                </a:extLst>
              </p:cNvPr>
              <p:cNvSpPr txBox="1"/>
              <p:nvPr/>
            </p:nvSpPr>
            <p:spPr>
              <a:xfrm>
                <a:off x="4298067" y="5510642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50EB368-7E9F-C64A-804C-F7B9487C21AA}"/>
                </a:ext>
              </a:extLst>
            </p:cNvPr>
            <p:cNvGrpSpPr/>
            <p:nvPr/>
          </p:nvGrpSpPr>
          <p:grpSpPr>
            <a:xfrm>
              <a:off x="5000263" y="4432334"/>
              <a:ext cx="397397" cy="1419870"/>
              <a:chOff x="5000263" y="4432334"/>
              <a:chExt cx="397397" cy="1419870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1ED45D-0FB5-A843-9747-8E610C67C24D}"/>
                  </a:ext>
                </a:extLst>
              </p:cNvPr>
              <p:cNvSpPr txBox="1"/>
              <p:nvPr/>
            </p:nvSpPr>
            <p:spPr>
              <a:xfrm>
                <a:off x="5044633" y="4432334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3A36776-F4B7-E140-8122-2EDF6E12B750}"/>
                  </a:ext>
                </a:extLst>
              </p:cNvPr>
              <p:cNvSpPr txBox="1"/>
              <p:nvPr/>
            </p:nvSpPr>
            <p:spPr>
              <a:xfrm>
                <a:off x="5000263" y="5121508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FED6FCDD-E671-6941-ABEC-3FE549AEF91C}"/>
                  </a:ext>
                </a:extLst>
              </p:cNvPr>
              <p:cNvSpPr txBox="1"/>
              <p:nvPr/>
            </p:nvSpPr>
            <p:spPr>
              <a:xfrm>
                <a:off x="5017142" y="547577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C6591A-DB92-1B47-B0B9-B3285A56E0A4}"/>
                  </a:ext>
                </a:extLst>
              </p:cNvPr>
              <p:cNvSpPr txBox="1"/>
              <p:nvPr/>
            </p:nvSpPr>
            <p:spPr>
              <a:xfrm>
                <a:off x="5000263" y="4822618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C12645-2649-2E43-B52C-A6E27EC7A0D5}"/>
                </a:ext>
              </a:extLst>
            </p:cNvPr>
            <p:cNvGrpSpPr/>
            <p:nvPr/>
          </p:nvGrpSpPr>
          <p:grpSpPr>
            <a:xfrm>
              <a:off x="6431189" y="4444910"/>
              <a:ext cx="390644" cy="1407294"/>
              <a:chOff x="5775768" y="4434920"/>
              <a:chExt cx="390644" cy="1407294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26D978B-62DC-4949-B943-DA4627BEA46E}"/>
                  </a:ext>
                </a:extLst>
              </p:cNvPr>
              <p:cNvSpPr txBox="1"/>
              <p:nvPr/>
            </p:nvSpPr>
            <p:spPr>
              <a:xfrm>
                <a:off x="5813385" y="443492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B6FE842-8AF0-394B-9233-3D9024C478DE}"/>
                  </a:ext>
                </a:extLst>
              </p:cNvPr>
              <p:cNvSpPr txBox="1"/>
              <p:nvPr/>
            </p:nvSpPr>
            <p:spPr>
              <a:xfrm>
                <a:off x="5782518" y="546578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F507A60D-1B6F-C947-8F82-1AA979479735}"/>
                  </a:ext>
                </a:extLst>
              </p:cNvPr>
              <p:cNvSpPr txBox="1"/>
              <p:nvPr/>
            </p:nvSpPr>
            <p:spPr>
              <a:xfrm>
                <a:off x="5782517" y="5134208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64FBA98-8B4A-934C-AB67-82CB48849C21}"/>
                  </a:ext>
                </a:extLst>
              </p:cNvPr>
              <p:cNvSpPr txBox="1"/>
              <p:nvPr/>
            </p:nvSpPr>
            <p:spPr>
              <a:xfrm>
                <a:off x="5775768" y="4845077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8849EA7-A063-614F-BFA0-D6561E3E2FBE}"/>
                </a:ext>
              </a:extLst>
            </p:cNvPr>
            <p:cNvSpPr/>
            <p:nvPr/>
          </p:nvSpPr>
          <p:spPr>
            <a:xfrm>
              <a:off x="5623978" y="3507122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17A1A92-D8E1-C644-AE8D-ECED7A2B14A9}"/>
                </a:ext>
              </a:extLst>
            </p:cNvPr>
            <p:cNvSpPr txBox="1"/>
            <p:nvPr/>
          </p:nvSpPr>
          <p:spPr>
            <a:xfrm>
              <a:off x="5614559" y="5497942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9A60D58-A4CC-8744-B17C-99AEF86A98F2}"/>
                </a:ext>
              </a:extLst>
            </p:cNvPr>
            <p:cNvSpPr txBox="1"/>
            <p:nvPr/>
          </p:nvSpPr>
          <p:spPr>
            <a:xfrm>
              <a:off x="5651181" y="4440033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DB14F77-A6CD-D641-9532-F804F2B9D6D2}"/>
                </a:ext>
              </a:extLst>
            </p:cNvPr>
            <p:cNvSpPr txBox="1"/>
            <p:nvPr/>
          </p:nvSpPr>
          <p:spPr>
            <a:xfrm>
              <a:off x="5647128" y="5109970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2CC5E3F-379A-A34E-B46E-7B5514804B46}"/>
                </a:ext>
              </a:extLst>
            </p:cNvPr>
            <p:cNvSpPr/>
            <p:nvPr/>
          </p:nvSpPr>
          <p:spPr>
            <a:xfrm>
              <a:off x="6308211" y="3500467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Oval 286">
            <a:extLst>
              <a:ext uri="{FF2B5EF4-FFF2-40B4-BE49-F238E27FC236}">
                <a16:creationId xmlns:a16="http://schemas.microsoft.com/office/drawing/2014/main" id="{C4683BB6-AA32-2F42-B4DF-BF0F8F55514B}"/>
              </a:ext>
            </a:extLst>
          </p:cNvPr>
          <p:cNvSpPr/>
          <p:nvPr/>
        </p:nvSpPr>
        <p:spPr>
          <a:xfrm>
            <a:off x="4273960" y="3355295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B1A20-CBCC-964C-995D-7D155C1AB7A4}"/>
              </a:ext>
            </a:extLst>
          </p:cNvPr>
          <p:cNvSpPr txBox="1"/>
          <p:nvPr/>
        </p:nvSpPr>
        <p:spPr>
          <a:xfrm>
            <a:off x="7116044" y="2568974"/>
            <a:ext cx="283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Sox2 depends on Nkx2.1 binding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0BF6F7-F125-454E-95CC-6676F74AF8EF}"/>
              </a:ext>
            </a:extLst>
          </p:cNvPr>
          <p:cNvSpPr/>
          <p:nvPr/>
        </p:nvSpPr>
        <p:spPr>
          <a:xfrm>
            <a:off x="4871082" y="2928706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1CA8A3-8DB4-9245-8D2D-399D5F8D4174}"/>
              </a:ext>
            </a:extLst>
          </p:cNvPr>
          <p:cNvSpPr txBox="1"/>
          <p:nvPr/>
        </p:nvSpPr>
        <p:spPr>
          <a:xfrm>
            <a:off x="4862409" y="4685843"/>
            <a:ext cx="353027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C7BE3C3-EB65-3547-9A2A-C103378B2366}"/>
              </a:ext>
            </a:extLst>
          </p:cNvPr>
          <p:cNvSpPr/>
          <p:nvPr/>
        </p:nvSpPr>
        <p:spPr>
          <a:xfrm>
            <a:off x="5582800" y="2918538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43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F7E062C3-67AB-A14F-812C-BBD2BE382522}"/>
              </a:ext>
            </a:extLst>
          </p:cNvPr>
          <p:cNvSpPr txBox="1"/>
          <p:nvPr/>
        </p:nvSpPr>
        <p:spPr>
          <a:xfrm>
            <a:off x="557213" y="958622"/>
            <a:ext cx="664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Electrophoretic Mobility Shift Assay to Determine Co-Occupancy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218D49-943A-7945-BE4C-8715703FCE50}"/>
              </a:ext>
            </a:extLst>
          </p:cNvPr>
          <p:cNvSpPr/>
          <p:nvPr/>
        </p:nvSpPr>
        <p:spPr>
          <a:xfrm>
            <a:off x="191279" y="5974996"/>
            <a:ext cx="11681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that Sox2 and Nkx2.1 will co-occupy MGE IN sequences that target lineage specific genes.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93BF80-D258-FF41-8C7E-944B0D382CF1}"/>
              </a:ext>
            </a:extLst>
          </p:cNvPr>
          <p:cNvGrpSpPr/>
          <p:nvPr/>
        </p:nvGrpSpPr>
        <p:grpSpPr>
          <a:xfrm>
            <a:off x="354094" y="1536871"/>
            <a:ext cx="5860969" cy="4229208"/>
            <a:chOff x="1106990" y="1686727"/>
            <a:chExt cx="5860969" cy="422920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A1E9BD-2407-B540-AA81-DDAA267F2025}"/>
                </a:ext>
              </a:extLst>
            </p:cNvPr>
            <p:cNvSpPr/>
            <p:nvPr/>
          </p:nvSpPr>
          <p:spPr>
            <a:xfrm>
              <a:off x="4329734" y="3501334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DC11C13-E050-2245-B113-311D147FDF35}"/>
                </a:ext>
              </a:extLst>
            </p:cNvPr>
            <p:cNvSpPr/>
            <p:nvPr/>
          </p:nvSpPr>
          <p:spPr>
            <a:xfrm>
              <a:off x="6364633" y="2376449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E47F049-AFB7-0E4F-9166-68C83ACEF5C7}"/>
                </a:ext>
              </a:extLst>
            </p:cNvPr>
            <p:cNvSpPr/>
            <p:nvPr/>
          </p:nvSpPr>
          <p:spPr>
            <a:xfrm>
              <a:off x="3629465" y="3514388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B96732-FFE0-734D-8D82-010D16FF4336}"/>
                </a:ext>
              </a:extLst>
            </p:cNvPr>
            <p:cNvGrpSpPr/>
            <p:nvPr/>
          </p:nvGrpSpPr>
          <p:grpSpPr>
            <a:xfrm>
              <a:off x="1106990" y="1686727"/>
              <a:ext cx="5860969" cy="4229208"/>
              <a:chOff x="1106990" y="1686727"/>
              <a:chExt cx="5860969" cy="422920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BEDEDF-0AB9-E940-ABB6-AD5C1D81508D}"/>
                  </a:ext>
                </a:extLst>
              </p:cNvPr>
              <p:cNvSpPr/>
              <p:nvPr/>
            </p:nvSpPr>
            <p:spPr>
              <a:xfrm>
                <a:off x="3306501" y="1686727"/>
                <a:ext cx="3661458" cy="27200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176254A-B20A-DB4C-9DD2-254FE4FCB83D}"/>
                  </a:ext>
                </a:extLst>
              </p:cNvPr>
              <p:cNvGrpSpPr/>
              <p:nvPr/>
            </p:nvGrpSpPr>
            <p:grpSpPr>
              <a:xfrm>
                <a:off x="1106990" y="4464748"/>
                <a:ext cx="2342265" cy="1451187"/>
                <a:chOff x="1106990" y="4464748"/>
                <a:chExt cx="2342265" cy="145118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89D5D17-62B7-3A4F-A72A-649F7EB3F345}"/>
                    </a:ext>
                  </a:extLst>
                </p:cNvPr>
                <p:cNvSpPr txBox="1"/>
                <p:nvPr/>
              </p:nvSpPr>
              <p:spPr>
                <a:xfrm>
                  <a:off x="1562582" y="4464748"/>
                  <a:ext cx="18866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Scrambled DNA</a:t>
                  </a: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B6C4A585-DE52-D346-BCDF-864D3DB28D54}"/>
                    </a:ext>
                  </a:extLst>
                </p:cNvPr>
                <p:cNvSpPr txBox="1"/>
                <p:nvPr/>
              </p:nvSpPr>
              <p:spPr>
                <a:xfrm>
                  <a:off x="1334786" y="4821555"/>
                  <a:ext cx="18866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 IN Sequence</a:t>
                  </a: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E33F60BD-B7FA-AA48-9326-D5A456856712}"/>
                    </a:ext>
                  </a:extLst>
                </p:cNvPr>
                <p:cNvSpPr txBox="1"/>
                <p:nvPr/>
              </p:nvSpPr>
              <p:spPr>
                <a:xfrm>
                  <a:off x="1334786" y="5171260"/>
                  <a:ext cx="1971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Recombinant Sox2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C2FCF833-AE62-784B-B203-459A90DD4CB2}"/>
                    </a:ext>
                  </a:extLst>
                </p:cNvPr>
                <p:cNvSpPr txBox="1"/>
                <p:nvPr/>
              </p:nvSpPr>
              <p:spPr>
                <a:xfrm>
                  <a:off x="1106990" y="5546603"/>
                  <a:ext cx="21144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Recombinant Nkx2.1</a:t>
                  </a: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FBA6BA-69BD-6F44-ABF2-BE960580B089}"/>
                </a:ext>
              </a:extLst>
            </p:cNvPr>
            <p:cNvGrpSpPr/>
            <p:nvPr/>
          </p:nvGrpSpPr>
          <p:grpSpPr>
            <a:xfrm>
              <a:off x="3650686" y="4432334"/>
              <a:ext cx="1050564" cy="1454742"/>
              <a:chOff x="3650686" y="4432334"/>
              <a:chExt cx="1050564" cy="145474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DADDC-9E1A-1641-952B-22C28D895381}"/>
                  </a:ext>
                </a:extLst>
              </p:cNvPr>
              <p:cNvSpPr txBox="1"/>
              <p:nvPr/>
            </p:nvSpPr>
            <p:spPr>
              <a:xfrm>
                <a:off x="3659529" y="4440033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D369611-B1E8-D042-A2F4-E0D73C8576EF}"/>
                  </a:ext>
                </a:extLst>
              </p:cNvPr>
              <p:cNvSpPr txBox="1"/>
              <p:nvPr/>
            </p:nvSpPr>
            <p:spPr>
              <a:xfrm>
                <a:off x="4348223" y="4432334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5C0980B-65C5-A147-A40E-477042E131BA}"/>
                  </a:ext>
                </a:extLst>
              </p:cNvPr>
              <p:cNvSpPr txBox="1"/>
              <p:nvPr/>
            </p:nvSpPr>
            <p:spPr>
              <a:xfrm>
                <a:off x="4307230" y="482577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DF41334-FF04-C44D-83D7-10670CD1F5EF}"/>
                  </a:ext>
                </a:extLst>
              </p:cNvPr>
              <p:cNvSpPr txBox="1"/>
              <p:nvPr/>
            </p:nvSpPr>
            <p:spPr>
              <a:xfrm>
                <a:off x="3666281" y="4816467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A7E10F6B-AB9A-2540-A310-295C610F10E8}"/>
                  </a:ext>
                </a:extLst>
              </p:cNvPr>
              <p:cNvSpPr txBox="1"/>
              <p:nvPr/>
            </p:nvSpPr>
            <p:spPr>
              <a:xfrm>
                <a:off x="3659528" y="5199052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497F9EC-F05F-064F-944B-5781DBA6C30A}"/>
                  </a:ext>
                </a:extLst>
              </p:cNvPr>
              <p:cNvSpPr txBox="1"/>
              <p:nvPr/>
            </p:nvSpPr>
            <p:spPr>
              <a:xfrm>
                <a:off x="4310122" y="5188873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F9D1113-D204-7C45-95C0-479947F1A450}"/>
                  </a:ext>
                </a:extLst>
              </p:cNvPr>
              <p:cNvSpPr txBox="1"/>
              <p:nvPr/>
            </p:nvSpPr>
            <p:spPr>
              <a:xfrm>
                <a:off x="3650686" y="5497942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AA5054B-7443-5E4B-BAEB-9623D7034046}"/>
                  </a:ext>
                </a:extLst>
              </p:cNvPr>
              <p:cNvSpPr txBox="1"/>
              <p:nvPr/>
            </p:nvSpPr>
            <p:spPr>
              <a:xfrm>
                <a:off x="4298067" y="5510642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50EB368-7E9F-C64A-804C-F7B9487C21AA}"/>
                </a:ext>
              </a:extLst>
            </p:cNvPr>
            <p:cNvGrpSpPr/>
            <p:nvPr/>
          </p:nvGrpSpPr>
          <p:grpSpPr>
            <a:xfrm>
              <a:off x="5000263" y="4432334"/>
              <a:ext cx="397397" cy="1419870"/>
              <a:chOff x="5000263" y="4432334"/>
              <a:chExt cx="397397" cy="1419870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1ED45D-0FB5-A843-9747-8E610C67C24D}"/>
                  </a:ext>
                </a:extLst>
              </p:cNvPr>
              <p:cNvSpPr txBox="1"/>
              <p:nvPr/>
            </p:nvSpPr>
            <p:spPr>
              <a:xfrm>
                <a:off x="5044633" y="4432334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3A36776-F4B7-E140-8122-2EDF6E12B750}"/>
                  </a:ext>
                </a:extLst>
              </p:cNvPr>
              <p:cNvSpPr txBox="1"/>
              <p:nvPr/>
            </p:nvSpPr>
            <p:spPr>
              <a:xfrm>
                <a:off x="5000263" y="5121508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FED6FCDD-E671-6941-ABEC-3FE549AEF91C}"/>
                  </a:ext>
                </a:extLst>
              </p:cNvPr>
              <p:cNvSpPr txBox="1"/>
              <p:nvPr/>
            </p:nvSpPr>
            <p:spPr>
              <a:xfrm>
                <a:off x="5017142" y="547577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C6591A-DB92-1B47-B0B9-B3285A56E0A4}"/>
                  </a:ext>
                </a:extLst>
              </p:cNvPr>
              <p:cNvSpPr txBox="1"/>
              <p:nvPr/>
            </p:nvSpPr>
            <p:spPr>
              <a:xfrm>
                <a:off x="5000263" y="4822618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C12645-2649-2E43-B52C-A6E27EC7A0D5}"/>
                </a:ext>
              </a:extLst>
            </p:cNvPr>
            <p:cNvGrpSpPr/>
            <p:nvPr/>
          </p:nvGrpSpPr>
          <p:grpSpPr>
            <a:xfrm>
              <a:off x="6431189" y="4444910"/>
              <a:ext cx="390644" cy="1407294"/>
              <a:chOff x="5775768" y="4434920"/>
              <a:chExt cx="390644" cy="1407294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26D978B-62DC-4949-B943-DA4627BEA46E}"/>
                  </a:ext>
                </a:extLst>
              </p:cNvPr>
              <p:cNvSpPr txBox="1"/>
              <p:nvPr/>
            </p:nvSpPr>
            <p:spPr>
              <a:xfrm>
                <a:off x="5813385" y="443492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B6FE842-8AF0-394B-9233-3D9024C478DE}"/>
                  </a:ext>
                </a:extLst>
              </p:cNvPr>
              <p:cNvSpPr txBox="1"/>
              <p:nvPr/>
            </p:nvSpPr>
            <p:spPr>
              <a:xfrm>
                <a:off x="5782518" y="546578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F507A60D-1B6F-C947-8F82-1AA979479735}"/>
                  </a:ext>
                </a:extLst>
              </p:cNvPr>
              <p:cNvSpPr txBox="1"/>
              <p:nvPr/>
            </p:nvSpPr>
            <p:spPr>
              <a:xfrm>
                <a:off x="5782517" y="5134208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64FBA98-8B4A-934C-AB67-82CB48849C21}"/>
                  </a:ext>
                </a:extLst>
              </p:cNvPr>
              <p:cNvSpPr txBox="1"/>
              <p:nvPr/>
            </p:nvSpPr>
            <p:spPr>
              <a:xfrm>
                <a:off x="5775768" y="4845077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8849EA7-A063-614F-BFA0-D6561E3E2FBE}"/>
                </a:ext>
              </a:extLst>
            </p:cNvPr>
            <p:cNvSpPr/>
            <p:nvPr/>
          </p:nvSpPr>
          <p:spPr>
            <a:xfrm>
              <a:off x="5623978" y="3507122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17A1A92-D8E1-C644-AE8D-ECED7A2B14A9}"/>
                </a:ext>
              </a:extLst>
            </p:cNvPr>
            <p:cNvSpPr txBox="1"/>
            <p:nvPr/>
          </p:nvSpPr>
          <p:spPr>
            <a:xfrm>
              <a:off x="5614559" y="5497942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9A60D58-A4CC-8744-B17C-99AEF86A98F2}"/>
                </a:ext>
              </a:extLst>
            </p:cNvPr>
            <p:cNvSpPr txBox="1"/>
            <p:nvPr/>
          </p:nvSpPr>
          <p:spPr>
            <a:xfrm>
              <a:off x="5651181" y="4440033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DB14F77-A6CD-D641-9532-F804F2B9D6D2}"/>
                </a:ext>
              </a:extLst>
            </p:cNvPr>
            <p:cNvSpPr txBox="1"/>
            <p:nvPr/>
          </p:nvSpPr>
          <p:spPr>
            <a:xfrm>
              <a:off x="5647128" y="5109970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2CC5E3F-379A-A34E-B46E-7B5514804B46}"/>
                </a:ext>
              </a:extLst>
            </p:cNvPr>
            <p:cNvSpPr/>
            <p:nvPr/>
          </p:nvSpPr>
          <p:spPr>
            <a:xfrm>
              <a:off x="6308211" y="3500467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Oval 286">
            <a:extLst>
              <a:ext uri="{FF2B5EF4-FFF2-40B4-BE49-F238E27FC236}">
                <a16:creationId xmlns:a16="http://schemas.microsoft.com/office/drawing/2014/main" id="{C4683BB6-AA32-2F42-B4DF-BF0F8F55514B}"/>
              </a:ext>
            </a:extLst>
          </p:cNvPr>
          <p:cNvSpPr/>
          <p:nvPr/>
        </p:nvSpPr>
        <p:spPr>
          <a:xfrm>
            <a:off x="4273960" y="3355295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B1A20-CBCC-964C-995D-7D155C1AB7A4}"/>
              </a:ext>
            </a:extLst>
          </p:cNvPr>
          <p:cNvSpPr txBox="1"/>
          <p:nvPr/>
        </p:nvSpPr>
        <p:spPr>
          <a:xfrm>
            <a:off x="7116044" y="2568974"/>
            <a:ext cx="283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Sox2 and Nkx2.1 must form a complex first to bind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9F9A72-8F69-3E4E-91AA-CA5DDBB8DFB1}"/>
              </a:ext>
            </a:extLst>
          </p:cNvPr>
          <p:cNvSpPr txBox="1"/>
          <p:nvPr/>
        </p:nvSpPr>
        <p:spPr>
          <a:xfrm>
            <a:off x="4885559" y="4695857"/>
            <a:ext cx="353027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000249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ID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F7E062C3-67AB-A14F-812C-BBD2BE382522}"/>
              </a:ext>
            </a:extLst>
          </p:cNvPr>
          <p:cNvSpPr txBox="1"/>
          <p:nvPr/>
        </p:nvSpPr>
        <p:spPr>
          <a:xfrm>
            <a:off x="557213" y="958622"/>
            <a:ext cx="664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Electrophoretic Mobility Shift Assay to Determine Co-Occupancy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218D49-943A-7945-BE4C-8715703FCE50}"/>
              </a:ext>
            </a:extLst>
          </p:cNvPr>
          <p:cNvSpPr/>
          <p:nvPr/>
        </p:nvSpPr>
        <p:spPr>
          <a:xfrm>
            <a:off x="191279" y="5974996"/>
            <a:ext cx="11681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that Sox2 and Coup-TFII will co-occupy CGE IN sequences that target lineage specific genes.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93BF80-D258-FF41-8C7E-944B0D382CF1}"/>
              </a:ext>
            </a:extLst>
          </p:cNvPr>
          <p:cNvGrpSpPr/>
          <p:nvPr/>
        </p:nvGrpSpPr>
        <p:grpSpPr>
          <a:xfrm>
            <a:off x="354094" y="1536871"/>
            <a:ext cx="5860969" cy="4229208"/>
            <a:chOff x="1106990" y="1686727"/>
            <a:chExt cx="5860969" cy="422920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CA1E9BD-2407-B540-AA81-DDAA267F2025}"/>
                </a:ext>
              </a:extLst>
            </p:cNvPr>
            <p:cNvSpPr/>
            <p:nvPr/>
          </p:nvSpPr>
          <p:spPr>
            <a:xfrm>
              <a:off x="4329734" y="3501334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B78CA0-81B4-C242-AEFF-730AD76055DE}"/>
                </a:ext>
              </a:extLst>
            </p:cNvPr>
            <p:cNvSpPr/>
            <p:nvPr/>
          </p:nvSpPr>
          <p:spPr>
            <a:xfrm>
              <a:off x="5044633" y="2993731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DC11C13-E050-2245-B113-311D147FDF35}"/>
                </a:ext>
              </a:extLst>
            </p:cNvPr>
            <p:cNvSpPr/>
            <p:nvPr/>
          </p:nvSpPr>
          <p:spPr>
            <a:xfrm>
              <a:off x="6329908" y="2376449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E47F049-AFB7-0E4F-9166-68C83ACEF5C7}"/>
                </a:ext>
              </a:extLst>
            </p:cNvPr>
            <p:cNvSpPr/>
            <p:nvPr/>
          </p:nvSpPr>
          <p:spPr>
            <a:xfrm>
              <a:off x="3629465" y="3514388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B96732-FFE0-734D-8D82-010D16FF4336}"/>
                </a:ext>
              </a:extLst>
            </p:cNvPr>
            <p:cNvGrpSpPr/>
            <p:nvPr/>
          </p:nvGrpSpPr>
          <p:grpSpPr>
            <a:xfrm>
              <a:off x="1106990" y="1686727"/>
              <a:ext cx="5860969" cy="4229208"/>
              <a:chOff x="1106990" y="1686727"/>
              <a:chExt cx="5860969" cy="422920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BEDEDF-0AB9-E940-ABB6-AD5C1D81508D}"/>
                  </a:ext>
                </a:extLst>
              </p:cNvPr>
              <p:cNvSpPr/>
              <p:nvPr/>
            </p:nvSpPr>
            <p:spPr>
              <a:xfrm>
                <a:off x="3306501" y="1686727"/>
                <a:ext cx="3661458" cy="27200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176254A-B20A-DB4C-9DD2-254FE4FCB83D}"/>
                  </a:ext>
                </a:extLst>
              </p:cNvPr>
              <p:cNvGrpSpPr/>
              <p:nvPr/>
            </p:nvGrpSpPr>
            <p:grpSpPr>
              <a:xfrm>
                <a:off x="1106990" y="4464748"/>
                <a:ext cx="2342265" cy="1451187"/>
                <a:chOff x="1106990" y="4464748"/>
                <a:chExt cx="2342265" cy="1451187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89D5D17-62B7-3A4F-A72A-649F7EB3F345}"/>
                    </a:ext>
                  </a:extLst>
                </p:cNvPr>
                <p:cNvSpPr txBox="1"/>
                <p:nvPr/>
              </p:nvSpPr>
              <p:spPr>
                <a:xfrm>
                  <a:off x="1562582" y="4464748"/>
                  <a:ext cx="18866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Scrambled DNA</a:t>
                  </a: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B6C4A585-DE52-D346-BCDF-864D3DB28D54}"/>
                    </a:ext>
                  </a:extLst>
                </p:cNvPr>
                <p:cNvSpPr txBox="1"/>
                <p:nvPr/>
              </p:nvSpPr>
              <p:spPr>
                <a:xfrm>
                  <a:off x="1334786" y="4821555"/>
                  <a:ext cx="18866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 IN Sequence</a:t>
                  </a: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E33F60BD-B7FA-AA48-9326-D5A456856712}"/>
                    </a:ext>
                  </a:extLst>
                </p:cNvPr>
                <p:cNvSpPr txBox="1"/>
                <p:nvPr/>
              </p:nvSpPr>
              <p:spPr>
                <a:xfrm>
                  <a:off x="1334786" y="5171260"/>
                  <a:ext cx="1971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Recombinant Sox2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C2FCF833-AE62-784B-B203-459A90DD4CB2}"/>
                    </a:ext>
                  </a:extLst>
                </p:cNvPr>
                <p:cNvSpPr txBox="1"/>
                <p:nvPr/>
              </p:nvSpPr>
              <p:spPr>
                <a:xfrm>
                  <a:off x="1106990" y="5546603"/>
                  <a:ext cx="21144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Recombinant Nkx2.1</a:t>
                  </a:r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FBA6BA-69BD-6F44-ABF2-BE960580B089}"/>
                </a:ext>
              </a:extLst>
            </p:cNvPr>
            <p:cNvGrpSpPr/>
            <p:nvPr/>
          </p:nvGrpSpPr>
          <p:grpSpPr>
            <a:xfrm>
              <a:off x="3650686" y="4432334"/>
              <a:ext cx="1050564" cy="1454742"/>
              <a:chOff x="3650686" y="4432334"/>
              <a:chExt cx="1050564" cy="145474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5DADDC-9E1A-1641-952B-22C28D895381}"/>
                  </a:ext>
                </a:extLst>
              </p:cNvPr>
              <p:cNvSpPr txBox="1"/>
              <p:nvPr/>
            </p:nvSpPr>
            <p:spPr>
              <a:xfrm>
                <a:off x="3659529" y="4440033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D369611-B1E8-D042-A2F4-E0D73C8576EF}"/>
                  </a:ext>
                </a:extLst>
              </p:cNvPr>
              <p:cNvSpPr txBox="1"/>
              <p:nvPr/>
            </p:nvSpPr>
            <p:spPr>
              <a:xfrm>
                <a:off x="4348223" y="4432334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5C0980B-65C5-A147-A40E-477042E131BA}"/>
                  </a:ext>
                </a:extLst>
              </p:cNvPr>
              <p:cNvSpPr txBox="1"/>
              <p:nvPr/>
            </p:nvSpPr>
            <p:spPr>
              <a:xfrm>
                <a:off x="4307230" y="482577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DF41334-FF04-C44D-83D7-10670CD1F5EF}"/>
                  </a:ext>
                </a:extLst>
              </p:cNvPr>
              <p:cNvSpPr txBox="1"/>
              <p:nvPr/>
            </p:nvSpPr>
            <p:spPr>
              <a:xfrm>
                <a:off x="3666281" y="4816467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A7E10F6B-AB9A-2540-A310-295C610F10E8}"/>
                  </a:ext>
                </a:extLst>
              </p:cNvPr>
              <p:cNvSpPr txBox="1"/>
              <p:nvPr/>
            </p:nvSpPr>
            <p:spPr>
              <a:xfrm>
                <a:off x="3659528" y="5199052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497F9EC-F05F-064F-944B-5781DBA6C30A}"/>
                  </a:ext>
                </a:extLst>
              </p:cNvPr>
              <p:cNvSpPr txBox="1"/>
              <p:nvPr/>
            </p:nvSpPr>
            <p:spPr>
              <a:xfrm>
                <a:off x="4310122" y="5188873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DF9D1113-D204-7C45-95C0-479947F1A450}"/>
                  </a:ext>
                </a:extLst>
              </p:cNvPr>
              <p:cNvSpPr txBox="1"/>
              <p:nvPr/>
            </p:nvSpPr>
            <p:spPr>
              <a:xfrm>
                <a:off x="3650686" y="5497942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EAA5054B-7443-5E4B-BAEB-9623D7034046}"/>
                  </a:ext>
                </a:extLst>
              </p:cNvPr>
              <p:cNvSpPr txBox="1"/>
              <p:nvPr/>
            </p:nvSpPr>
            <p:spPr>
              <a:xfrm>
                <a:off x="4298067" y="5510642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50EB368-7E9F-C64A-804C-F7B9487C21AA}"/>
                </a:ext>
              </a:extLst>
            </p:cNvPr>
            <p:cNvGrpSpPr/>
            <p:nvPr/>
          </p:nvGrpSpPr>
          <p:grpSpPr>
            <a:xfrm>
              <a:off x="5000263" y="4432334"/>
              <a:ext cx="397397" cy="1419870"/>
              <a:chOff x="5000263" y="4432334"/>
              <a:chExt cx="397397" cy="1419870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1ED45D-0FB5-A843-9747-8E610C67C24D}"/>
                  </a:ext>
                </a:extLst>
              </p:cNvPr>
              <p:cNvSpPr txBox="1"/>
              <p:nvPr/>
            </p:nvSpPr>
            <p:spPr>
              <a:xfrm>
                <a:off x="5044633" y="4432334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C3A36776-F4B7-E140-8122-2EDF6E12B750}"/>
                  </a:ext>
                </a:extLst>
              </p:cNvPr>
              <p:cNvSpPr txBox="1"/>
              <p:nvPr/>
            </p:nvSpPr>
            <p:spPr>
              <a:xfrm>
                <a:off x="5000263" y="5121508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FED6FCDD-E671-6941-ABEC-3FE549AEF91C}"/>
                  </a:ext>
                </a:extLst>
              </p:cNvPr>
              <p:cNvSpPr txBox="1"/>
              <p:nvPr/>
            </p:nvSpPr>
            <p:spPr>
              <a:xfrm>
                <a:off x="5017142" y="547577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F0C6591A-DB92-1B47-B0B9-B3285A56E0A4}"/>
                  </a:ext>
                </a:extLst>
              </p:cNvPr>
              <p:cNvSpPr txBox="1"/>
              <p:nvPr/>
            </p:nvSpPr>
            <p:spPr>
              <a:xfrm>
                <a:off x="5000263" y="4822618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C12645-2649-2E43-B52C-A6E27EC7A0D5}"/>
                </a:ext>
              </a:extLst>
            </p:cNvPr>
            <p:cNvGrpSpPr/>
            <p:nvPr/>
          </p:nvGrpSpPr>
          <p:grpSpPr>
            <a:xfrm>
              <a:off x="6431189" y="4444910"/>
              <a:ext cx="390644" cy="1407294"/>
              <a:chOff x="5775768" y="4434920"/>
              <a:chExt cx="390644" cy="1407294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26D978B-62DC-4949-B943-DA4627BEA46E}"/>
                  </a:ext>
                </a:extLst>
              </p:cNvPr>
              <p:cNvSpPr txBox="1"/>
              <p:nvPr/>
            </p:nvSpPr>
            <p:spPr>
              <a:xfrm>
                <a:off x="5813385" y="443492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B6FE842-8AF0-394B-9233-3D9024C478DE}"/>
                  </a:ext>
                </a:extLst>
              </p:cNvPr>
              <p:cNvSpPr txBox="1"/>
              <p:nvPr/>
            </p:nvSpPr>
            <p:spPr>
              <a:xfrm>
                <a:off x="5782518" y="5465780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F507A60D-1B6F-C947-8F82-1AA979479735}"/>
                  </a:ext>
                </a:extLst>
              </p:cNvPr>
              <p:cNvSpPr txBox="1"/>
              <p:nvPr/>
            </p:nvSpPr>
            <p:spPr>
              <a:xfrm>
                <a:off x="5782517" y="5134208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64FBA98-8B4A-934C-AB67-82CB48849C21}"/>
                  </a:ext>
                </a:extLst>
              </p:cNvPr>
              <p:cNvSpPr txBox="1"/>
              <p:nvPr/>
            </p:nvSpPr>
            <p:spPr>
              <a:xfrm>
                <a:off x="5775768" y="4845077"/>
                <a:ext cx="353027" cy="37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8849EA7-A063-614F-BFA0-D6561E3E2FBE}"/>
                </a:ext>
              </a:extLst>
            </p:cNvPr>
            <p:cNvSpPr/>
            <p:nvPr/>
          </p:nvSpPr>
          <p:spPr>
            <a:xfrm>
              <a:off x="5623978" y="3507122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17A1A92-D8E1-C644-AE8D-ECED7A2B14A9}"/>
                </a:ext>
              </a:extLst>
            </p:cNvPr>
            <p:cNvSpPr txBox="1"/>
            <p:nvPr/>
          </p:nvSpPr>
          <p:spPr>
            <a:xfrm>
              <a:off x="5614559" y="5497942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9A60D58-A4CC-8744-B17C-99AEF86A98F2}"/>
                </a:ext>
              </a:extLst>
            </p:cNvPr>
            <p:cNvSpPr txBox="1"/>
            <p:nvPr/>
          </p:nvSpPr>
          <p:spPr>
            <a:xfrm>
              <a:off x="5651181" y="4440033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DB14F77-A6CD-D641-9532-F804F2B9D6D2}"/>
                </a:ext>
              </a:extLst>
            </p:cNvPr>
            <p:cNvSpPr txBox="1"/>
            <p:nvPr/>
          </p:nvSpPr>
          <p:spPr>
            <a:xfrm>
              <a:off x="5647128" y="5109970"/>
              <a:ext cx="353027" cy="37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CBAEE0E-2735-DB4A-A9D1-E48C3C22435F}"/>
                </a:ext>
              </a:extLst>
            </p:cNvPr>
            <p:cNvSpPr/>
            <p:nvPr/>
          </p:nvSpPr>
          <p:spPr>
            <a:xfrm>
              <a:off x="6317853" y="2988773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2CC5E3F-379A-A34E-B46E-7B5514804B46}"/>
                </a:ext>
              </a:extLst>
            </p:cNvPr>
            <p:cNvSpPr/>
            <p:nvPr/>
          </p:nvSpPr>
          <p:spPr>
            <a:xfrm>
              <a:off x="6308211" y="3500467"/>
              <a:ext cx="486137" cy="810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Oval 286">
            <a:extLst>
              <a:ext uri="{FF2B5EF4-FFF2-40B4-BE49-F238E27FC236}">
                <a16:creationId xmlns:a16="http://schemas.microsoft.com/office/drawing/2014/main" id="{C4683BB6-AA32-2F42-B4DF-BF0F8F55514B}"/>
              </a:ext>
            </a:extLst>
          </p:cNvPr>
          <p:cNvSpPr/>
          <p:nvPr/>
        </p:nvSpPr>
        <p:spPr>
          <a:xfrm>
            <a:off x="4273960" y="3355295"/>
            <a:ext cx="486137" cy="81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B1A20-CBCC-964C-995D-7D155C1AB7A4}"/>
              </a:ext>
            </a:extLst>
          </p:cNvPr>
          <p:cNvSpPr txBox="1"/>
          <p:nvPr/>
        </p:nvSpPr>
        <p:spPr>
          <a:xfrm>
            <a:off x="7116045" y="2568974"/>
            <a:ext cx="216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Coup-TFII depends on Sox2 binding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444C913D-D003-D046-94C8-063063F4AC56}"/>
              </a:ext>
            </a:extLst>
          </p:cNvPr>
          <p:cNvSpPr txBox="1"/>
          <p:nvPr/>
        </p:nvSpPr>
        <p:spPr>
          <a:xfrm>
            <a:off x="4862409" y="4685843"/>
            <a:ext cx="353027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219982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0" y="1435395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883365"/>
                <a:chOff x="3525564" y="3924230"/>
                <a:chExt cx="2635889" cy="883365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633637" y="4438263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Current Questions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692925" y="5351435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48C66-9890-604C-9406-69E089093E27}"/>
              </a:ext>
            </a:extLst>
          </p:cNvPr>
          <p:cNvSpPr txBox="1"/>
          <p:nvPr/>
        </p:nvSpPr>
        <p:spPr>
          <a:xfrm>
            <a:off x="7085083" y="1583518"/>
            <a:ext cx="43909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500" b="1" dirty="0">
                <a:latin typeface="Garamond" panose="02020404030301010803" pitchFamily="18" charset="0"/>
              </a:rPr>
              <a:t>How do transcription factors mediate development and specification? </a:t>
            </a:r>
          </a:p>
        </p:txBody>
      </p:sp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D344C1EC-528A-BC48-B10B-C2964BE34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126" y="274760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86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0" y="1435395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883365"/>
                <a:chOff x="3525564" y="3924230"/>
                <a:chExt cx="2635889" cy="883365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633637" y="4438263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Current Questions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692925" y="5351435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48C66-9890-604C-9406-69E089093E27}"/>
              </a:ext>
            </a:extLst>
          </p:cNvPr>
          <p:cNvSpPr txBox="1"/>
          <p:nvPr/>
        </p:nvSpPr>
        <p:spPr>
          <a:xfrm>
            <a:off x="7085083" y="1583518"/>
            <a:ext cx="439093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5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How do transcription factors mediate development and specification? </a:t>
            </a:r>
          </a:p>
          <a:p>
            <a:pPr marL="342900" indent="-342900">
              <a:buAutoNum type="arabicParenR"/>
            </a:pPr>
            <a:r>
              <a:rPr lang="en-US" sz="2500" b="1" dirty="0">
                <a:latin typeface="Garamond" panose="02020404030301010803" pitchFamily="18" charset="0"/>
              </a:rPr>
              <a:t>Cellular diversity across development? Disease Enrichment?</a:t>
            </a:r>
          </a:p>
        </p:txBody>
      </p:sp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D344C1EC-528A-BC48-B10B-C2964BE34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126" y="274760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2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Broad Objectives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E3F553-79DB-244A-B5F4-A23C9C4B52AD}"/>
              </a:ext>
            </a:extLst>
          </p:cNvPr>
          <p:cNvCxnSpPr>
            <a:cxnSpLocks/>
          </p:cNvCxnSpPr>
          <p:nvPr/>
        </p:nvCxnSpPr>
        <p:spPr>
          <a:xfrm flipV="1">
            <a:off x="330694" y="3912842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485EF9-5F89-E34A-AC40-0A860837B915}"/>
              </a:ext>
            </a:extLst>
          </p:cNvPr>
          <p:cNvCxnSpPr/>
          <p:nvPr/>
        </p:nvCxnSpPr>
        <p:spPr>
          <a:xfrm>
            <a:off x="2915042" y="3632698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5DA346-AACD-944A-BB0A-043F4212A317}"/>
              </a:ext>
            </a:extLst>
          </p:cNvPr>
          <p:cNvCxnSpPr/>
          <p:nvPr/>
        </p:nvCxnSpPr>
        <p:spPr>
          <a:xfrm>
            <a:off x="2939063" y="3611432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740C7-319B-6445-AC34-C33094B1323D}"/>
              </a:ext>
            </a:extLst>
          </p:cNvPr>
          <p:cNvSpPr/>
          <p:nvPr/>
        </p:nvSpPr>
        <p:spPr>
          <a:xfrm>
            <a:off x="3623673" y="3717537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F65BF9-B06F-5C43-836E-84CD02DFF3FC}"/>
              </a:ext>
            </a:extLst>
          </p:cNvPr>
          <p:cNvSpPr/>
          <p:nvPr/>
        </p:nvSpPr>
        <p:spPr>
          <a:xfrm>
            <a:off x="1422128" y="3705796"/>
            <a:ext cx="832089" cy="2209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CED5641-A76B-6340-B8DB-2BAAA0C64ADB}"/>
              </a:ext>
            </a:extLst>
          </p:cNvPr>
          <p:cNvSpPr/>
          <p:nvPr/>
        </p:nvSpPr>
        <p:spPr>
          <a:xfrm>
            <a:off x="5292989" y="37057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DD0D39-1FE2-3741-B01D-FEBFD6210791}"/>
              </a:ext>
            </a:extLst>
          </p:cNvPr>
          <p:cNvSpPr/>
          <p:nvPr/>
        </p:nvSpPr>
        <p:spPr>
          <a:xfrm>
            <a:off x="971672" y="3316790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CED7A5-8538-8A47-B67D-6DDE12031CD0}"/>
              </a:ext>
            </a:extLst>
          </p:cNvPr>
          <p:cNvSpPr/>
          <p:nvPr/>
        </p:nvSpPr>
        <p:spPr>
          <a:xfrm>
            <a:off x="5016742" y="3304520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C3BBE1-3F92-DE42-8099-E516F6E316C3}"/>
              </a:ext>
            </a:extLst>
          </p:cNvPr>
          <p:cNvSpPr/>
          <p:nvPr/>
        </p:nvSpPr>
        <p:spPr>
          <a:xfrm>
            <a:off x="1723116" y="3311038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48F18C-8E37-3F48-97A2-526FD86E5B84}"/>
              </a:ext>
            </a:extLst>
          </p:cNvPr>
          <p:cNvSpPr/>
          <p:nvPr/>
        </p:nvSpPr>
        <p:spPr>
          <a:xfrm>
            <a:off x="336054" y="11999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A41E7-A368-644C-845A-B9476852CA0B}"/>
              </a:ext>
            </a:extLst>
          </p:cNvPr>
          <p:cNvSpPr txBox="1"/>
          <p:nvPr/>
        </p:nvSpPr>
        <p:spPr>
          <a:xfrm>
            <a:off x="1464013" y="1132435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89AC50-A075-164F-911E-9B2C8AFFF57D}"/>
              </a:ext>
            </a:extLst>
          </p:cNvPr>
          <p:cNvSpPr/>
          <p:nvPr/>
        </p:nvSpPr>
        <p:spPr>
          <a:xfrm>
            <a:off x="297068" y="1519772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62B07-3518-0B48-AD61-2367023C7E8B}"/>
              </a:ext>
            </a:extLst>
          </p:cNvPr>
          <p:cNvSpPr txBox="1"/>
          <p:nvPr/>
        </p:nvSpPr>
        <p:spPr>
          <a:xfrm>
            <a:off x="1423159" y="1749601"/>
            <a:ext cx="211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B87465-C87C-0948-A6B7-41941D0B3B98}"/>
              </a:ext>
            </a:extLst>
          </p:cNvPr>
          <p:cNvSpPr/>
          <p:nvPr/>
        </p:nvSpPr>
        <p:spPr>
          <a:xfrm>
            <a:off x="4487450" y="11883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D10D5B-6293-D148-A2E9-0F8CF84FCB51}"/>
              </a:ext>
            </a:extLst>
          </p:cNvPr>
          <p:cNvSpPr/>
          <p:nvPr/>
        </p:nvSpPr>
        <p:spPr>
          <a:xfrm>
            <a:off x="330694" y="1764795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E7DBE5-0AEB-4947-A5AA-2D2D4DAD915C}"/>
              </a:ext>
            </a:extLst>
          </p:cNvPr>
          <p:cNvSpPr/>
          <p:nvPr/>
        </p:nvSpPr>
        <p:spPr>
          <a:xfrm>
            <a:off x="297068" y="2035320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9F6439-675F-E247-9850-B555FA8B616F}"/>
              </a:ext>
            </a:extLst>
          </p:cNvPr>
          <p:cNvSpPr/>
          <p:nvPr/>
        </p:nvSpPr>
        <p:spPr>
          <a:xfrm>
            <a:off x="5684437" y="3298138"/>
            <a:ext cx="960856" cy="40628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7F631B-2BB7-E24F-B2EF-7ED862A4995E}"/>
              </a:ext>
            </a:extLst>
          </p:cNvPr>
          <p:cNvSpPr/>
          <p:nvPr/>
        </p:nvSpPr>
        <p:spPr>
          <a:xfrm>
            <a:off x="8048846" y="1570914"/>
            <a:ext cx="3675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Epigenetic regulation of interneuron development and fate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D98EB-AFB9-1B4A-8919-EA723510B114}"/>
              </a:ext>
            </a:extLst>
          </p:cNvPr>
          <p:cNvSpPr txBox="1"/>
          <p:nvPr/>
        </p:nvSpPr>
        <p:spPr>
          <a:xfrm>
            <a:off x="4662192" y="1135916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</p:spTree>
    <p:extLst>
      <p:ext uri="{BB962C8B-B14F-4D97-AF65-F5344CB8AC3E}">
        <p14:creationId xmlns:p14="http://schemas.microsoft.com/office/powerpoint/2010/main" val="31089855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Unraveling Cellular Diversity with Single-Cell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8D134-03CB-2A45-AA36-F2940FE6EFC8}"/>
              </a:ext>
            </a:extLst>
          </p:cNvPr>
          <p:cNvSpPr txBox="1"/>
          <p:nvPr/>
        </p:nvSpPr>
        <p:spPr>
          <a:xfrm>
            <a:off x="473318" y="1382863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Single-cell RNA Seq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A9019D-63C3-0748-85CE-B8EA8BA4412C}"/>
              </a:ext>
            </a:extLst>
          </p:cNvPr>
          <p:cNvSpPr txBox="1"/>
          <p:nvPr/>
        </p:nvSpPr>
        <p:spPr>
          <a:xfrm>
            <a:off x="9503801" y="5959713"/>
            <a:ext cx="2001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Only 5% SNPs in Coding Regions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F06E84-E3B1-9D4D-8227-4D2CBA639C20}"/>
              </a:ext>
            </a:extLst>
          </p:cNvPr>
          <p:cNvGrpSpPr/>
          <p:nvPr/>
        </p:nvGrpSpPr>
        <p:grpSpPr>
          <a:xfrm>
            <a:off x="2197100" y="3275459"/>
            <a:ext cx="1254368" cy="540074"/>
            <a:chOff x="2197100" y="3275459"/>
            <a:chExt cx="1254368" cy="54007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D07B2BE-7661-974A-AB40-5E2807B5093C}"/>
                </a:ext>
              </a:extLst>
            </p:cNvPr>
            <p:cNvSpPr/>
            <p:nvPr/>
          </p:nvSpPr>
          <p:spPr>
            <a:xfrm>
              <a:off x="2197100" y="3275459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8D10496-11E8-1947-801A-B28B22C0CC41}"/>
                </a:ext>
              </a:extLst>
            </p:cNvPr>
            <p:cNvSpPr/>
            <p:nvPr/>
          </p:nvSpPr>
          <p:spPr>
            <a:xfrm>
              <a:off x="2300829" y="3466722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15C20B9-69CA-A449-8BE0-F024045FCFB1}"/>
                </a:ext>
              </a:extLst>
            </p:cNvPr>
            <p:cNvSpPr/>
            <p:nvPr/>
          </p:nvSpPr>
          <p:spPr>
            <a:xfrm>
              <a:off x="2410068" y="3669221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90D9CE-6C94-A44E-9AB7-21CD487D4206}"/>
              </a:ext>
            </a:extLst>
          </p:cNvPr>
          <p:cNvGrpSpPr/>
          <p:nvPr/>
        </p:nvGrpSpPr>
        <p:grpSpPr>
          <a:xfrm>
            <a:off x="4013458" y="5910453"/>
            <a:ext cx="1150639" cy="348811"/>
            <a:chOff x="4013458" y="5910453"/>
            <a:chExt cx="1150639" cy="348811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EE86014-7458-8B4B-BBDB-574AD9EF9A56}"/>
                </a:ext>
              </a:extLst>
            </p:cNvPr>
            <p:cNvSpPr/>
            <p:nvPr/>
          </p:nvSpPr>
          <p:spPr>
            <a:xfrm>
              <a:off x="4013458" y="5910453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BF61948-6266-114F-AE2E-703A24686202}"/>
                </a:ext>
              </a:extLst>
            </p:cNvPr>
            <p:cNvSpPr/>
            <p:nvPr/>
          </p:nvSpPr>
          <p:spPr>
            <a:xfrm>
              <a:off x="4122697" y="6112952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56AA40-FD30-F94C-943F-37F1ACE99379}"/>
              </a:ext>
            </a:extLst>
          </p:cNvPr>
          <p:cNvGrpSpPr/>
          <p:nvPr/>
        </p:nvGrpSpPr>
        <p:grpSpPr>
          <a:xfrm>
            <a:off x="331723" y="5295852"/>
            <a:ext cx="8704327" cy="523553"/>
            <a:chOff x="331723" y="5295852"/>
            <a:chExt cx="8704327" cy="52355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982CF8-F49F-454F-9258-0CA2C599C302}"/>
                </a:ext>
              </a:extLst>
            </p:cNvPr>
            <p:cNvSpPr txBox="1"/>
            <p:nvPr/>
          </p:nvSpPr>
          <p:spPr>
            <a:xfrm>
              <a:off x="331723" y="5416126"/>
              <a:ext cx="150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Cell Type C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5AD43F4-9545-3D44-9CD1-07364EE24A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7624" y="5802029"/>
              <a:ext cx="7608426" cy="1737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3365D8-7267-D040-BA72-963999EC1E95}"/>
                </a:ext>
              </a:extLst>
            </p:cNvPr>
            <p:cNvSpPr/>
            <p:nvPr/>
          </p:nvSpPr>
          <p:spPr>
            <a:xfrm>
              <a:off x="4064258" y="5622048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B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EC4D7E-4990-A34E-A2E9-AF1C9D8FA9E7}"/>
                </a:ext>
              </a:extLst>
            </p:cNvPr>
            <p:cNvSpPr/>
            <p:nvPr/>
          </p:nvSpPr>
          <p:spPr>
            <a:xfrm>
              <a:off x="6678783" y="5627217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99D8C6-03AD-404B-B6A4-2E0A8BBC5D47}"/>
                </a:ext>
              </a:extLst>
            </p:cNvPr>
            <p:cNvSpPr/>
            <p:nvPr/>
          </p:nvSpPr>
          <p:spPr>
            <a:xfrm>
              <a:off x="2403718" y="5600792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A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3E0904-AAD5-1F4C-98C9-92088ACABF75}"/>
                </a:ext>
              </a:extLst>
            </p:cNvPr>
            <p:cNvCxnSpPr/>
            <p:nvPr/>
          </p:nvCxnSpPr>
          <p:spPr>
            <a:xfrm>
              <a:off x="6295362" y="5485552"/>
              <a:ext cx="669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F2ED73-92B0-7C4A-AE2E-F362F3E29516}"/>
                </a:ext>
              </a:extLst>
            </p:cNvPr>
            <p:cNvCxnSpPr/>
            <p:nvPr/>
          </p:nvCxnSpPr>
          <p:spPr>
            <a:xfrm>
              <a:off x="6318056" y="5485552"/>
              <a:ext cx="0" cy="318646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59EE0E9-B771-194E-B2A3-18C81E4BE11B}"/>
                </a:ext>
              </a:extLst>
            </p:cNvPr>
            <p:cNvCxnSpPr/>
            <p:nvPr/>
          </p:nvCxnSpPr>
          <p:spPr>
            <a:xfrm>
              <a:off x="3708785" y="5466926"/>
              <a:ext cx="669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3184514-3342-8547-A5DA-EA6ED154C242}"/>
                </a:ext>
              </a:extLst>
            </p:cNvPr>
            <p:cNvCxnSpPr/>
            <p:nvPr/>
          </p:nvCxnSpPr>
          <p:spPr>
            <a:xfrm>
              <a:off x="3731479" y="5466926"/>
              <a:ext cx="0" cy="318646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A09F8A5-45F2-A64E-8276-C7B195BD17A4}"/>
                </a:ext>
              </a:extLst>
            </p:cNvPr>
            <p:cNvGrpSpPr/>
            <p:nvPr/>
          </p:nvGrpSpPr>
          <p:grpSpPr>
            <a:xfrm>
              <a:off x="2002734" y="5295852"/>
              <a:ext cx="282740" cy="501864"/>
              <a:chOff x="2043489" y="3912169"/>
              <a:chExt cx="282740" cy="501864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A37D21E-46E7-DA4F-81AD-CB92432CAFA5}"/>
                  </a:ext>
                </a:extLst>
              </p:cNvPr>
              <p:cNvCxnSpPr/>
              <p:nvPr/>
            </p:nvCxnSpPr>
            <p:spPr>
              <a:xfrm>
                <a:off x="2057208" y="4095387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D3D9D20-A11A-AD46-9CC4-D93873BAC0FA}"/>
                  </a:ext>
                </a:extLst>
              </p:cNvPr>
              <p:cNvCxnSpPr/>
              <p:nvPr/>
            </p:nvCxnSpPr>
            <p:spPr>
              <a:xfrm>
                <a:off x="2300829" y="3912169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F4C8A92-FCE2-D24B-978D-D20DA6351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3489" y="4095387"/>
                <a:ext cx="282740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855F3-4B23-8245-9D5B-820087772EAD}"/>
              </a:ext>
            </a:extLst>
          </p:cNvPr>
          <p:cNvGrpSpPr/>
          <p:nvPr/>
        </p:nvGrpSpPr>
        <p:grpSpPr>
          <a:xfrm>
            <a:off x="331723" y="2548432"/>
            <a:ext cx="8704327" cy="516366"/>
            <a:chOff x="331723" y="2548432"/>
            <a:chExt cx="8704327" cy="51636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D6061E-018E-6E45-9B7F-D7BC53AB961A}"/>
                </a:ext>
              </a:extLst>
            </p:cNvPr>
            <p:cNvCxnSpPr>
              <a:cxnSpLocks/>
            </p:cNvCxnSpPr>
            <p:nvPr/>
          </p:nvCxnSpPr>
          <p:spPr>
            <a:xfrm>
              <a:off x="1427624" y="3037216"/>
              <a:ext cx="7608426" cy="1737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E31B7F-5FE0-BF4E-B018-A0B75D60CA44}"/>
                </a:ext>
              </a:extLst>
            </p:cNvPr>
            <p:cNvSpPr/>
            <p:nvPr/>
          </p:nvSpPr>
          <p:spPr>
            <a:xfrm>
              <a:off x="4064258" y="2857235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B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96BBF3-DEE3-3E4A-B046-BB99A3554587}"/>
                </a:ext>
              </a:extLst>
            </p:cNvPr>
            <p:cNvSpPr/>
            <p:nvPr/>
          </p:nvSpPr>
          <p:spPr>
            <a:xfrm>
              <a:off x="6678783" y="2862404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F3C042-6616-E64F-82B9-0A6B20F2E5FB}"/>
                </a:ext>
              </a:extLst>
            </p:cNvPr>
            <p:cNvSpPr/>
            <p:nvPr/>
          </p:nvSpPr>
          <p:spPr>
            <a:xfrm>
              <a:off x="2403718" y="2835979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4C7DCD-1209-244B-BE1F-62D31E99D746}"/>
                </a:ext>
              </a:extLst>
            </p:cNvPr>
            <p:cNvSpPr txBox="1"/>
            <p:nvPr/>
          </p:nvSpPr>
          <p:spPr>
            <a:xfrm>
              <a:off x="331723" y="2557463"/>
              <a:ext cx="150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Cell Type A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C223D8A-A5D7-4348-8288-A10362B721C4}"/>
                </a:ext>
              </a:extLst>
            </p:cNvPr>
            <p:cNvCxnSpPr/>
            <p:nvPr/>
          </p:nvCxnSpPr>
          <p:spPr>
            <a:xfrm>
              <a:off x="2046244" y="2711087"/>
              <a:ext cx="669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539E5F0-6464-6242-8222-34108D1B2D5A}"/>
                </a:ext>
              </a:extLst>
            </p:cNvPr>
            <p:cNvCxnSpPr/>
            <p:nvPr/>
          </p:nvCxnSpPr>
          <p:spPr>
            <a:xfrm>
              <a:off x="2068938" y="2711087"/>
              <a:ext cx="0" cy="318646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C30610D-ACD4-6441-946B-7D126273121E}"/>
                </a:ext>
              </a:extLst>
            </p:cNvPr>
            <p:cNvGrpSpPr/>
            <p:nvPr/>
          </p:nvGrpSpPr>
          <p:grpSpPr>
            <a:xfrm>
              <a:off x="3793981" y="2548432"/>
              <a:ext cx="282740" cy="501864"/>
              <a:chOff x="2043489" y="3912169"/>
              <a:chExt cx="282740" cy="501864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3922396-C483-F341-9612-6E9B40F6F664}"/>
                  </a:ext>
                </a:extLst>
              </p:cNvPr>
              <p:cNvCxnSpPr/>
              <p:nvPr/>
            </p:nvCxnSpPr>
            <p:spPr>
              <a:xfrm>
                <a:off x="2057208" y="4095387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E96BE57-C7CC-684E-A51B-A7A28344EA82}"/>
                  </a:ext>
                </a:extLst>
              </p:cNvPr>
              <p:cNvCxnSpPr/>
              <p:nvPr/>
            </p:nvCxnSpPr>
            <p:spPr>
              <a:xfrm>
                <a:off x="2300829" y="3912169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0123AE0-EBC2-474B-89EE-A8F4C7D386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3489" y="4095387"/>
                <a:ext cx="282740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137AEC1-5A18-7D40-A5EB-E52DFE2A3864}"/>
                </a:ext>
              </a:extLst>
            </p:cNvPr>
            <p:cNvGrpSpPr/>
            <p:nvPr/>
          </p:nvGrpSpPr>
          <p:grpSpPr>
            <a:xfrm>
              <a:off x="6366985" y="2562934"/>
              <a:ext cx="282740" cy="501864"/>
              <a:chOff x="2043489" y="3912169"/>
              <a:chExt cx="282740" cy="501864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2D121F6-CB48-524E-91C1-71981BAA9903}"/>
                  </a:ext>
                </a:extLst>
              </p:cNvPr>
              <p:cNvCxnSpPr/>
              <p:nvPr/>
            </p:nvCxnSpPr>
            <p:spPr>
              <a:xfrm>
                <a:off x="2057208" y="4095387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9D62717-8C77-644A-92BC-1EA5F9BBA96A}"/>
                  </a:ext>
                </a:extLst>
              </p:cNvPr>
              <p:cNvCxnSpPr/>
              <p:nvPr/>
            </p:nvCxnSpPr>
            <p:spPr>
              <a:xfrm>
                <a:off x="2300829" y="3912169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D8C844B-A8FD-2443-A794-91FBFB473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3489" y="4095387"/>
                <a:ext cx="282740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654F2D-EBB9-1240-AC5E-CA77E144607A}"/>
              </a:ext>
            </a:extLst>
          </p:cNvPr>
          <p:cNvGrpSpPr/>
          <p:nvPr/>
        </p:nvGrpSpPr>
        <p:grpSpPr>
          <a:xfrm>
            <a:off x="331723" y="3861483"/>
            <a:ext cx="8704327" cy="552550"/>
            <a:chOff x="331723" y="3861483"/>
            <a:chExt cx="8704327" cy="5525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08C920-0C2F-ED4B-8779-3ED6E91BD1F9}"/>
                </a:ext>
              </a:extLst>
            </p:cNvPr>
            <p:cNvSpPr txBox="1"/>
            <p:nvPr/>
          </p:nvSpPr>
          <p:spPr>
            <a:xfrm>
              <a:off x="331723" y="3861483"/>
              <a:ext cx="1507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Cell Type B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2D2FEB-F1C7-DD46-96B1-6E8F358C315F}"/>
                </a:ext>
              </a:extLst>
            </p:cNvPr>
            <p:cNvCxnSpPr>
              <a:cxnSpLocks/>
            </p:cNvCxnSpPr>
            <p:nvPr/>
          </p:nvCxnSpPr>
          <p:spPr>
            <a:xfrm>
              <a:off x="1427624" y="4392344"/>
              <a:ext cx="7608426" cy="1737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93678D-634D-F441-A9EF-9F0C12CEB887}"/>
                </a:ext>
              </a:extLst>
            </p:cNvPr>
            <p:cNvSpPr/>
            <p:nvPr/>
          </p:nvSpPr>
          <p:spPr>
            <a:xfrm>
              <a:off x="4064258" y="4212363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B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8FC19D-0E17-CB4E-92A0-15A3093BF2D5}"/>
                </a:ext>
              </a:extLst>
            </p:cNvPr>
            <p:cNvSpPr/>
            <p:nvPr/>
          </p:nvSpPr>
          <p:spPr>
            <a:xfrm>
              <a:off x="6678783" y="4217532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E04F52-1B85-C443-A1BF-380A09290F20}"/>
                </a:ext>
              </a:extLst>
            </p:cNvPr>
            <p:cNvSpPr/>
            <p:nvPr/>
          </p:nvSpPr>
          <p:spPr>
            <a:xfrm>
              <a:off x="2403718" y="4191107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A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13BE2D-8FFF-9E4A-994F-A73FC373DD59}"/>
                </a:ext>
              </a:extLst>
            </p:cNvPr>
            <p:cNvCxnSpPr/>
            <p:nvPr/>
          </p:nvCxnSpPr>
          <p:spPr>
            <a:xfrm>
              <a:off x="3729508" y="4095387"/>
              <a:ext cx="669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65BF83-66F4-DF48-BF20-4F49041CE172}"/>
                </a:ext>
              </a:extLst>
            </p:cNvPr>
            <p:cNvCxnSpPr/>
            <p:nvPr/>
          </p:nvCxnSpPr>
          <p:spPr>
            <a:xfrm>
              <a:off x="3752202" y="4095387"/>
              <a:ext cx="0" cy="318646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97E2814-6D15-0648-AE4D-128F9BE1E687}"/>
                </a:ext>
              </a:extLst>
            </p:cNvPr>
            <p:cNvGrpSpPr/>
            <p:nvPr/>
          </p:nvGrpSpPr>
          <p:grpSpPr>
            <a:xfrm>
              <a:off x="2043489" y="3912169"/>
              <a:ext cx="282740" cy="501864"/>
              <a:chOff x="2043489" y="3912169"/>
              <a:chExt cx="282740" cy="501864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7602939-884C-4D4C-9CA3-A9BFAF083775}"/>
                  </a:ext>
                </a:extLst>
              </p:cNvPr>
              <p:cNvCxnSpPr/>
              <p:nvPr/>
            </p:nvCxnSpPr>
            <p:spPr>
              <a:xfrm>
                <a:off x="2057208" y="4095387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35812F6-2D9C-5348-89AE-ABE68B66A679}"/>
                  </a:ext>
                </a:extLst>
              </p:cNvPr>
              <p:cNvCxnSpPr/>
              <p:nvPr/>
            </p:nvCxnSpPr>
            <p:spPr>
              <a:xfrm>
                <a:off x="2300829" y="3912169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4B06355-D656-8644-9EA1-5A907BBDE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3489" y="4095387"/>
                <a:ext cx="282740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C207D4A-3EFB-AA4D-A2C3-22A71BE40BD8}"/>
                </a:ext>
              </a:extLst>
            </p:cNvPr>
            <p:cNvGrpSpPr/>
            <p:nvPr/>
          </p:nvGrpSpPr>
          <p:grpSpPr>
            <a:xfrm>
              <a:off x="6380704" y="3907856"/>
              <a:ext cx="282740" cy="501864"/>
              <a:chOff x="2043489" y="3912169"/>
              <a:chExt cx="282740" cy="501864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2FF3751-A9CF-3B4F-BE18-880758816121}"/>
                  </a:ext>
                </a:extLst>
              </p:cNvPr>
              <p:cNvCxnSpPr/>
              <p:nvPr/>
            </p:nvCxnSpPr>
            <p:spPr>
              <a:xfrm>
                <a:off x="2057208" y="4095387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DDB9F5E-29DB-C945-8BF2-931A26BC8468}"/>
                  </a:ext>
                </a:extLst>
              </p:cNvPr>
              <p:cNvCxnSpPr/>
              <p:nvPr/>
            </p:nvCxnSpPr>
            <p:spPr>
              <a:xfrm>
                <a:off x="2300829" y="3912169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2AABF43-C2C7-644F-8692-2DA98A63C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3489" y="4095387"/>
                <a:ext cx="282740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51EFFA-C2B2-B140-9E71-C864E9CF97D6}"/>
              </a:ext>
            </a:extLst>
          </p:cNvPr>
          <p:cNvGrpSpPr/>
          <p:nvPr/>
        </p:nvGrpSpPr>
        <p:grpSpPr>
          <a:xfrm>
            <a:off x="4013458" y="4558524"/>
            <a:ext cx="1303039" cy="501211"/>
            <a:chOff x="4013458" y="4558524"/>
            <a:chExt cx="1303039" cy="501211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30801B0-766E-174A-8A7B-7FD2413911C7}"/>
                </a:ext>
              </a:extLst>
            </p:cNvPr>
            <p:cNvSpPr/>
            <p:nvPr/>
          </p:nvSpPr>
          <p:spPr>
            <a:xfrm>
              <a:off x="4013458" y="4558524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A6538C7-FB51-FA47-9DF2-0D6DF431C7AE}"/>
                </a:ext>
              </a:extLst>
            </p:cNvPr>
            <p:cNvSpPr/>
            <p:nvPr/>
          </p:nvSpPr>
          <p:spPr>
            <a:xfrm>
              <a:off x="4122697" y="4761023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1D35741-50EE-3740-88E1-BE11C23AE09B}"/>
                </a:ext>
              </a:extLst>
            </p:cNvPr>
            <p:cNvSpPr/>
            <p:nvPr/>
          </p:nvSpPr>
          <p:spPr>
            <a:xfrm>
              <a:off x="4275097" y="4913423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D0A1E-7800-434D-BB0F-B30C33AE33B0}"/>
              </a:ext>
            </a:extLst>
          </p:cNvPr>
          <p:cNvGrpSpPr/>
          <p:nvPr/>
        </p:nvGrpSpPr>
        <p:grpSpPr>
          <a:xfrm>
            <a:off x="6729841" y="5926344"/>
            <a:ext cx="1301258" cy="551310"/>
            <a:chOff x="6729841" y="5926344"/>
            <a:chExt cx="1301258" cy="551310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4EE2263-7A58-EF43-A672-CE80CCCED538}"/>
                </a:ext>
              </a:extLst>
            </p:cNvPr>
            <p:cNvSpPr/>
            <p:nvPr/>
          </p:nvSpPr>
          <p:spPr>
            <a:xfrm>
              <a:off x="6729841" y="5926344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E550BC2-4BE9-BA48-96FB-8507EBFC9083}"/>
                </a:ext>
              </a:extLst>
            </p:cNvPr>
            <p:cNvSpPr/>
            <p:nvPr/>
          </p:nvSpPr>
          <p:spPr>
            <a:xfrm>
              <a:off x="6839080" y="6128843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5A6E42C-B043-2C4B-B322-B99D4510219C}"/>
                </a:ext>
              </a:extLst>
            </p:cNvPr>
            <p:cNvSpPr/>
            <p:nvPr/>
          </p:nvSpPr>
          <p:spPr>
            <a:xfrm>
              <a:off x="6989699" y="6331342"/>
              <a:ext cx="1041400" cy="146312"/>
            </a:xfrm>
            <a:custGeom>
              <a:avLst/>
              <a:gdLst>
                <a:gd name="connsiteX0" fmla="*/ 0 w 1041400"/>
                <a:gd name="connsiteY0" fmla="*/ 77341 h 146312"/>
                <a:gd name="connsiteX1" fmla="*/ 266700 w 1041400"/>
                <a:gd name="connsiteY1" fmla="*/ 1141 h 146312"/>
                <a:gd name="connsiteX2" fmla="*/ 469900 w 1041400"/>
                <a:gd name="connsiteY2" fmla="*/ 39241 h 146312"/>
                <a:gd name="connsiteX3" fmla="*/ 584200 w 1041400"/>
                <a:gd name="connsiteY3" fmla="*/ 140841 h 146312"/>
                <a:gd name="connsiteX4" fmla="*/ 965200 w 1041400"/>
                <a:gd name="connsiteY4" fmla="*/ 128141 h 146312"/>
                <a:gd name="connsiteX5" fmla="*/ 1041400 w 1041400"/>
                <a:gd name="connsiteY5" fmla="*/ 90041 h 14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400" h="146312">
                  <a:moveTo>
                    <a:pt x="0" y="77341"/>
                  </a:moveTo>
                  <a:cubicBezTo>
                    <a:pt x="94191" y="42416"/>
                    <a:pt x="188383" y="7491"/>
                    <a:pt x="266700" y="1141"/>
                  </a:cubicBezTo>
                  <a:cubicBezTo>
                    <a:pt x="345017" y="-5209"/>
                    <a:pt x="416983" y="15958"/>
                    <a:pt x="469900" y="39241"/>
                  </a:cubicBezTo>
                  <a:cubicBezTo>
                    <a:pt x="522817" y="62524"/>
                    <a:pt x="501650" y="126024"/>
                    <a:pt x="584200" y="140841"/>
                  </a:cubicBezTo>
                  <a:cubicBezTo>
                    <a:pt x="666750" y="155658"/>
                    <a:pt x="889000" y="136608"/>
                    <a:pt x="965200" y="128141"/>
                  </a:cubicBezTo>
                  <a:cubicBezTo>
                    <a:pt x="1041400" y="119674"/>
                    <a:pt x="1041400" y="104857"/>
                    <a:pt x="1041400" y="90041"/>
                  </a:cubicBezTo>
                </a:path>
              </a:pathLst>
            </a:cu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35B7E0-DF85-8943-A3EE-5998CB035F59}"/>
              </a:ext>
            </a:extLst>
          </p:cNvPr>
          <p:cNvGrpSpPr/>
          <p:nvPr/>
        </p:nvGrpSpPr>
        <p:grpSpPr>
          <a:xfrm>
            <a:off x="9445080" y="2835979"/>
            <a:ext cx="2345905" cy="646331"/>
            <a:chOff x="9445080" y="2835979"/>
            <a:chExt cx="234590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277799-5726-AE4B-9E37-223E14EDA695}"/>
                </a:ext>
              </a:extLst>
            </p:cNvPr>
            <p:cNvSpPr txBox="1"/>
            <p:nvPr/>
          </p:nvSpPr>
          <p:spPr>
            <a:xfrm>
              <a:off x="9445080" y="2835979"/>
              <a:ext cx="22771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High-throughput</a:t>
              </a:r>
            </a:p>
            <a:p>
              <a:r>
                <a:rPr lang="en-US" b="1" dirty="0"/>
                <a:t>Captures Diversity</a:t>
              </a:r>
            </a:p>
          </p:txBody>
        </p:sp>
        <p:pic>
          <p:nvPicPr>
            <p:cNvPr id="101" name="Graphic 100" descr="Checkmark">
              <a:extLst>
                <a:ext uri="{FF2B5EF4-FFF2-40B4-BE49-F238E27FC236}">
                  <a16:creationId xmlns:a16="http://schemas.microsoft.com/office/drawing/2014/main" id="{3C759869-DCCE-FB43-A3FF-90F2CA35A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33785" y="2870209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AAF56C-8A61-0849-B212-A7E9E5103EA2}"/>
              </a:ext>
            </a:extLst>
          </p:cNvPr>
          <p:cNvGrpSpPr/>
          <p:nvPr/>
        </p:nvGrpSpPr>
        <p:grpSpPr>
          <a:xfrm>
            <a:off x="9378701" y="3855544"/>
            <a:ext cx="2419213" cy="471059"/>
            <a:chOff x="9378701" y="3855544"/>
            <a:chExt cx="2419213" cy="471059"/>
          </a:xfrm>
        </p:grpSpPr>
        <p:pic>
          <p:nvPicPr>
            <p:cNvPr id="102" name="Graphic 101" descr="Close">
              <a:extLst>
                <a:ext uri="{FF2B5EF4-FFF2-40B4-BE49-F238E27FC236}">
                  <a16:creationId xmlns:a16="http://schemas.microsoft.com/office/drawing/2014/main" id="{D22A4B75-B737-6F49-B6FB-B60B530D7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26855" y="3855544"/>
              <a:ext cx="471059" cy="47105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C115106-299A-8C4A-B032-6DA67A84E4AF}"/>
                </a:ext>
              </a:extLst>
            </p:cNvPr>
            <p:cNvSpPr txBox="1"/>
            <p:nvPr/>
          </p:nvSpPr>
          <p:spPr>
            <a:xfrm>
              <a:off x="9378701" y="3867941"/>
              <a:ext cx="2277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Gene Regulation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146E77-8158-0E4E-8B8E-834F60049F07}"/>
              </a:ext>
            </a:extLst>
          </p:cNvPr>
          <p:cNvGrpSpPr/>
          <p:nvPr/>
        </p:nvGrpSpPr>
        <p:grpSpPr>
          <a:xfrm>
            <a:off x="9378701" y="4761023"/>
            <a:ext cx="2433971" cy="471059"/>
            <a:chOff x="9378701" y="4761023"/>
            <a:chExt cx="2433971" cy="47105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7F9FAD3-6637-2743-BF85-3A503E2A5E1C}"/>
                </a:ext>
              </a:extLst>
            </p:cNvPr>
            <p:cNvSpPr/>
            <p:nvPr/>
          </p:nvSpPr>
          <p:spPr>
            <a:xfrm>
              <a:off x="9378701" y="4835418"/>
              <a:ext cx="20762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Disease Mechanism</a:t>
              </a:r>
            </a:p>
          </p:txBody>
        </p:sp>
        <p:pic>
          <p:nvPicPr>
            <p:cNvPr id="107" name="Graphic 106" descr="Close">
              <a:extLst>
                <a:ext uri="{FF2B5EF4-FFF2-40B4-BE49-F238E27FC236}">
                  <a16:creationId xmlns:a16="http://schemas.microsoft.com/office/drawing/2014/main" id="{086DF03E-C2AD-4B43-8D29-82E53F9C4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41613" y="4761023"/>
              <a:ext cx="471059" cy="471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55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Chromatin Accessibility Reveals Disease Associated Cis-Regulatory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8D134-03CB-2A45-AA36-F2940FE6EFC8}"/>
              </a:ext>
            </a:extLst>
          </p:cNvPr>
          <p:cNvSpPr txBox="1"/>
          <p:nvPr/>
        </p:nvSpPr>
        <p:spPr>
          <a:xfrm>
            <a:off x="473318" y="1382863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Single-cell ATAC-Seq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409002-C2EE-B443-B7D7-9B60F695A705}"/>
              </a:ext>
            </a:extLst>
          </p:cNvPr>
          <p:cNvGrpSpPr/>
          <p:nvPr/>
        </p:nvGrpSpPr>
        <p:grpSpPr>
          <a:xfrm>
            <a:off x="331723" y="2048172"/>
            <a:ext cx="8704327" cy="3261942"/>
            <a:chOff x="331723" y="2557463"/>
            <a:chExt cx="8704327" cy="3261942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FA38FF2F-A45D-E746-8E7D-138AF934E868}"/>
                </a:ext>
              </a:extLst>
            </p:cNvPr>
            <p:cNvSpPr/>
            <p:nvPr/>
          </p:nvSpPr>
          <p:spPr>
            <a:xfrm>
              <a:off x="2291614" y="4144546"/>
              <a:ext cx="832089" cy="22095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979C121-22A6-4F4B-9FF2-F5207B16C2EF}"/>
                </a:ext>
              </a:extLst>
            </p:cNvPr>
            <p:cNvGrpSpPr/>
            <p:nvPr/>
          </p:nvGrpSpPr>
          <p:grpSpPr>
            <a:xfrm>
              <a:off x="331723" y="2557463"/>
              <a:ext cx="8704327" cy="3261942"/>
              <a:chOff x="331723" y="2557463"/>
              <a:chExt cx="8704327" cy="326194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756AA40-FD30-F94C-943F-37F1ACE99379}"/>
                  </a:ext>
                </a:extLst>
              </p:cNvPr>
              <p:cNvGrpSpPr/>
              <p:nvPr/>
            </p:nvGrpSpPr>
            <p:grpSpPr>
              <a:xfrm>
                <a:off x="331723" y="5416126"/>
                <a:ext cx="8704327" cy="403279"/>
                <a:chOff x="331723" y="5416126"/>
                <a:chExt cx="8704327" cy="403279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9982CF8-F49F-454F-9258-0CA2C599C302}"/>
                    </a:ext>
                  </a:extLst>
                </p:cNvPr>
                <p:cNvSpPr txBox="1"/>
                <p:nvPr/>
              </p:nvSpPr>
              <p:spPr>
                <a:xfrm>
                  <a:off x="331723" y="5416126"/>
                  <a:ext cx="1507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Cell Type C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5AD43F4-9545-3D44-9CD1-07364EE24A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624" y="5802029"/>
                  <a:ext cx="7608426" cy="1737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33365D8-7267-D040-BA72-963999EC1E95}"/>
                    </a:ext>
                  </a:extLst>
                </p:cNvPr>
                <p:cNvSpPr/>
                <p:nvPr/>
              </p:nvSpPr>
              <p:spPr>
                <a:xfrm>
                  <a:off x="4064258" y="5622048"/>
                  <a:ext cx="768822" cy="185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Gene B</a:t>
                  </a:r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859EE0E9-B771-194E-B2A3-18C81E4BE11B}"/>
                    </a:ext>
                  </a:extLst>
                </p:cNvPr>
                <p:cNvCxnSpPr/>
                <p:nvPr/>
              </p:nvCxnSpPr>
              <p:spPr>
                <a:xfrm>
                  <a:off x="3708785" y="5466926"/>
                  <a:ext cx="6695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3184514-3342-8547-A5DA-EA6ED154C242}"/>
                    </a:ext>
                  </a:extLst>
                </p:cNvPr>
                <p:cNvCxnSpPr/>
                <p:nvPr/>
              </p:nvCxnSpPr>
              <p:spPr>
                <a:xfrm>
                  <a:off x="3731479" y="5466926"/>
                  <a:ext cx="0" cy="318646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89855F3-4B23-8245-9D5B-820087772EAD}"/>
                  </a:ext>
                </a:extLst>
              </p:cNvPr>
              <p:cNvGrpSpPr/>
              <p:nvPr/>
            </p:nvGrpSpPr>
            <p:grpSpPr>
              <a:xfrm>
                <a:off x="331723" y="2557463"/>
                <a:ext cx="8704327" cy="497129"/>
                <a:chOff x="331723" y="2557463"/>
                <a:chExt cx="8704327" cy="49712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D4D6061E-018E-6E45-9B7F-D7BC53AB9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624" y="3037216"/>
                  <a:ext cx="7608426" cy="1737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E31B7F-5FE0-BF4E-B018-A0B75D60CA44}"/>
                    </a:ext>
                  </a:extLst>
                </p:cNvPr>
                <p:cNvSpPr/>
                <p:nvPr/>
              </p:nvSpPr>
              <p:spPr>
                <a:xfrm>
                  <a:off x="4064258" y="2857235"/>
                  <a:ext cx="768822" cy="185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Gene B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64C7DCD-1209-244B-BE1F-62D31E99D746}"/>
                    </a:ext>
                  </a:extLst>
                </p:cNvPr>
                <p:cNvSpPr txBox="1"/>
                <p:nvPr/>
              </p:nvSpPr>
              <p:spPr>
                <a:xfrm>
                  <a:off x="331723" y="2557463"/>
                  <a:ext cx="1507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Cell Type A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BC223D8A-A5D7-4348-8288-A10362B721C4}"/>
                    </a:ext>
                  </a:extLst>
                </p:cNvPr>
                <p:cNvCxnSpPr/>
                <p:nvPr/>
              </p:nvCxnSpPr>
              <p:spPr>
                <a:xfrm>
                  <a:off x="3697629" y="2706873"/>
                  <a:ext cx="6695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4539E5F0-6464-6242-8222-34108D1B2D5A}"/>
                    </a:ext>
                  </a:extLst>
                </p:cNvPr>
                <p:cNvCxnSpPr/>
                <p:nvPr/>
              </p:nvCxnSpPr>
              <p:spPr>
                <a:xfrm>
                  <a:off x="3720323" y="2706873"/>
                  <a:ext cx="0" cy="318646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6654F2D-EBB9-1240-AC5E-CA77E144607A}"/>
                  </a:ext>
                </a:extLst>
              </p:cNvPr>
              <p:cNvGrpSpPr/>
              <p:nvPr/>
            </p:nvGrpSpPr>
            <p:grpSpPr>
              <a:xfrm>
                <a:off x="331723" y="3861483"/>
                <a:ext cx="8704327" cy="552550"/>
                <a:chOff x="331723" y="3861483"/>
                <a:chExt cx="8704327" cy="552550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C08C920-0C2F-ED4B-8779-3ED6E91BD1F9}"/>
                    </a:ext>
                  </a:extLst>
                </p:cNvPr>
                <p:cNvSpPr txBox="1"/>
                <p:nvPr/>
              </p:nvSpPr>
              <p:spPr>
                <a:xfrm>
                  <a:off x="331723" y="3861483"/>
                  <a:ext cx="1507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Cell Type B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12D2FEB-F1C7-DD46-96B1-6E8F358C3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624" y="4392344"/>
                  <a:ext cx="7608426" cy="1737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C93678D-634D-F441-A9EF-9F0C12CEB887}"/>
                    </a:ext>
                  </a:extLst>
                </p:cNvPr>
                <p:cNvSpPr/>
                <p:nvPr/>
              </p:nvSpPr>
              <p:spPr>
                <a:xfrm>
                  <a:off x="4064258" y="4212363"/>
                  <a:ext cx="768822" cy="185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Gene B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F513BE2D-8FFF-9E4A-994F-A73FC373DD59}"/>
                    </a:ext>
                  </a:extLst>
                </p:cNvPr>
                <p:cNvCxnSpPr/>
                <p:nvPr/>
              </p:nvCxnSpPr>
              <p:spPr>
                <a:xfrm>
                  <a:off x="3729508" y="4095387"/>
                  <a:ext cx="6695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265BF83-66F4-DF48-BF20-4F49041CE172}"/>
                    </a:ext>
                  </a:extLst>
                </p:cNvPr>
                <p:cNvCxnSpPr/>
                <p:nvPr/>
              </p:nvCxnSpPr>
              <p:spPr>
                <a:xfrm>
                  <a:off x="3752202" y="4095387"/>
                  <a:ext cx="0" cy="318646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E313C2A5-A954-2D40-B8B7-E6628EC024D9}"/>
                  </a:ext>
                </a:extLst>
              </p:cNvPr>
              <p:cNvSpPr/>
              <p:nvPr/>
            </p:nvSpPr>
            <p:spPr>
              <a:xfrm>
                <a:off x="5489363" y="2804420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2B46B70-E585-614C-8BA4-80248432207D}"/>
                  </a:ext>
                </a:extLst>
              </p:cNvPr>
              <p:cNvSpPr/>
              <p:nvPr/>
            </p:nvSpPr>
            <p:spPr>
              <a:xfrm>
                <a:off x="7845796" y="4176414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307DCD1E-6456-4A47-BC35-8B45E9DE117C}"/>
                  </a:ext>
                </a:extLst>
              </p:cNvPr>
              <p:cNvSpPr/>
              <p:nvPr/>
            </p:nvSpPr>
            <p:spPr>
              <a:xfrm>
                <a:off x="5489363" y="4176414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8D7F34F8-F0BD-B242-8D61-35C2C2826682}"/>
                  </a:ext>
                </a:extLst>
              </p:cNvPr>
              <p:cNvSpPr/>
              <p:nvPr/>
            </p:nvSpPr>
            <p:spPr>
              <a:xfrm>
                <a:off x="6580511" y="5589618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F65486F7-0593-EE49-A5A7-2932F289CA6A}"/>
                  </a:ext>
                </a:extLst>
              </p:cNvPr>
              <p:cNvSpPr/>
              <p:nvPr/>
            </p:nvSpPr>
            <p:spPr>
              <a:xfrm>
                <a:off x="7846684" y="5578043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31FA46B-760D-1841-8B10-26A6B5FA7B99}"/>
              </a:ext>
            </a:extLst>
          </p:cNvPr>
          <p:cNvSpPr txBox="1"/>
          <p:nvPr/>
        </p:nvSpPr>
        <p:spPr>
          <a:xfrm>
            <a:off x="9445080" y="2835979"/>
            <a:ext cx="227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High-throughput</a:t>
            </a:r>
          </a:p>
          <a:p>
            <a:r>
              <a:rPr lang="en-US" b="1" dirty="0"/>
              <a:t>Captures Diversity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425B50-A4C1-F84E-BE4C-C950959DBDC5}"/>
              </a:ext>
            </a:extLst>
          </p:cNvPr>
          <p:cNvSpPr txBox="1"/>
          <p:nvPr/>
        </p:nvSpPr>
        <p:spPr>
          <a:xfrm>
            <a:off x="9482510" y="3880171"/>
            <a:ext cx="227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 Regulation</a:t>
            </a:r>
          </a:p>
        </p:txBody>
      </p:sp>
      <p:pic>
        <p:nvPicPr>
          <p:cNvPr id="98" name="Graphic 97" descr="Checkmark">
            <a:extLst>
              <a:ext uri="{FF2B5EF4-FFF2-40B4-BE49-F238E27FC236}">
                <a16:creationId xmlns:a16="http://schemas.microsoft.com/office/drawing/2014/main" id="{49A3889D-7EC6-EB4D-9BB2-CE74A0573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785" y="2870209"/>
            <a:ext cx="457200" cy="457200"/>
          </a:xfrm>
          <a:prstGeom prst="rect">
            <a:avLst/>
          </a:prstGeom>
        </p:spPr>
      </p:pic>
      <p:pic>
        <p:nvPicPr>
          <p:cNvPr id="99" name="Graphic 98" descr="Checkmark">
            <a:extLst>
              <a:ext uri="{FF2B5EF4-FFF2-40B4-BE49-F238E27FC236}">
                <a16:creationId xmlns:a16="http://schemas.microsoft.com/office/drawing/2014/main" id="{BBC57E8F-FF52-904A-A6E9-FDD254EC4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262" y="3908300"/>
            <a:ext cx="457200" cy="457200"/>
          </a:xfrm>
          <a:prstGeom prst="rect">
            <a:avLst/>
          </a:prstGeom>
        </p:spPr>
      </p:pic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12F304E4-6173-8E44-BEC2-12484871891B}"/>
              </a:ext>
            </a:extLst>
          </p:cNvPr>
          <p:cNvSpPr/>
          <p:nvPr/>
        </p:nvSpPr>
        <p:spPr>
          <a:xfrm>
            <a:off x="2307721" y="5786455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CB609F5-2969-054D-89CC-8BF6A2C9D3BF}"/>
              </a:ext>
            </a:extLst>
          </p:cNvPr>
          <p:cNvSpPr txBox="1"/>
          <p:nvPr/>
        </p:nvSpPr>
        <p:spPr>
          <a:xfrm>
            <a:off x="3435680" y="5718894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418BCBD-B865-A140-A02F-FD9421E5AC53}"/>
              </a:ext>
            </a:extLst>
          </p:cNvPr>
          <p:cNvSpPr/>
          <p:nvPr/>
        </p:nvSpPr>
        <p:spPr>
          <a:xfrm>
            <a:off x="6459117" y="5774821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0EE136E-BEC2-F844-84E1-0C7CCA899224}"/>
              </a:ext>
            </a:extLst>
          </p:cNvPr>
          <p:cNvSpPr txBox="1"/>
          <p:nvPr/>
        </p:nvSpPr>
        <p:spPr>
          <a:xfrm>
            <a:off x="6633859" y="5722375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08BB0B-28BE-784B-A409-C1AB2C750327}"/>
              </a:ext>
            </a:extLst>
          </p:cNvPr>
          <p:cNvSpPr/>
          <p:nvPr/>
        </p:nvSpPr>
        <p:spPr>
          <a:xfrm>
            <a:off x="2416488" y="36212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520529-CBB8-914F-9D8B-BCBE58C0C484}"/>
              </a:ext>
            </a:extLst>
          </p:cNvPr>
          <p:cNvSpPr/>
          <p:nvPr/>
        </p:nvSpPr>
        <p:spPr>
          <a:xfrm>
            <a:off x="8587723" y="3659179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773C52-9B52-6B4F-8143-0DAFA3061BA7}"/>
              </a:ext>
            </a:extLst>
          </p:cNvPr>
          <p:cNvSpPr/>
          <p:nvPr/>
        </p:nvSpPr>
        <p:spPr>
          <a:xfrm>
            <a:off x="8587723" y="50505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Block Arc 113">
            <a:extLst>
              <a:ext uri="{FF2B5EF4-FFF2-40B4-BE49-F238E27FC236}">
                <a16:creationId xmlns:a16="http://schemas.microsoft.com/office/drawing/2014/main" id="{03CB9ABA-64A9-CD47-AFB4-1D235F752A85}"/>
              </a:ext>
            </a:extLst>
          </p:cNvPr>
          <p:cNvSpPr/>
          <p:nvPr/>
        </p:nvSpPr>
        <p:spPr>
          <a:xfrm>
            <a:off x="2662177" y="1566637"/>
            <a:ext cx="1067331" cy="651631"/>
          </a:xfrm>
          <a:prstGeom prst="blockArc">
            <a:avLst>
              <a:gd name="adj1" fmla="val 10800000"/>
              <a:gd name="adj2" fmla="val 104275"/>
              <a:gd name="adj3" fmla="val 713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Block Arc 114">
            <a:extLst>
              <a:ext uri="{FF2B5EF4-FFF2-40B4-BE49-F238E27FC236}">
                <a16:creationId xmlns:a16="http://schemas.microsoft.com/office/drawing/2014/main" id="{71D8730F-0ABD-2842-93BF-92C705652F65}"/>
              </a:ext>
            </a:extLst>
          </p:cNvPr>
          <p:cNvSpPr/>
          <p:nvPr/>
        </p:nvSpPr>
        <p:spPr>
          <a:xfrm>
            <a:off x="3683555" y="1060428"/>
            <a:ext cx="2277187" cy="1642728"/>
          </a:xfrm>
          <a:prstGeom prst="blockArc">
            <a:avLst>
              <a:gd name="adj1" fmla="val 10800000"/>
              <a:gd name="adj2" fmla="val 45427"/>
              <a:gd name="adj3" fmla="val 297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6" grpId="0"/>
      <p:bldP spid="97" grpId="0"/>
      <p:bldP spid="110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975262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 err="1">
                <a:latin typeface="Garamond" panose="02020404030301010803" pitchFamily="18" charset="0"/>
              </a:rPr>
              <a:t>CRISPRi</a:t>
            </a:r>
            <a:r>
              <a:rPr lang="en-US" sz="2500" dirty="0">
                <a:latin typeface="Garamond" panose="02020404030301010803" pitchFamily="18" charset="0"/>
              </a:rPr>
              <a:t> Targeting of Cell Type Specific Disease Associated Cis-Regulatory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8D134-03CB-2A45-AA36-F2940FE6EFC8}"/>
              </a:ext>
            </a:extLst>
          </p:cNvPr>
          <p:cNvSpPr txBox="1"/>
          <p:nvPr/>
        </p:nvSpPr>
        <p:spPr>
          <a:xfrm>
            <a:off x="473318" y="1382863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Single-cell ATAC-Seq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DA6C42-0D26-4442-A497-C5AEF8F9DE72}"/>
              </a:ext>
            </a:extLst>
          </p:cNvPr>
          <p:cNvGrpSpPr/>
          <p:nvPr/>
        </p:nvGrpSpPr>
        <p:grpSpPr>
          <a:xfrm>
            <a:off x="331723" y="2048172"/>
            <a:ext cx="8704327" cy="3261942"/>
            <a:chOff x="331723" y="2557463"/>
            <a:chExt cx="8704327" cy="326194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39F62A1-A58B-4E4F-97D5-C1A69FD35F06}"/>
                </a:ext>
              </a:extLst>
            </p:cNvPr>
            <p:cNvSpPr/>
            <p:nvPr/>
          </p:nvSpPr>
          <p:spPr>
            <a:xfrm>
              <a:off x="2291614" y="4144546"/>
              <a:ext cx="832089" cy="22095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A8B6045-92C8-1C4B-B21C-2B6127B03BC8}"/>
                </a:ext>
              </a:extLst>
            </p:cNvPr>
            <p:cNvGrpSpPr/>
            <p:nvPr/>
          </p:nvGrpSpPr>
          <p:grpSpPr>
            <a:xfrm>
              <a:off x="331723" y="2557463"/>
              <a:ext cx="8704327" cy="3261942"/>
              <a:chOff x="331723" y="2557463"/>
              <a:chExt cx="8704327" cy="326194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1B39C48-1932-B34B-BDD1-F9AABEED6DD8}"/>
                  </a:ext>
                </a:extLst>
              </p:cNvPr>
              <p:cNvGrpSpPr/>
              <p:nvPr/>
            </p:nvGrpSpPr>
            <p:grpSpPr>
              <a:xfrm>
                <a:off x="331723" y="5416126"/>
                <a:ext cx="8704327" cy="403279"/>
                <a:chOff x="331723" y="5416126"/>
                <a:chExt cx="8704327" cy="403279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1C8B24A-DAB5-6944-9AB6-1BC8FC4D6B88}"/>
                    </a:ext>
                  </a:extLst>
                </p:cNvPr>
                <p:cNvSpPr txBox="1"/>
                <p:nvPr/>
              </p:nvSpPr>
              <p:spPr>
                <a:xfrm>
                  <a:off x="331723" y="5416126"/>
                  <a:ext cx="1507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Cell Type C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CF97A60-7750-5B42-B41A-FDACBC096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624" y="5802029"/>
                  <a:ext cx="7608426" cy="1737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5E99E81-FC93-3043-852A-E7AED800F017}"/>
                    </a:ext>
                  </a:extLst>
                </p:cNvPr>
                <p:cNvSpPr/>
                <p:nvPr/>
              </p:nvSpPr>
              <p:spPr>
                <a:xfrm>
                  <a:off x="4064258" y="5622048"/>
                  <a:ext cx="768822" cy="185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Gene B</a:t>
                  </a:r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FF58A898-8327-254E-AD68-D8DF3C76FB47}"/>
                    </a:ext>
                  </a:extLst>
                </p:cNvPr>
                <p:cNvCxnSpPr/>
                <p:nvPr/>
              </p:nvCxnSpPr>
              <p:spPr>
                <a:xfrm>
                  <a:off x="3708785" y="5466926"/>
                  <a:ext cx="6695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5A9F7EC-EA7D-6948-938C-DB89188CC2BA}"/>
                    </a:ext>
                  </a:extLst>
                </p:cNvPr>
                <p:cNvCxnSpPr/>
                <p:nvPr/>
              </p:nvCxnSpPr>
              <p:spPr>
                <a:xfrm>
                  <a:off x="3731479" y="5466926"/>
                  <a:ext cx="0" cy="318646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17B06BB-5BF3-604E-BA00-639C1B2835F6}"/>
                  </a:ext>
                </a:extLst>
              </p:cNvPr>
              <p:cNvGrpSpPr/>
              <p:nvPr/>
            </p:nvGrpSpPr>
            <p:grpSpPr>
              <a:xfrm>
                <a:off x="331723" y="2557463"/>
                <a:ext cx="8704327" cy="497129"/>
                <a:chOff x="331723" y="2557463"/>
                <a:chExt cx="8704327" cy="497129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FAB9D65-9140-5A4A-BE24-D49E343FE4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624" y="3037216"/>
                  <a:ext cx="7608426" cy="1737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1B0CFBD-31AD-154C-911F-43EFEB2BD6E1}"/>
                    </a:ext>
                  </a:extLst>
                </p:cNvPr>
                <p:cNvSpPr/>
                <p:nvPr/>
              </p:nvSpPr>
              <p:spPr>
                <a:xfrm>
                  <a:off x="4064258" y="2857235"/>
                  <a:ext cx="768822" cy="185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Gene B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D0D125E-3D03-7748-903A-1172666C051A}"/>
                    </a:ext>
                  </a:extLst>
                </p:cNvPr>
                <p:cNvSpPr txBox="1"/>
                <p:nvPr/>
              </p:nvSpPr>
              <p:spPr>
                <a:xfrm>
                  <a:off x="331723" y="2557463"/>
                  <a:ext cx="1507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Cell Type A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21AF539B-936D-5047-A972-C4B8435675C7}"/>
                    </a:ext>
                  </a:extLst>
                </p:cNvPr>
                <p:cNvCxnSpPr/>
                <p:nvPr/>
              </p:nvCxnSpPr>
              <p:spPr>
                <a:xfrm>
                  <a:off x="3697629" y="2706873"/>
                  <a:ext cx="6695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7618E86-B081-4747-8927-3FA03A6C61CE}"/>
                    </a:ext>
                  </a:extLst>
                </p:cNvPr>
                <p:cNvCxnSpPr/>
                <p:nvPr/>
              </p:nvCxnSpPr>
              <p:spPr>
                <a:xfrm>
                  <a:off x="3720323" y="2706873"/>
                  <a:ext cx="0" cy="318646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8597F3A-4891-094A-9E8A-187E8CEA4B1E}"/>
                  </a:ext>
                </a:extLst>
              </p:cNvPr>
              <p:cNvGrpSpPr/>
              <p:nvPr/>
            </p:nvGrpSpPr>
            <p:grpSpPr>
              <a:xfrm>
                <a:off x="331723" y="3861483"/>
                <a:ext cx="8704327" cy="552550"/>
                <a:chOff x="331723" y="3861483"/>
                <a:chExt cx="8704327" cy="552550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1C05EB-58B4-D14E-A331-097F6E97ACB3}"/>
                    </a:ext>
                  </a:extLst>
                </p:cNvPr>
                <p:cNvSpPr txBox="1"/>
                <p:nvPr/>
              </p:nvSpPr>
              <p:spPr>
                <a:xfrm>
                  <a:off x="331723" y="3861483"/>
                  <a:ext cx="1507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Cell Type B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6AD7D564-718A-5A4D-8F2E-8F9E7D9A5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624" y="4392344"/>
                  <a:ext cx="7608426" cy="1737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FB54122-29D3-0441-ABAF-8E311DC08382}"/>
                    </a:ext>
                  </a:extLst>
                </p:cNvPr>
                <p:cNvSpPr/>
                <p:nvPr/>
              </p:nvSpPr>
              <p:spPr>
                <a:xfrm>
                  <a:off x="4064258" y="4212363"/>
                  <a:ext cx="768822" cy="185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Gene B</a:t>
                  </a:r>
                </a:p>
              </p:txBody>
            </p: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0D9BB10-507C-F14D-9F31-B9F41C73DE1F}"/>
                    </a:ext>
                  </a:extLst>
                </p:cNvPr>
                <p:cNvCxnSpPr/>
                <p:nvPr/>
              </p:nvCxnSpPr>
              <p:spPr>
                <a:xfrm>
                  <a:off x="3729508" y="4095387"/>
                  <a:ext cx="6695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F017687E-6CF2-374F-ADC4-8A123B6E418E}"/>
                    </a:ext>
                  </a:extLst>
                </p:cNvPr>
                <p:cNvCxnSpPr/>
                <p:nvPr/>
              </p:nvCxnSpPr>
              <p:spPr>
                <a:xfrm>
                  <a:off x="3752202" y="4095387"/>
                  <a:ext cx="0" cy="318646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85677D9E-B1DE-984C-A975-D5E08E96DF05}"/>
                  </a:ext>
                </a:extLst>
              </p:cNvPr>
              <p:cNvSpPr/>
              <p:nvPr/>
            </p:nvSpPr>
            <p:spPr>
              <a:xfrm>
                <a:off x="5489363" y="2804420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A2EF80C9-9344-B742-AAB2-AEEFD0367B89}"/>
                  </a:ext>
                </a:extLst>
              </p:cNvPr>
              <p:cNvSpPr/>
              <p:nvPr/>
            </p:nvSpPr>
            <p:spPr>
              <a:xfrm>
                <a:off x="7845796" y="4176414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A017A3F-57F6-D54F-A92A-6935253C3171}"/>
                  </a:ext>
                </a:extLst>
              </p:cNvPr>
              <p:cNvSpPr/>
              <p:nvPr/>
            </p:nvSpPr>
            <p:spPr>
              <a:xfrm>
                <a:off x="5489363" y="4176414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4EC483BA-DA00-2D48-B088-5474FAAE6AD1}"/>
                  </a:ext>
                </a:extLst>
              </p:cNvPr>
              <p:cNvSpPr/>
              <p:nvPr/>
            </p:nvSpPr>
            <p:spPr>
              <a:xfrm>
                <a:off x="6580511" y="5589618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9B709BBC-B3B6-BF48-9BEB-55047A62DD2E}"/>
                  </a:ext>
                </a:extLst>
              </p:cNvPr>
              <p:cNvSpPr/>
              <p:nvPr/>
            </p:nvSpPr>
            <p:spPr>
              <a:xfrm>
                <a:off x="7846684" y="5578043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</p:grpSp>
      </p:grp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04369CA-A89C-DF42-AE99-C00CB0A1D8DF}"/>
              </a:ext>
            </a:extLst>
          </p:cNvPr>
          <p:cNvSpPr/>
          <p:nvPr/>
        </p:nvSpPr>
        <p:spPr>
          <a:xfrm>
            <a:off x="2307721" y="5786455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79A091-4909-224A-B0A8-6E6076603D32}"/>
              </a:ext>
            </a:extLst>
          </p:cNvPr>
          <p:cNvSpPr txBox="1"/>
          <p:nvPr/>
        </p:nvSpPr>
        <p:spPr>
          <a:xfrm>
            <a:off x="3435680" y="5718894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390CD1-FA74-394D-9FB9-33E7175571E3}"/>
              </a:ext>
            </a:extLst>
          </p:cNvPr>
          <p:cNvSpPr/>
          <p:nvPr/>
        </p:nvSpPr>
        <p:spPr>
          <a:xfrm>
            <a:off x="6459117" y="5774821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15C9B4C-D0D1-124D-996E-A10CAB726FF5}"/>
              </a:ext>
            </a:extLst>
          </p:cNvPr>
          <p:cNvSpPr txBox="1"/>
          <p:nvPr/>
        </p:nvSpPr>
        <p:spPr>
          <a:xfrm>
            <a:off x="6633859" y="5722375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8F569EA-93D7-8B47-962F-71F5F6AE363A}"/>
              </a:ext>
            </a:extLst>
          </p:cNvPr>
          <p:cNvSpPr/>
          <p:nvPr/>
        </p:nvSpPr>
        <p:spPr>
          <a:xfrm>
            <a:off x="2416488" y="36212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0B00B-2069-034D-86C8-25488B8C8462}"/>
              </a:ext>
            </a:extLst>
          </p:cNvPr>
          <p:cNvSpPr/>
          <p:nvPr/>
        </p:nvSpPr>
        <p:spPr>
          <a:xfrm>
            <a:off x="8587723" y="3659179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DE17BA7-0233-004D-BDD8-1101A9E446A1}"/>
              </a:ext>
            </a:extLst>
          </p:cNvPr>
          <p:cNvSpPr/>
          <p:nvPr/>
        </p:nvSpPr>
        <p:spPr>
          <a:xfrm>
            <a:off x="8587723" y="50505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Block Arc 86">
            <a:extLst>
              <a:ext uri="{FF2B5EF4-FFF2-40B4-BE49-F238E27FC236}">
                <a16:creationId xmlns:a16="http://schemas.microsoft.com/office/drawing/2014/main" id="{1B52376F-812D-5C41-91E4-88EFE9F631E4}"/>
              </a:ext>
            </a:extLst>
          </p:cNvPr>
          <p:cNvSpPr/>
          <p:nvPr/>
        </p:nvSpPr>
        <p:spPr>
          <a:xfrm>
            <a:off x="2662177" y="1566637"/>
            <a:ext cx="1067331" cy="651631"/>
          </a:xfrm>
          <a:prstGeom prst="blockArc">
            <a:avLst>
              <a:gd name="adj1" fmla="val 10800000"/>
              <a:gd name="adj2" fmla="val 104275"/>
              <a:gd name="adj3" fmla="val 713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Block Arc 87">
            <a:extLst>
              <a:ext uri="{FF2B5EF4-FFF2-40B4-BE49-F238E27FC236}">
                <a16:creationId xmlns:a16="http://schemas.microsoft.com/office/drawing/2014/main" id="{42948206-EB30-E743-B5CE-0DAB0320E1E2}"/>
              </a:ext>
            </a:extLst>
          </p:cNvPr>
          <p:cNvSpPr/>
          <p:nvPr/>
        </p:nvSpPr>
        <p:spPr>
          <a:xfrm>
            <a:off x="3683555" y="1060428"/>
            <a:ext cx="2277187" cy="1642728"/>
          </a:xfrm>
          <a:prstGeom prst="blockArc">
            <a:avLst>
              <a:gd name="adj1" fmla="val 10800000"/>
              <a:gd name="adj2" fmla="val 45427"/>
              <a:gd name="adj3" fmla="val 297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7098554-0727-9544-BB77-AD49B0A6340E}"/>
              </a:ext>
            </a:extLst>
          </p:cNvPr>
          <p:cNvSpPr/>
          <p:nvPr/>
        </p:nvSpPr>
        <p:spPr>
          <a:xfrm>
            <a:off x="331723" y="2719613"/>
            <a:ext cx="8819936" cy="1478617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89BBE11-498D-C14D-AF82-33628455020C}"/>
              </a:ext>
            </a:extLst>
          </p:cNvPr>
          <p:cNvGrpSpPr/>
          <p:nvPr/>
        </p:nvGrpSpPr>
        <p:grpSpPr>
          <a:xfrm>
            <a:off x="1554257" y="2943928"/>
            <a:ext cx="1958645" cy="660663"/>
            <a:chOff x="7193014" y="1160556"/>
            <a:chExt cx="1958645" cy="660663"/>
          </a:xfrm>
        </p:grpSpPr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BEFEC4B-6EAA-0B47-B4ED-83C882786A6D}"/>
                </a:ext>
              </a:extLst>
            </p:cNvPr>
            <p:cNvSpPr/>
            <p:nvPr/>
          </p:nvSpPr>
          <p:spPr>
            <a:xfrm>
              <a:off x="7512666" y="1187350"/>
              <a:ext cx="1638993" cy="633869"/>
            </a:xfrm>
            <a:custGeom>
              <a:avLst/>
              <a:gdLst>
                <a:gd name="connsiteX0" fmla="*/ 0 w 1270000"/>
                <a:gd name="connsiteY0" fmla="*/ 594687 h 651640"/>
                <a:gd name="connsiteX1" fmla="*/ 76200 w 1270000"/>
                <a:gd name="connsiteY1" fmla="*/ 124787 h 651640"/>
                <a:gd name="connsiteX2" fmla="*/ 101600 w 1270000"/>
                <a:gd name="connsiteY2" fmla="*/ 10487 h 651640"/>
                <a:gd name="connsiteX3" fmla="*/ 254000 w 1270000"/>
                <a:gd name="connsiteY3" fmla="*/ 327987 h 651640"/>
                <a:gd name="connsiteX4" fmla="*/ 254000 w 1270000"/>
                <a:gd name="connsiteY4" fmla="*/ 518487 h 651640"/>
                <a:gd name="connsiteX5" fmla="*/ 584200 w 1270000"/>
                <a:gd name="connsiteY5" fmla="*/ 645487 h 651640"/>
                <a:gd name="connsiteX6" fmla="*/ 1270000 w 1270000"/>
                <a:gd name="connsiteY6" fmla="*/ 620087 h 65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000" h="651640">
                  <a:moveTo>
                    <a:pt x="0" y="594687"/>
                  </a:moveTo>
                  <a:cubicBezTo>
                    <a:pt x="29633" y="408420"/>
                    <a:pt x="59267" y="222154"/>
                    <a:pt x="76200" y="124787"/>
                  </a:cubicBezTo>
                  <a:cubicBezTo>
                    <a:pt x="93133" y="27420"/>
                    <a:pt x="71967" y="-23380"/>
                    <a:pt x="101600" y="10487"/>
                  </a:cubicBezTo>
                  <a:cubicBezTo>
                    <a:pt x="131233" y="44354"/>
                    <a:pt x="228600" y="243320"/>
                    <a:pt x="254000" y="327987"/>
                  </a:cubicBezTo>
                  <a:cubicBezTo>
                    <a:pt x="279400" y="412654"/>
                    <a:pt x="198967" y="465570"/>
                    <a:pt x="254000" y="518487"/>
                  </a:cubicBezTo>
                  <a:cubicBezTo>
                    <a:pt x="309033" y="571404"/>
                    <a:pt x="414867" y="628554"/>
                    <a:pt x="584200" y="645487"/>
                  </a:cubicBezTo>
                  <a:cubicBezTo>
                    <a:pt x="753533" y="662420"/>
                    <a:pt x="1011766" y="641253"/>
                    <a:pt x="1270000" y="62008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9278D33-76A4-C248-9E8C-E8A45CA22652}"/>
                </a:ext>
              </a:extLst>
            </p:cNvPr>
            <p:cNvSpPr/>
            <p:nvPr/>
          </p:nvSpPr>
          <p:spPr>
            <a:xfrm>
              <a:off x="7193014" y="1160556"/>
              <a:ext cx="1446080" cy="56920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dCas9-KRAB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26F8E66-E59C-CF46-A7AA-3C86E55C4169}"/>
              </a:ext>
            </a:extLst>
          </p:cNvPr>
          <p:cNvSpPr txBox="1"/>
          <p:nvPr/>
        </p:nvSpPr>
        <p:spPr>
          <a:xfrm>
            <a:off x="8932729" y="1142062"/>
            <a:ext cx="3183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CRISPRview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Primary Culture</a:t>
            </a:r>
          </a:p>
          <a:p>
            <a:pPr marL="342900" indent="-342900">
              <a:buAutoNum type="arabicPeriod"/>
            </a:pPr>
            <a:r>
              <a:rPr lang="en-US" b="1" dirty="0"/>
              <a:t>Heterogenous Tissues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C4EC716-F654-1346-942E-0BF9B18B8EC6}"/>
              </a:ext>
            </a:extLst>
          </p:cNvPr>
          <p:cNvSpPr txBox="1"/>
          <p:nvPr/>
        </p:nvSpPr>
        <p:spPr>
          <a:xfrm>
            <a:off x="9445080" y="2835979"/>
            <a:ext cx="227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High-throughput</a:t>
            </a:r>
          </a:p>
          <a:p>
            <a:r>
              <a:rPr lang="en-US" b="1" dirty="0"/>
              <a:t>Captures Diversity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85D1405-75AE-6842-A71B-09FD4DAFBB47}"/>
              </a:ext>
            </a:extLst>
          </p:cNvPr>
          <p:cNvSpPr txBox="1"/>
          <p:nvPr/>
        </p:nvSpPr>
        <p:spPr>
          <a:xfrm>
            <a:off x="9482510" y="3880171"/>
            <a:ext cx="227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 Regulation</a:t>
            </a:r>
          </a:p>
        </p:txBody>
      </p:sp>
      <p:pic>
        <p:nvPicPr>
          <p:cNvPr id="102" name="Graphic 101" descr="Checkmark">
            <a:extLst>
              <a:ext uri="{FF2B5EF4-FFF2-40B4-BE49-F238E27FC236}">
                <a16:creationId xmlns:a16="http://schemas.microsoft.com/office/drawing/2014/main" id="{1C713E1C-3E47-704D-BB74-6ECCA36D6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785" y="2870209"/>
            <a:ext cx="457200" cy="457200"/>
          </a:xfrm>
          <a:prstGeom prst="rect">
            <a:avLst/>
          </a:prstGeom>
        </p:spPr>
      </p:pic>
      <p:pic>
        <p:nvPicPr>
          <p:cNvPr id="103" name="Graphic 102" descr="Checkmark">
            <a:extLst>
              <a:ext uri="{FF2B5EF4-FFF2-40B4-BE49-F238E27FC236}">
                <a16:creationId xmlns:a16="http://schemas.microsoft.com/office/drawing/2014/main" id="{CF02EF35-0D08-0B4F-B83A-F14429E6F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262" y="39083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8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6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975262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 err="1">
                <a:latin typeface="Garamond" panose="02020404030301010803" pitchFamily="18" charset="0"/>
              </a:rPr>
              <a:t>CRISPRi</a:t>
            </a:r>
            <a:r>
              <a:rPr lang="en-US" sz="2500" dirty="0">
                <a:latin typeface="Garamond" panose="02020404030301010803" pitchFamily="18" charset="0"/>
              </a:rPr>
              <a:t> Targeting of Cell Type Specific Disease Associated Cis-Regulatory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8D134-03CB-2A45-AA36-F2940FE6EFC8}"/>
              </a:ext>
            </a:extLst>
          </p:cNvPr>
          <p:cNvSpPr txBox="1"/>
          <p:nvPr/>
        </p:nvSpPr>
        <p:spPr>
          <a:xfrm>
            <a:off x="473318" y="1382863"/>
            <a:ext cx="386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Single-cell ATAC-Seq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DA6C42-0D26-4442-A497-C5AEF8F9DE72}"/>
              </a:ext>
            </a:extLst>
          </p:cNvPr>
          <p:cNvGrpSpPr/>
          <p:nvPr/>
        </p:nvGrpSpPr>
        <p:grpSpPr>
          <a:xfrm>
            <a:off x="331723" y="2048172"/>
            <a:ext cx="8704327" cy="3261942"/>
            <a:chOff x="331723" y="2557463"/>
            <a:chExt cx="8704327" cy="326194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39F62A1-A58B-4E4F-97D5-C1A69FD35F06}"/>
                </a:ext>
              </a:extLst>
            </p:cNvPr>
            <p:cNvSpPr/>
            <p:nvPr/>
          </p:nvSpPr>
          <p:spPr>
            <a:xfrm>
              <a:off x="2291614" y="4144546"/>
              <a:ext cx="832089" cy="22095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A8B6045-92C8-1C4B-B21C-2B6127B03BC8}"/>
                </a:ext>
              </a:extLst>
            </p:cNvPr>
            <p:cNvGrpSpPr/>
            <p:nvPr/>
          </p:nvGrpSpPr>
          <p:grpSpPr>
            <a:xfrm>
              <a:off x="331723" y="2557463"/>
              <a:ext cx="8704327" cy="3261942"/>
              <a:chOff x="331723" y="2557463"/>
              <a:chExt cx="8704327" cy="326194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1B39C48-1932-B34B-BDD1-F9AABEED6DD8}"/>
                  </a:ext>
                </a:extLst>
              </p:cNvPr>
              <p:cNvGrpSpPr/>
              <p:nvPr/>
            </p:nvGrpSpPr>
            <p:grpSpPr>
              <a:xfrm>
                <a:off x="331723" y="5416126"/>
                <a:ext cx="8704327" cy="403279"/>
                <a:chOff x="331723" y="5416126"/>
                <a:chExt cx="8704327" cy="403279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1C8B24A-DAB5-6944-9AB6-1BC8FC4D6B88}"/>
                    </a:ext>
                  </a:extLst>
                </p:cNvPr>
                <p:cNvSpPr txBox="1"/>
                <p:nvPr/>
              </p:nvSpPr>
              <p:spPr>
                <a:xfrm>
                  <a:off x="331723" y="5416126"/>
                  <a:ext cx="1507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Cell Type C</a:t>
                  </a:r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CF97A60-7750-5B42-B41A-FDACBC096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624" y="5802029"/>
                  <a:ext cx="7608426" cy="1737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5E99E81-FC93-3043-852A-E7AED800F017}"/>
                    </a:ext>
                  </a:extLst>
                </p:cNvPr>
                <p:cNvSpPr/>
                <p:nvPr/>
              </p:nvSpPr>
              <p:spPr>
                <a:xfrm>
                  <a:off x="4064258" y="5622048"/>
                  <a:ext cx="768822" cy="185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Gene B</a:t>
                  </a:r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FF58A898-8327-254E-AD68-D8DF3C76FB47}"/>
                    </a:ext>
                  </a:extLst>
                </p:cNvPr>
                <p:cNvCxnSpPr/>
                <p:nvPr/>
              </p:nvCxnSpPr>
              <p:spPr>
                <a:xfrm>
                  <a:off x="3708785" y="5466926"/>
                  <a:ext cx="6695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5A9F7EC-EA7D-6948-938C-DB89188CC2BA}"/>
                    </a:ext>
                  </a:extLst>
                </p:cNvPr>
                <p:cNvCxnSpPr/>
                <p:nvPr/>
              </p:nvCxnSpPr>
              <p:spPr>
                <a:xfrm>
                  <a:off x="3731479" y="5466926"/>
                  <a:ext cx="0" cy="318646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17B06BB-5BF3-604E-BA00-639C1B2835F6}"/>
                  </a:ext>
                </a:extLst>
              </p:cNvPr>
              <p:cNvGrpSpPr/>
              <p:nvPr/>
            </p:nvGrpSpPr>
            <p:grpSpPr>
              <a:xfrm>
                <a:off x="331723" y="2557463"/>
                <a:ext cx="8704327" cy="497129"/>
                <a:chOff x="331723" y="2557463"/>
                <a:chExt cx="8704327" cy="497129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FAB9D65-9140-5A4A-BE24-D49E343FE4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624" y="3037216"/>
                  <a:ext cx="7608426" cy="1737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1B0CFBD-31AD-154C-911F-43EFEB2BD6E1}"/>
                    </a:ext>
                  </a:extLst>
                </p:cNvPr>
                <p:cNvSpPr/>
                <p:nvPr/>
              </p:nvSpPr>
              <p:spPr>
                <a:xfrm>
                  <a:off x="4064258" y="2857235"/>
                  <a:ext cx="768822" cy="185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Gene B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D0D125E-3D03-7748-903A-1172666C051A}"/>
                    </a:ext>
                  </a:extLst>
                </p:cNvPr>
                <p:cNvSpPr txBox="1"/>
                <p:nvPr/>
              </p:nvSpPr>
              <p:spPr>
                <a:xfrm>
                  <a:off x="331723" y="2557463"/>
                  <a:ext cx="1507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Cell Type A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21AF539B-936D-5047-A972-C4B8435675C7}"/>
                    </a:ext>
                  </a:extLst>
                </p:cNvPr>
                <p:cNvCxnSpPr/>
                <p:nvPr/>
              </p:nvCxnSpPr>
              <p:spPr>
                <a:xfrm>
                  <a:off x="3697629" y="2706873"/>
                  <a:ext cx="6695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7618E86-B081-4747-8927-3FA03A6C61CE}"/>
                    </a:ext>
                  </a:extLst>
                </p:cNvPr>
                <p:cNvCxnSpPr/>
                <p:nvPr/>
              </p:nvCxnSpPr>
              <p:spPr>
                <a:xfrm>
                  <a:off x="3720323" y="2706873"/>
                  <a:ext cx="0" cy="318646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8597F3A-4891-094A-9E8A-187E8CEA4B1E}"/>
                  </a:ext>
                </a:extLst>
              </p:cNvPr>
              <p:cNvGrpSpPr/>
              <p:nvPr/>
            </p:nvGrpSpPr>
            <p:grpSpPr>
              <a:xfrm>
                <a:off x="331723" y="3861483"/>
                <a:ext cx="8704327" cy="548237"/>
                <a:chOff x="331723" y="3861483"/>
                <a:chExt cx="8704327" cy="548237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1C05EB-58B4-D14E-A331-097F6E97ACB3}"/>
                    </a:ext>
                  </a:extLst>
                </p:cNvPr>
                <p:cNvSpPr txBox="1"/>
                <p:nvPr/>
              </p:nvSpPr>
              <p:spPr>
                <a:xfrm>
                  <a:off x="331723" y="3861483"/>
                  <a:ext cx="1507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Cell Type B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6AD7D564-718A-5A4D-8F2E-8F9E7D9A5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624" y="4392344"/>
                  <a:ext cx="7608426" cy="17376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FB54122-29D3-0441-ABAF-8E311DC08382}"/>
                    </a:ext>
                  </a:extLst>
                </p:cNvPr>
                <p:cNvSpPr/>
                <p:nvPr/>
              </p:nvSpPr>
              <p:spPr>
                <a:xfrm>
                  <a:off x="4064258" y="4212363"/>
                  <a:ext cx="768822" cy="185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Gene B</a:t>
                  </a:r>
                </a:p>
              </p:txBody>
            </p:sp>
          </p:grp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85677D9E-B1DE-984C-A975-D5E08E96DF05}"/>
                  </a:ext>
                </a:extLst>
              </p:cNvPr>
              <p:cNvSpPr/>
              <p:nvPr/>
            </p:nvSpPr>
            <p:spPr>
              <a:xfrm>
                <a:off x="5489363" y="2804420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A2EF80C9-9344-B742-AAB2-AEEFD0367B89}"/>
                  </a:ext>
                </a:extLst>
              </p:cNvPr>
              <p:cNvSpPr/>
              <p:nvPr/>
            </p:nvSpPr>
            <p:spPr>
              <a:xfrm>
                <a:off x="7845796" y="4176414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A017A3F-57F6-D54F-A92A-6935253C3171}"/>
                  </a:ext>
                </a:extLst>
              </p:cNvPr>
              <p:cNvSpPr/>
              <p:nvPr/>
            </p:nvSpPr>
            <p:spPr>
              <a:xfrm>
                <a:off x="5489363" y="4176414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4EC483BA-DA00-2D48-B088-5474FAAE6AD1}"/>
                  </a:ext>
                </a:extLst>
              </p:cNvPr>
              <p:cNvSpPr/>
              <p:nvPr/>
            </p:nvSpPr>
            <p:spPr>
              <a:xfrm>
                <a:off x="6580511" y="5589618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9B709BBC-B3B6-BF48-9BEB-55047A62DD2E}"/>
                  </a:ext>
                </a:extLst>
              </p:cNvPr>
              <p:cNvSpPr/>
              <p:nvPr/>
            </p:nvSpPr>
            <p:spPr>
              <a:xfrm>
                <a:off x="7846684" y="5578043"/>
                <a:ext cx="955496" cy="2210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</p:grp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B8F569EA-93D7-8B47-962F-71F5F6AE363A}"/>
              </a:ext>
            </a:extLst>
          </p:cNvPr>
          <p:cNvSpPr/>
          <p:nvPr/>
        </p:nvSpPr>
        <p:spPr>
          <a:xfrm>
            <a:off x="2416488" y="36212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30B00B-2069-034D-86C8-25488B8C8462}"/>
              </a:ext>
            </a:extLst>
          </p:cNvPr>
          <p:cNvSpPr/>
          <p:nvPr/>
        </p:nvSpPr>
        <p:spPr>
          <a:xfrm>
            <a:off x="8587723" y="3659179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DE17BA7-0233-004D-BDD8-1101A9E446A1}"/>
              </a:ext>
            </a:extLst>
          </p:cNvPr>
          <p:cNvSpPr/>
          <p:nvPr/>
        </p:nvSpPr>
        <p:spPr>
          <a:xfrm>
            <a:off x="8587723" y="50505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Block Arc 86">
            <a:extLst>
              <a:ext uri="{FF2B5EF4-FFF2-40B4-BE49-F238E27FC236}">
                <a16:creationId xmlns:a16="http://schemas.microsoft.com/office/drawing/2014/main" id="{1B52376F-812D-5C41-91E4-88EFE9F631E4}"/>
              </a:ext>
            </a:extLst>
          </p:cNvPr>
          <p:cNvSpPr/>
          <p:nvPr/>
        </p:nvSpPr>
        <p:spPr>
          <a:xfrm>
            <a:off x="2662177" y="1566637"/>
            <a:ext cx="1067331" cy="651631"/>
          </a:xfrm>
          <a:prstGeom prst="blockArc">
            <a:avLst>
              <a:gd name="adj1" fmla="val 10800000"/>
              <a:gd name="adj2" fmla="val 104275"/>
              <a:gd name="adj3" fmla="val 713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Block Arc 87">
            <a:extLst>
              <a:ext uri="{FF2B5EF4-FFF2-40B4-BE49-F238E27FC236}">
                <a16:creationId xmlns:a16="http://schemas.microsoft.com/office/drawing/2014/main" id="{42948206-EB30-E743-B5CE-0DAB0320E1E2}"/>
              </a:ext>
            </a:extLst>
          </p:cNvPr>
          <p:cNvSpPr/>
          <p:nvPr/>
        </p:nvSpPr>
        <p:spPr>
          <a:xfrm>
            <a:off x="3683555" y="1060428"/>
            <a:ext cx="2277187" cy="1642728"/>
          </a:xfrm>
          <a:prstGeom prst="blockArc">
            <a:avLst>
              <a:gd name="adj1" fmla="val 10800000"/>
              <a:gd name="adj2" fmla="val 45427"/>
              <a:gd name="adj3" fmla="val 297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7098554-0727-9544-BB77-AD49B0A6340E}"/>
              </a:ext>
            </a:extLst>
          </p:cNvPr>
          <p:cNvSpPr/>
          <p:nvPr/>
        </p:nvSpPr>
        <p:spPr>
          <a:xfrm>
            <a:off x="331723" y="2719613"/>
            <a:ext cx="8819936" cy="1478617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89BBE11-498D-C14D-AF82-33628455020C}"/>
              </a:ext>
            </a:extLst>
          </p:cNvPr>
          <p:cNvGrpSpPr/>
          <p:nvPr/>
        </p:nvGrpSpPr>
        <p:grpSpPr>
          <a:xfrm>
            <a:off x="1554257" y="2943928"/>
            <a:ext cx="1958645" cy="660663"/>
            <a:chOff x="7193014" y="1160556"/>
            <a:chExt cx="1958645" cy="660663"/>
          </a:xfrm>
        </p:grpSpPr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BEFEC4B-6EAA-0B47-B4ED-83C882786A6D}"/>
                </a:ext>
              </a:extLst>
            </p:cNvPr>
            <p:cNvSpPr/>
            <p:nvPr/>
          </p:nvSpPr>
          <p:spPr>
            <a:xfrm>
              <a:off x="7512666" y="1187350"/>
              <a:ext cx="1638993" cy="633869"/>
            </a:xfrm>
            <a:custGeom>
              <a:avLst/>
              <a:gdLst>
                <a:gd name="connsiteX0" fmla="*/ 0 w 1270000"/>
                <a:gd name="connsiteY0" fmla="*/ 594687 h 651640"/>
                <a:gd name="connsiteX1" fmla="*/ 76200 w 1270000"/>
                <a:gd name="connsiteY1" fmla="*/ 124787 h 651640"/>
                <a:gd name="connsiteX2" fmla="*/ 101600 w 1270000"/>
                <a:gd name="connsiteY2" fmla="*/ 10487 h 651640"/>
                <a:gd name="connsiteX3" fmla="*/ 254000 w 1270000"/>
                <a:gd name="connsiteY3" fmla="*/ 327987 h 651640"/>
                <a:gd name="connsiteX4" fmla="*/ 254000 w 1270000"/>
                <a:gd name="connsiteY4" fmla="*/ 518487 h 651640"/>
                <a:gd name="connsiteX5" fmla="*/ 584200 w 1270000"/>
                <a:gd name="connsiteY5" fmla="*/ 645487 h 651640"/>
                <a:gd name="connsiteX6" fmla="*/ 1270000 w 1270000"/>
                <a:gd name="connsiteY6" fmla="*/ 620087 h 65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000" h="651640">
                  <a:moveTo>
                    <a:pt x="0" y="594687"/>
                  </a:moveTo>
                  <a:cubicBezTo>
                    <a:pt x="29633" y="408420"/>
                    <a:pt x="59267" y="222154"/>
                    <a:pt x="76200" y="124787"/>
                  </a:cubicBezTo>
                  <a:cubicBezTo>
                    <a:pt x="93133" y="27420"/>
                    <a:pt x="71967" y="-23380"/>
                    <a:pt x="101600" y="10487"/>
                  </a:cubicBezTo>
                  <a:cubicBezTo>
                    <a:pt x="131233" y="44354"/>
                    <a:pt x="228600" y="243320"/>
                    <a:pt x="254000" y="327987"/>
                  </a:cubicBezTo>
                  <a:cubicBezTo>
                    <a:pt x="279400" y="412654"/>
                    <a:pt x="198967" y="465570"/>
                    <a:pt x="254000" y="518487"/>
                  </a:cubicBezTo>
                  <a:cubicBezTo>
                    <a:pt x="309033" y="571404"/>
                    <a:pt x="414867" y="628554"/>
                    <a:pt x="584200" y="645487"/>
                  </a:cubicBezTo>
                  <a:cubicBezTo>
                    <a:pt x="753533" y="662420"/>
                    <a:pt x="1011766" y="641253"/>
                    <a:pt x="1270000" y="62008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9278D33-76A4-C248-9E8C-E8A45CA22652}"/>
                </a:ext>
              </a:extLst>
            </p:cNvPr>
            <p:cNvSpPr/>
            <p:nvPr/>
          </p:nvSpPr>
          <p:spPr>
            <a:xfrm>
              <a:off x="7193014" y="1160556"/>
              <a:ext cx="1446080" cy="56920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dCas9-KRAB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26F8E66-E59C-CF46-A7AA-3C86E55C4169}"/>
              </a:ext>
            </a:extLst>
          </p:cNvPr>
          <p:cNvSpPr txBox="1"/>
          <p:nvPr/>
        </p:nvSpPr>
        <p:spPr>
          <a:xfrm>
            <a:off x="8932729" y="1142062"/>
            <a:ext cx="3183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CRISPRview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Primary Culture</a:t>
            </a:r>
          </a:p>
          <a:p>
            <a:pPr marL="342900" indent="-342900">
              <a:buAutoNum type="arabicPeriod"/>
            </a:pPr>
            <a:r>
              <a:rPr lang="en-US" b="1" dirty="0"/>
              <a:t>Heterogenous Tissues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C45F6E8-01E5-7345-A6ED-24466FD0A60B}"/>
              </a:ext>
            </a:extLst>
          </p:cNvPr>
          <p:cNvGrpSpPr/>
          <p:nvPr/>
        </p:nvGrpSpPr>
        <p:grpSpPr>
          <a:xfrm>
            <a:off x="3756069" y="3396392"/>
            <a:ext cx="276310" cy="471783"/>
            <a:chOff x="3756069" y="3893717"/>
            <a:chExt cx="276310" cy="4717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3752AA-EE0B-AA45-9625-719F4DF7DEE5}"/>
                </a:ext>
              </a:extLst>
            </p:cNvPr>
            <p:cNvCxnSpPr/>
            <p:nvPr/>
          </p:nvCxnSpPr>
          <p:spPr>
            <a:xfrm>
              <a:off x="4014707" y="3893717"/>
              <a:ext cx="0" cy="318646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14695E4-C75F-B841-A19F-A4D6DBF76AF2}"/>
                </a:ext>
              </a:extLst>
            </p:cNvPr>
            <p:cNvCxnSpPr>
              <a:cxnSpLocks/>
            </p:cNvCxnSpPr>
            <p:nvPr/>
          </p:nvCxnSpPr>
          <p:spPr>
            <a:xfrm>
              <a:off x="3756070" y="4060073"/>
              <a:ext cx="276309" cy="0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28A2DC0-12A8-E243-B204-A4F572FB0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6069" y="4060073"/>
              <a:ext cx="1" cy="305427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4792DB4-384A-5B40-A8F4-B75F00F0B08C}"/>
              </a:ext>
            </a:extLst>
          </p:cNvPr>
          <p:cNvSpPr/>
          <p:nvPr/>
        </p:nvSpPr>
        <p:spPr>
          <a:xfrm>
            <a:off x="479480" y="5500358"/>
            <a:ext cx="10975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Hypothesis: The Ganglionic Eminence will harbor progenitors and interneurons with functional cis-regulatory elements that through disease-associated genetic variation are affected in interneuron related disorders.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AD32320-8F03-764F-A0EE-EF64EB4BF7D8}"/>
              </a:ext>
            </a:extLst>
          </p:cNvPr>
          <p:cNvSpPr/>
          <p:nvPr/>
        </p:nvSpPr>
        <p:spPr>
          <a:xfrm>
            <a:off x="1364970" y="6276920"/>
            <a:ext cx="9191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Aim II:  Characterize disease associated cis-regulatory elements in diverse Ganglionic Eminence.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D55AF-6B4F-9B4C-9278-4BC41F2B8E50}"/>
              </a:ext>
            </a:extLst>
          </p:cNvPr>
          <p:cNvSpPr/>
          <p:nvPr/>
        </p:nvSpPr>
        <p:spPr>
          <a:xfrm>
            <a:off x="9515416" y="4830394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Disease Mechanism</a:t>
            </a:r>
          </a:p>
        </p:txBody>
      </p:sp>
      <p:pic>
        <p:nvPicPr>
          <p:cNvPr id="74" name="Graphic 73" descr="Checkmark">
            <a:extLst>
              <a:ext uri="{FF2B5EF4-FFF2-40B4-BE49-F238E27FC236}">
                <a16:creationId xmlns:a16="http://schemas.microsoft.com/office/drawing/2014/main" id="{2DC28979-192C-3949-8D10-49F4E821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1625" y="4786460"/>
            <a:ext cx="457200" cy="457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9AE23980-0571-2547-9AA1-88BD50E18322}"/>
              </a:ext>
            </a:extLst>
          </p:cNvPr>
          <p:cNvSpPr txBox="1"/>
          <p:nvPr/>
        </p:nvSpPr>
        <p:spPr>
          <a:xfrm>
            <a:off x="9445080" y="2835979"/>
            <a:ext cx="227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High-throughput</a:t>
            </a:r>
          </a:p>
          <a:p>
            <a:r>
              <a:rPr lang="en-US" b="1" dirty="0"/>
              <a:t>Captures Diversity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1348F9-2C86-3143-A6B9-EFB370AE19F9}"/>
              </a:ext>
            </a:extLst>
          </p:cNvPr>
          <p:cNvSpPr txBox="1"/>
          <p:nvPr/>
        </p:nvSpPr>
        <p:spPr>
          <a:xfrm>
            <a:off x="9482510" y="3880171"/>
            <a:ext cx="227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 Regulation</a:t>
            </a:r>
          </a:p>
        </p:txBody>
      </p:sp>
      <p:pic>
        <p:nvPicPr>
          <p:cNvPr id="95" name="Graphic 94" descr="Checkmark">
            <a:extLst>
              <a:ext uri="{FF2B5EF4-FFF2-40B4-BE49-F238E27FC236}">
                <a16:creationId xmlns:a16="http://schemas.microsoft.com/office/drawing/2014/main" id="{576F90C4-6B25-0747-A53D-596DBE334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785" y="2870209"/>
            <a:ext cx="457200" cy="457200"/>
          </a:xfrm>
          <a:prstGeom prst="rect">
            <a:avLst/>
          </a:prstGeom>
        </p:spPr>
      </p:pic>
      <p:pic>
        <p:nvPicPr>
          <p:cNvPr id="97" name="Graphic 96" descr="Checkmark">
            <a:extLst>
              <a:ext uri="{FF2B5EF4-FFF2-40B4-BE49-F238E27FC236}">
                <a16:creationId xmlns:a16="http://schemas.microsoft.com/office/drawing/2014/main" id="{42CDA624-836E-B94A-97A1-577EA34DB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262" y="39083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0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2" grpId="0"/>
      <p:bldP spid="7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Aim II: Characterize disease associated cis-regulatory elements in diverse GE. </a:t>
            </a:r>
            <a:endParaRPr lang="en-US" sz="2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Characterize cell-type specific epigenomic landscape of ganglionic eminence</a:t>
            </a:r>
          </a:p>
          <a:p>
            <a:endParaRPr lang="en-US" sz="2500" b="1" dirty="0"/>
          </a:p>
          <a:p>
            <a:r>
              <a:rPr lang="en-US" sz="2500" b="1" dirty="0"/>
              <a:t>B. Assess GWAS SNPs disease association and variant impact on cis-regulatory elements using </a:t>
            </a:r>
            <a:r>
              <a:rPr lang="en-US" sz="2500" b="1" dirty="0" err="1"/>
              <a:t>deltaSVM</a:t>
            </a:r>
            <a:endParaRPr lang="en-US" sz="2500" b="1" dirty="0"/>
          </a:p>
          <a:p>
            <a:endParaRPr lang="en-US" sz="2500" b="1" dirty="0"/>
          </a:p>
          <a:p>
            <a:r>
              <a:rPr lang="en-US" sz="2500" b="1" dirty="0"/>
              <a:t>C. Validate function of disease associated cis-regulatory elements in primary culture with </a:t>
            </a:r>
            <a:r>
              <a:rPr lang="en-US" sz="2500" b="1" dirty="0" err="1"/>
              <a:t>CRISPRview</a:t>
            </a:r>
            <a:r>
              <a:rPr lang="en-US" sz="2500" b="1" dirty="0"/>
              <a:t>.</a:t>
            </a:r>
          </a:p>
          <a:p>
            <a:pPr marL="342900" indent="-342900">
              <a:buFont typeface="+mj-lt"/>
              <a:buAutoNum type="alphaUcPeriod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768100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Aim II: Characterize disease associated cis-regulatory elements in diverse GE. </a:t>
            </a:r>
            <a:endParaRPr lang="en-US" sz="2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Characterize cell-type specific epigenomic landscape of ganglionic eminence</a:t>
            </a:r>
          </a:p>
          <a:p>
            <a:endParaRPr lang="en-US" sz="2500" b="1" dirty="0"/>
          </a:p>
          <a:p>
            <a:r>
              <a:rPr lang="en-US" sz="2500" b="1" dirty="0"/>
              <a:t>B. Assess GWAS SNPs disease association and variant impact on cis-regulatory elements using </a:t>
            </a:r>
            <a:r>
              <a:rPr lang="en-US" sz="2500" b="1" dirty="0" err="1"/>
              <a:t>deltaSVM</a:t>
            </a:r>
            <a:endParaRPr lang="en-US" sz="2500" b="1" dirty="0"/>
          </a:p>
          <a:p>
            <a:endParaRPr lang="en-US" sz="2500" b="1" dirty="0"/>
          </a:p>
          <a:p>
            <a:r>
              <a:rPr lang="en-US" sz="2500" b="1" dirty="0"/>
              <a:t>C. Validate function of disease associated cis-regulatory elements in primary culture with </a:t>
            </a:r>
            <a:r>
              <a:rPr lang="en-US" sz="2500" b="1" dirty="0" err="1"/>
              <a:t>CRISPRview</a:t>
            </a:r>
            <a:r>
              <a:rPr lang="en-US" sz="2500" b="1" dirty="0"/>
              <a:t>.</a:t>
            </a:r>
          </a:p>
          <a:p>
            <a:pPr marL="342900" indent="-342900">
              <a:buFont typeface="+mj-lt"/>
              <a:buAutoNum type="alphaUcPeriod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633788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II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F99D84-EE81-D243-9625-B970E2351F26}"/>
              </a:ext>
            </a:extLst>
          </p:cNvPr>
          <p:cNvGrpSpPr/>
          <p:nvPr/>
        </p:nvGrpSpPr>
        <p:grpSpPr>
          <a:xfrm>
            <a:off x="2258749" y="1414675"/>
            <a:ext cx="2703877" cy="2721109"/>
            <a:chOff x="7299413" y="2487687"/>
            <a:chExt cx="2703877" cy="272110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E489AAD-411D-2B43-ADA9-69E7AF85E7C4}"/>
                </a:ext>
              </a:extLst>
            </p:cNvPr>
            <p:cNvSpPr txBox="1"/>
            <p:nvPr/>
          </p:nvSpPr>
          <p:spPr>
            <a:xfrm>
              <a:off x="8181244" y="4839464"/>
              <a:ext cx="1282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DB01FFE-42BD-E84F-8E74-23057DAEC69E}"/>
                </a:ext>
              </a:extLst>
            </p:cNvPr>
            <p:cNvSpPr txBox="1"/>
            <p:nvPr/>
          </p:nvSpPr>
          <p:spPr>
            <a:xfrm rot="16200000">
              <a:off x="6859047" y="3447812"/>
              <a:ext cx="1250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UMAP-2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779F2D-1341-F44B-81B9-EFBBB552F4C0}"/>
                </a:ext>
              </a:extLst>
            </p:cNvPr>
            <p:cNvCxnSpPr/>
            <p:nvPr/>
          </p:nvCxnSpPr>
          <p:spPr>
            <a:xfrm>
              <a:off x="7653629" y="2487687"/>
              <a:ext cx="0" cy="22339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94E85C5-10D7-4942-98E5-B5D69311FE78}"/>
                </a:ext>
              </a:extLst>
            </p:cNvPr>
            <p:cNvCxnSpPr/>
            <p:nvPr/>
          </p:nvCxnSpPr>
          <p:spPr>
            <a:xfrm>
              <a:off x="7642054" y="4721600"/>
              <a:ext cx="2361236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80D804CB-D079-E74D-93D3-DCC3030BB91F}"/>
              </a:ext>
            </a:extLst>
          </p:cNvPr>
          <p:cNvSpPr txBox="1"/>
          <p:nvPr/>
        </p:nvSpPr>
        <p:spPr>
          <a:xfrm>
            <a:off x="351138" y="1553150"/>
            <a:ext cx="16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</a:t>
            </a:r>
            <a:r>
              <a:rPr lang="en-US" dirty="0" err="1"/>
              <a:t>snATAC</a:t>
            </a:r>
            <a:r>
              <a:rPr lang="en-US" dirty="0"/>
              <a:t>-seq</a:t>
            </a:r>
          </a:p>
          <a:p>
            <a:r>
              <a:rPr lang="en-US" dirty="0"/>
              <a:t>Ganglionic Eminence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F108119-4495-2240-9AC8-2FE5BDF50C55}"/>
              </a:ext>
            </a:extLst>
          </p:cNvPr>
          <p:cNvCxnSpPr>
            <a:cxnSpLocks/>
          </p:cNvCxnSpPr>
          <p:nvPr/>
        </p:nvCxnSpPr>
        <p:spPr>
          <a:xfrm>
            <a:off x="1622112" y="2208123"/>
            <a:ext cx="525388" cy="47912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C028135-D35B-1D49-A299-41DC3D04EFBD}"/>
              </a:ext>
            </a:extLst>
          </p:cNvPr>
          <p:cNvSpPr txBox="1"/>
          <p:nvPr/>
        </p:nvSpPr>
        <p:spPr>
          <a:xfrm>
            <a:off x="965048" y="2687249"/>
            <a:ext cx="139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Cell Clusters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FFC135-02DD-594F-A262-A88A14285990}"/>
              </a:ext>
            </a:extLst>
          </p:cNvPr>
          <p:cNvGrpSpPr/>
          <p:nvPr/>
        </p:nvGrpSpPr>
        <p:grpSpPr>
          <a:xfrm>
            <a:off x="2842041" y="1547063"/>
            <a:ext cx="2180982" cy="2027216"/>
            <a:chOff x="3848956" y="1051318"/>
            <a:chExt cx="2180982" cy="2027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5E4E64-306A-2F44-9F07-C09A739FFC1D}"/>
                    </a:ext>
                  </a:extLst>
                </p14:cNvPr>
                <p14:cNvContentPartPr/>
                <p14:nvPr/>
              </p14:nvContentPartPr>
              <p14:xfrm>
                <a:off x="3848956" y="1051318"/>
                <a:ext cx="531360" cy="524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5E4E64-306A-2F44-9F07-C09A739FFC1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8796" y="1030798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07D0D1-6FDC-5242-9B7C-A91EC729461D}"/>
                    </a:ext>
                  </a:extLst>
                </p14:cNvPr>
                <p14:cNvContentPartPr/>
                <p14:nvPr/>
              </p14:nvContentPartPr>
              <p14:xfrm>
                <a:off x="4493993" y="1805513"/>
                <a:ext cx="531360" cy="524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07D0D1-6FDC-5242-9B7C-A91EC72946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3833" y="1784993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42AAC39-1664-1D44-95DA-A23FE7F1C702}"/>
                    </a:ext>
                  </a:extLst>
                </p14:cNvPr>
                <p14:cNvContentPartPr/>
                <p14:nvPr/>
              </p14:nvContentPartPr>
              <p14:xfrm>
                <a:off x="4857375" y="1923376"/>
                <a:ext cx="531360" cy="524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42AAC39-1664-1D44-95DA-A23FE7F1C7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37215" y="1902856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E00A80-1494-384B-9E71-4EBB63022F99}"/>
                    </a:ext>
                  </a:extLst>
                </p14:cNvPr>
                <p14:cNvContentPartPr/>
                <p14:nvPr/>
              </p14:nvContentPartPr>
              <p14:xfrm flipH="1">
                <a:off x="4837393" y="2554374"/>
                <a:ext cx="408343" cy="524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E00A80-1494-384B-9E71-4EBB63022F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4816886" y="2533854"/>
                  <a:ext cx="448997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5A62A31-5DDD-1F4C-902F-C6DD854CBF53}"/>
                    </a:ext>
                  </a:extLst>
                </p14:cNvPr>
                <p14:cNvContentPartPr/>
                <p14:nvPr/>
              </p14:nvContentPartPr>
              <p14:xfrm>
                <a:off x="4114636" y="2491783"/>
                <a:ext cx="531360" cy="524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5A62A31-5DDD-1F4C-902F-C6DD854CBF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94476" y="2471263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D20C032-5011-7945-AA49-74B7DDCD52A0}"/>
                    </a:ext>
                  </a:extLst>
                </p14:cNvPr>
                <p14:cNvContentPartPr/>
                <p14:nvPr/>
              </p14:nvContentPartPr>
              <p14:xfrm>
                <a:off x="4187843" y="1568161"/>
                <a:ext cx="531360" cy="524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D20C032-5011-7945-AA49-74B7DDCD52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7683" y="1547641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D9A4377-C3C7-6E48-B6BF-7E823582DF62}"/>
                    </a:ext>
                  </a:extLst>
                </p14:cNvPr>
                <p14:cNvContentPartPr/>
                <p14:nvPr/>
              </p14:nvContentPartPr>
              <p14:xfrm>
                <a:off x="3858645" y="1450298"/>
                <a:ext cx="531360" cy="524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D9A4377-C3C7-6E48-B6BF-7E823582DF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38485" y="1429778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62A9D69-C13E-B043-96FA-2A519540C6DF}"/>
                    </a:ext>
                  </a:extLst>
                </p14:cNvPr>
                <p14:cNvContentPartPr/>
                <p14:nvPr/>
              </p14:nvContentPartPr>
              <p14:xfrm>
                <a:off x="4535433" y="2357592"/>
                <a:ext cx="382798" cy="377611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62A9D69-C13E-B043-96FA-2A519540C6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4926" y="2337074"/>
                  <a:ext cx="423452" cy="418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1FFC018-A47D-E54A-BE5F-2D005F6BBB1C}"/>
                    </a:ext>
                  </a:extLst>
                </p14:cNvPr>
                <p14:cNvContentPartPr/>
                <p14:nvPr/>
              </p14:nvContentPartPr>
              <p14:xfrm>
                <a:off x="5498578" y="1076132"/>
                <a:ext cx="531360" cy="524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1FFC018-A47D-E54A-BE5F-2D005F6BBB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78418" y="1055612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B6E2BA-3A60-994E-9B84-BC55CD560891}"/>
                    </a:ext>
                  </a:extLst>
                </p14:cNvPr>
                <p14:cNvContentPartPr/>
                <p14:nvPr/>
              </p14:nvContentPartPr>
              <p14:xfrm>
                <a:off x="5112674" y="1586987"/>
                <a:ext cx="531360" cy="524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B6E2BA-3A60-994E-9B84-BC55CD5608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514" y="1566467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459180A-5A02-D242-BCE8-6D639CC72D65}"/>
                    </a:ext>
                  </a:extLst>
                </p14:cNvPr>
                <p14:cNvContentPartPr/>
                <p14:nvPr/>
              </p14:nvContentPartPr>
              <p14:xfrm>
                <a:off x="4306289" y="2118285"/>
                <a:ext cx="382798" cy="377611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459180A-5A02-D242-BCE8-6D639CC72D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5782" y="2097767"/>
                  <a:ext cx="423452" cy="418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82D8BF7-3D6F-0740-92A1-E4E3842FB9EF}"/>
                    </a:ext>
                  </a:extLst>
                </p14:cNvPr>
                <p14:cNvContentPartPr/>
                <p14:nvPr/>
              </p14:nvContentPartPr>
              <p14:xfrm>
                <a:off x="4898985" y="1374455"/>
                <a:ext cx="480017" cy="524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82D8BF7-3D6F-0740-92A1-E4E3842FB9E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78459" y="1353935"/>
                  <a:ext cx="521069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6D2EDEE-661E-BB44-B6DF-B08AFEED31D2}"/>
                    </a:ext>
                  </a:extLst>
                </p14:cNvPr>
                <p14:cNvContentPartPr/>
                <p14:nvPr/>
              </p14:nvContentPartPr>
              <p14:xfrm flipH="1">
                <a:off x="4577942" y="2628565"/>
                <a:ext cx="307243" cy="394385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6D2EDEE-661E-BB44-B6DF-B08AFEED31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4557435" y="2608054"/>
                  <a:ext cx="348257" cy="4350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8580F1-75C6-AA44-A75C-CB1405FCB653}"/>
              </a:ext>
            </a:extLst>
          </p:cNvPr>
          <p:cNvGrpSpPr/>
          <p:nvPr/>
        </p:nvGrpSpPr>
        <p:grpSpPr>
          <a:xfrm>
            <a:off x="5284786" y="2512128"/>
            <a:ext cx="1895525" cy="1250064"/>
            <a:chOff x="6553368" y="1887774"/>
            <a:chExt cx="2482682" cy="162621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235AE2-ED80-E147-B1A1-35B029A15991}"/>
                </a:ext>
              </a:extLst>
            </p:cNvPr>
            <p:cNvSpPr txBox="1"/>
            <p:nvPr/>
          </p:nvSpPr>
          <p:spPr>
            <a:xfrm>
              <a:off x="6693165" y="3144660"/>
              <a:ext cx="2342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“Gene Activity Scores”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260FDF4-FB0B-9544-898C-20F2627759C4}"/>
                </a:ext>
              </a:extLst>
            </p:cNvPr>
            <p:cNvGrpSpPr/>
            <p:nvPr/>
          </p:nvGrpSpPr>
          <p:grpSpPr>
            <a:xfrm>
              <a:off x="6553368" y="2572905"/>
              <a:ext cx="2011860" cy="266419"/>
              <a:chOff x="6763452" y="2141364"/>
              <a:chExt cx="2011860" cy="26641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E9CCEB6-098E-C344-9D19-0F817FD37AD5}"/>
                  </a:ext>
                </a:extLst>
              </p:cNvPr>
              <p:cNvGrpSpPr/>
              <p:nvPr/>
            </p:nvGrpSpPr>
            <p:grpSpPr>
              <a:xfrm>
                <a:off x="7233248" y="2141364"/>
                <a:ext cx="483296" cy="266419"/>
                <a:chOff x="3886791" y="4822423"/>
                <a:chExt cx="708631" cy="327285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C14FC1DF-335A-6E4C-9829-205F8AC317EE}"/>
                    </a:ext>
                  </a:extLst>
                </p:cNvPr>
                <p:cNvCxnSpPr/>
                <p:nvPr/>
              </p:nvCxnSpPr>
              <p:spPr>
                <a:xfrm>
                  <a:off x="3886791" y="4850438"/>
                  <a:ext cx="708631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165C0B32-F6F1-714D-A3A1-A1D473D3B5CC}"/>
                    </a:ext>
                  </a:extLst>
                </p:cNvPr>
                <p:cNvCxnSpPr/>
                <p:nvPr/>
              </p:nvCxnSpPr>
              <p:spPr>
                <a:xfrm>
                  <a:off x="3900538" y="4822423"/>
                  <a:ext cx="0" cy="327285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8DE20CC-359D-BF4C-96AB-6AB8EAA54D97}"/>
                  </a:ext>
                </a:extLst>
              </p:cNvPr>
              <p:cNvSpPr/>
              <p:nvPr/>
            </p:nvSpPr>
            <p:spPr>
              <a:xfrm>
                <a:off x="7709537" y="2210425"/>
                <a:ext cx="768822" cy="185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Gene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4E801BC-707B-EF48-BD9F-0E425C06D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3452" y="2395575"/>
                <a:ext cx="2011860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81EF99B-D8B5-344E-B9D4-D5E54A7506F4}"/>
                </a:ext>
              </a:extLst>
            </p:cNvPr>
            <p:cNvSpPr/>
            <p:nvPr/>
          </p:nvSpPr>
          <p:spPr>
            <a:xfrm>
              <a:off x="6553368" y="1887774"/>
              <a:ext cx="2158832" cy="627995"/>
            </a:xfrm>
            <a:custGeom>
              <a:avLst/>
              <a:gdLst>
                <a:gd name="connsiteX0" fmla="*/ 244160 w 2771460"/>
                <a:gd name="connsiteY0" fmla="*/ 968481 h 1072469"/>
                <a:gd name="connsiteX1" fmla="*/ 333060 w 2771460"/>
                <a:gd name="connsiteY1" fmla="*/ 968481 h 1072469"/>
                <a:gd name="connsiteX2" fmla="*/ 510860 w 2771460"/>
                <a:gd name="connsiteY2" fmla="*/ 1006581 h 1072469"/>
                <a:gd name="connsiteX3" fmla="*/ 714060 w 2771460"/>
                <a:gd name="connsiteY3" fmla="*/ 1031981 h 1072469"/>
                <a:gd name="connsiteX4" fmla="*/ 917260 w 2771460"/>
                <a:gd name="connsiteY4" fmla="*/ 981181 h 1072469"/>
                <a:gd name="connsiteX5" fmla="*/ 1120460 w 2771460"/>
                <a:gd name="connsiteY5" fmla="*/ 955781 h 1072469"/>
                <a:gd name="connsiteX6" fmla="*/ 1298260 w 2771460"/>
                <a:gd name="connsiteY6" fmla="*/ 689081 h 1072469"/>
                <a:gd name="connsiteX7" fmla="*/ 1399860 w 2771460"/>
                <a:gd name="connsiteY7" fmla="*/ 562081 h 1072469"/>
                <a:gd name="connsiteX8" fmla="*/ 1514160 w 2771460"/>
                <a:gd name="connsiteY8" fmla="*/ 231881 h 1072469"/>
                <a:gd name="connsiteX9" fmla="*/ 1691960 w 2771460"/>
                <a:gd name="connsiteY9" fmla="*/ 3281 h 1072469"/>
                <a:gd name="connsiteX10" fmla="*/ 1768160 w 2771460"/>
                <a:gd name="connsiteY10" fmla="*/ 104881 h 1072469"/>
                <a:gd name="connsiteX11" fmla="*/ 1907860 w 2771460"/>
                <a:gd name="connsiteY11" fmla="*/ 219181 h 1072469"/>
                <a:gd name="connsiteX12" fmla="*/ 2098360 w 2771460"/>
                <a:gd name="connsiteY12" fmla="*/ 384281 h 1072469"/>
                <a:gd name="connsiteX13" fmla="*/ 2187260 w 2771460"/>
                <a:gd name="connsiteY13" fmla="*/ 549381 h 1072469"/>
                <a:gd name="connsiteX14" fmla="*/ 2250760 w 2771460"/>
                <a:gd name="connsiteY14" fmla="*/ 689081 h 1072469"/>
                <a:gd name="connsiteX15" fmla="*/ 2301560 w 2771460"/>
                <a:gd name="connsiteY15" fmla="*/ 879581 h 1072469"/>
                <a:gd name="connsiteX16" fmla="*/ 2415860 w 2771460"/>
                <a:gd name="connsiteY16" fmla="*/ 1019281 h 1072469"/>
                <a:gd name="connsiteX17" fmla="*/ 2771460 w 2771460"/>
                <a:gd name="connsiteY17" fmla="*/ 1019281 h 1072469"/>
                <a:gd name="connsiteX18" fmla="*/ 269560 w 2771460"/>
                <a:gd name="connsiteY18" fmla="*/ 1044681 h 1072469"/>
                <a:gd name="connsiteX19" fmla="*/ 66360 w 2771460"/>
                <a:gd name="connsiteY19" fmla="*/ 1070081 h 1072469"/>
                <a:gd name="connsiteX20" fmla="*/ 244160 w 2771460"/>
                <a:gd name="connsiteY20" fmla="*/ 968481 h 10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71460" h="1072469">
                  <a:moveTo>
                    <a:pt x="244160" y="968481"/>
                  </a:moveTo>
                  <a:cubicBezTo>
                    <a:pt x="288610" y="951548"/>
                    <a:pt x="288610" y="962131"/>
                    <a:pt x="333060" y="968481"/>
                  </a:cubicBezTo>
                  <a:cubicBezTo>
                    <a:pt x="377510" y="974831"/>
                    <a:pt x="447360" y="995998"/>
                    <a:pt x="510860" y="1006581"/>
                  </a:cubicBezTo>
                  <a:cubicBezTo>
                    <a:pt x="574360" y="1017164"/>
                    <a:pt x="646327" y="1036214"/>
                    <a:pt x="714060" y="1031981"/>
                  </a:cubicBezTo>
                  <a:cubicBezTo>
                    <a:pt x="781793" y="1027748"/>
                    <a:pt x="849527" y="993881"/>
                    <a:pt x="917260" y="981181"/>
                  </a:cubicBezTo>
                  <a:cubicBezTo>
                    <a:pt x="984993" y="968481"/>
                    <a:pt x="1056960" y="1004464"/>
                    <a:pt x="1120460" y="955781"/>
                  </a:cubicBezTo>
                  <a:cubicBezTo>
                    <a:pt x="1183960" y="907098"/>
                    <a:pt x="1251693" y="754698"/>
                    <a:pt x="1298260" y="689081"/>
                  </a:cubicBezTo>
                  <a:cubicBezTo>
                    <a:pt x="1344827" y="623464"/>
                    <a:pt x="1363877" y="638281"/>
                    <a:pt x="1399860" y="562081"/>
                  </a:cubicBezTo>
                  <a:cubicBezTo>
                    <a:pt x="1435843" y="485881"/>
                    <a:pt x="1465477" y="325014"/>
                    <a:pt x="1514160" y="231881"/>
                  </a:cubicBezTo>
                  <a:cubicBezTo>
                    <a:pt x="1562843" y="138748"/>
                    <a:pt x="1649627" y="24448"/>
                    <a:pt x="1691960" y="3281"/>
                  </a:cubicBezTo>
                  <a:cubicBezTo>
                    <a:pt x="1734293" y="-17886"/>
                    <a:pt x="1732177" y="68898"/>
                    <a:pt x="1768160" y="104881"/>
                  </a:cubicBezTo>
                  <a:cubicBezTo>
                    <a:pt x="1804143" y="140864"/>
                    <a:pt x="1852827" y="172614"/>
                    <a:pt x="1907860" y="219181"/>
                  </a:cubicBezTo>
                  <a:cubicBezTo>
                    <a:pt x="1962893" y="265748"/>
                    <a:pt x="2051793" y="329248"/>
                    <a:pt x="2098360" y="384281"/>
                  </a:cubicBezTo>
                  <a:cubicBezTo>
                    <a:pt x="2144927" y="439314"/>
                    <a:pt x="2161860" y="498581"/>
                    <a:pt x="2187260" y="549381"/>
                  </a:cubicBezTo>
                  <a:cubicBezTo>
                    <a:pt x="2212660" y="600181"/>
                    <a:pt x="2231710" y="634048"/>
                    <a:pt x="2250760" y="689081"/>
                  </a:cubicBezTo>
                  <a:cubicBezTo>
                    <a:pt x="2269810" y="744114"/>
                    <a:pt x="2274043" y="824548"/>
                    <a:pt x="2301560" y="879581"/>
                  </a:cubicBezTo>
                  <a:cubicBezTo>
                    <a:pt x="2329077" y="934614"/>
                    <a:pt x="2337543" y="995998"/>
                    <a:pt x="2415860" y="1019281"/>
                  </a:cubicBezTo>
                  <a:cubicBezTo>
                    <a:pt x="2494177" y="1042564"/>
                    <a:pt x="2771460" y="1019281"/>
                    <a:pt x="2771460" y="1019281"/>
                  </a:cubicBezTo>
                  <a:lnTo>
                    <a:pt x="269560" y="1044681"/>
                  </a:lnTo>
                  <a:cubicBezTo>
                    <a:pt x="-181290" y="1053148"/>
                    <a:pt x="70593" y="1080664"/>
                    <a:pt x="66360" y="1070081"/>
                  </a:cubicBezTo>
                  <a:cubicBezTo>
                    <a:pt x="62127" y="1059498"/>
                    <a:pt x="199710" y="985414"/>
                    <a:pt x="244160" y="9684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190B22D-BE43-7645-9551-707DD6361A60}"/>
              </a:ext>
            </a:extLst>
          </p:cNvPr>
          <p:cNvCxnSpPr>
            <a:cxnSpLocks/>
          </p:cNvCxnSpPr>
          <p:nvPr/>
        </p:nvCxnSpPr>
        <p:spPr>
          <a:xfrm>
            <a:off x="5091565" y="2412149"/>
            <a:ext cx="1729275" cy="297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D7C612-CDC6-304A-92F9-141D67DF27DA}"/>
              </a:ext>
            </a:extLst>
          </p:cNvPr>
          <p:cNvGrpSpPr/>
          <p:nvPr/>
        </p:nvGrpSpPr>
        <p:grpSpPr>
          <a:xfrm>
            <a:off x="6933056" y="1136701"/>
            <a:ext cx="5178982" cy="3089000"/>
            <a:chOff x="6933056" y="1136701"/>
            <a:chExt cx="5178982" cy="3089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3A002F-F4EF-E247-B457-1509D64DC4F7}"/>
                </a:ext>
              </a:extLst>
            </p:cNvPr>
            <p:cNvGrpSpPr/>
            <p:nvPr/>
          </p:nvGrpSpPr>
          <p:grpSpPr>
            <a:xfrm>
              <a:off x="7554883" y="1136701"/>
              <a:ext cx="4557155" cy="3089000"/>
              <a:chOff x="7315758" y="1076711"/>
              <a:chExt cx="4557155" cy="30890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30558D-4988-6C43-A9F2-803759B47572}"/>
                  </a:ext>
                </a:extLst>
              </p:cNvPr>
              <p:cNvGrpSpPr/>
              <p:nvPr/>
            </p:nvGrpSpPr>
            <p:grpSpPr>
              <a:xfrm>
                <a:off x="7315758" y="1076711"/>
                <a:ext cx="4557155" cy="2083052"/>
                <a:chOff x="6359397" y="2100143"/>
                <a:chExt cx="4557155" cy="2083052"/>
              </a:xfrm>
            </p:grpSpPr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AA4E2FA2-2E5E-CF43-B366-8F33414B639B}"/>
                    </a:ext>
                  </a:extLst>
                </p:cNvPr>
                <p:cNvSpPr/>
                <p:nvPr/>
              </p:nvSpPr>
              <p:spPr>
                <a:xfrm>
                  <a:off x="10035122" y="2678216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BAC6C7-1DF9-7A4B-BB4B-29176B5CD6D9}"/>
                    </a:ext>
                  </a:extLst>
                </p:cNvPr>
                <p:cNvSpPr/>
                <p:nvPr/>
              </p:nvSpPr>
              <p:spPr>
                <a:xfrm>
                  <a:off x="7414963" y="2970301"/>
                  <a:ext cx="626062" cy="424222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F47D0EBD-CCFB-854F-90B7-16569828AE09}"/>
                    </a:ext>
                  </a:extLst>
                </p:cNvPr>
                <p:cNvSpPr/>
                <p:nvPr/>
              </p:nvSpPr>
              <p:spPr>
                <a:xfrm>
                  <a:off x="7390493" y="3758767"/>
                  <a:ext cx="626062" cy="424222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55AADAEE-F049-A64E-A49A-FCEB3A5D151E}"/>
                    </a:ext>
                  </a:extLst>
                </p:cNvPr>
                <p:cNvSpPr/>
                <p:nvPr/>
              </p:nvSpPr>
              <p:spPr>
                <a:xfrm>
                  <a:off x="10046146" y="2224384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41E5C1E-E723-A44D-AA7D-BA8C4809AC0E}"/>
                    </a:ext>
                  </a:extLst>
                </p:cNvPr>
                <p:cNvSpPr/>
                <p:nvPr/>
              </p:nvSpPr>
              <p:spPr>
                <a:xfrm>
                  <a:off x="6359397" y="2100143"/>
                  <a:ext cx="626062" cy="424222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35698FE7-0464-2943-BD95-B023985C25A7}"/>
                    </a:ext>
                  </a:extLst>
                </p:cNvPr>
                <p:cNvSpPr/>
                <p:nvPr/>
              </p:nvSpPr>
              <p:spPr>
                <a:xfrm flipH="1">
                  <a:off x="8444124" y="2214203"/>
                  <a:ext cx="490583" cy="277846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2760FCDF-6C7A-7749-9A0D-4E89BC4FB64E}"/>
                    </a:ext>
                  </a:extLst>
                </p:cNvPr>
                <p:cNvSpPr/>
                <p:nvPr/>
              </p:nvSpPr>
              <p:spPr>
                <a:xfrm>
                  <a:off x="6825662" y="3130753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5C13D885-21D4-5C4A-BC9F-BB3B9436578A}"/>
                    </a:ext>
                  </a:extLst>
                </p:cNvPr>
                <p:cNvSpPr/>
                <p:nvPr/>
              </p:nvSpPr>
              <p:spPr>
                <a:xfrm>
                  <a:off x="9420084" y="3103254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593B9BD-8CF0-2B4F-AF77-85BA0F2374A5}"/>
                    </a:ext>
                  </a:extLst>
                </p:cNvPr>
                <p:cNvSpPr/>
                <p:nvPr/>
              </p:nvSpPr>
              <p:spPr>
                <a:xfrm>
                  <a:off x="9420083" y="3911198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F4DA11E1-7185-7E40-B03B-F7747E9F9311}"/>
                    </a:ext>
                  </a:extLst>
                </p:cNvPr>
                <p:cNvSpPr/>
                <p:nvPr/>
              </p:nvSpPr>
              <p:spPr>
                <a:xfrm>
                  <a:off x="8127573" y="3912826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B64F3E8-B18A-FB46-82AA-302062BA9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65999" y="2486874"/>
                  <a:ext cx="4406657" cy="13499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49D29D40-46D7-A64F-9753-A898E3865611}"/>
                    </a:ext>
                  </a:extLst>
                </p:cNvPr>
                <p:cNvSpPr/>
                <p:nvPr/>
              </p:nvSpPr>
              <p:spPr>
                <a:xfrm>
                  <a:off x="7425431" y="2538515"/>
                  <a:ext cx="626062" cy="424222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03C535A8-726D-B340-9DD7-528CE61CA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1808" y="2941837"/>
                  <a:ext cx="4406657" cy="13499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80C4039-4713-AD47-97FA-C0FDACC27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895" y="3381024"/>
                  <a:ext cx="4406657" cy="13499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EA938E0-51DE-D240-BDA3-DC89182294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1808" y="4168068"/>
                  <a:ext cx="4406657" cy="13499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3E2C64C-D549-6640-99A0-82B8A39077C0}"/>
                  </a:ext>
                </a:extLst>
              </p:cNvPr>
              <p:cNvSpPr/>
              <p:nvPr/>
            </p:nvSpPr>
            <p:spPr>
              <a:xfrm>
                <a:off x="9236169" y="3202812"/>
                <a:ext cx="718439" cy="1737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Gene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8406865-DA83-BB41-B5D8-530A2C1C2DC0}"/>
                  </a:ext>
                </a:extLst>
              </p:cNvPr>
              <p:cNvGrpSpPr/>
              <p:nvPr/>
            </p:nvGrpSpPr>
            <p:grpSpPr>
              <a:xfrm>
                <a:off x="7720756" y="2616607"/>
                <a:ext cx="3692816" cy="1549104"/>
                <a:chOff x="5057484" y="3436362"/>
                <a:chExt cx="3692816" cy="1549104"/>
              </a:xfrm>
            </p:grpSpPr>
            <p:sp>
              <p:nvSpPr>
                <p:cNvPr id="91" name="Block Arc 90">
                  <a:extLst>
                    <a:ext uri="{FF2B5EF4-FFF2-40B4-BE49-F238E27FC236}">
                      <a16:creationId xmlns:a16="http://schemas.microsoft.com/office/drawing/2014/main" id="{33D49CB5-67D2-6445-9ACB-6E9E22B8A276}"/>
                    </a:ext>
                  </a:extLst>
                </p:cNvPr>
                <p:cNvSpPr/>
                <p:nvPr/>
              </p:nvSpPr>
              <p:spPr>
                <a:xfrm rot="10800000">
                  <a:off x="5893208" y="4016704"/>
                  <a:ext cx="887754" cy="369331"/>
                </a:xfrm>
                <a:prstGeom prst="blockArc">
                  <a:avLst>
                    <a:gd name="adj1" fmla="val 10753676"/>
                    <a:gd name="adj2" fmla="val 3758"/>
                    <a:gd name="adj3" fmla="val 1404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Block Arc 91">
                  <a:extLst>
                    <a:ext uri="{FF2B5EF4-FFF2-40B4-BE49-F238E27FC236}">
                      <a16:creationId xmlns:a16="http://schemas.microsoft.com/office/drawing/2014/main" id="{D5941DDC-A8BA-F44A-A9F2-4A1513AE02CD}"/>
                    </a:ext>
                  </a:extLst>
                </p:cNvPr>
                <p:cNvSpPr/>
                <p:nvPr/>
              </p:nvSpPr>
              <p:spPr>
                <a:xfrm rot="10800000">
                  <a:off x="6737671" y="3884152"/>
                  <a:ext cx="2012629" cy="635410"/>
                </a:xfrm>
                <a:prstGeom prst="blockArc">
                  <a:avLst>
                    <a:gd name="adj1" fmla="val 10800000"/>
                    <a:gd name="adj2" fmla="val 22932"/>
                    <a:gd name="adj3" fmla="val 14129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Block Arc 92">
                  <a:extLst>
                    <a:ext uri="{FF2B5EF4-FFF2-40B4-BE49-F238E27FC236}">
                      <a16:creationId xmlns:a16="http://schemas.microsoft.com/office/drawing/2014/main" id="{01584D41-0DEC-2248-B9DA-582D4B07566D}"/>
                    </a:ext>
                  </a:extLst>
                </p:cNvPr>
                <p:cNvSpPr/>
                <p:nvPr/>
              </p:nvSpPr>
              <p:spPr>
                <a:xfrm rot="10800000">
                  <a:off x="5057484" y="3436362"/>
                  <a:ext cx="1745788" cy="1549104"/>
                </a:xfrm>
                <a:prstGeom prst="blockArc">
                  <a:avLst>
                    <a:gd name="adj1" fmla="val 10753676"/>
                    <a:gd name="adj2" fmla="val 3428"/>
                    <a:gd name="adj3" fmla="val 3731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53F9C3-6629-4A42-AE7D-7DF6DB5B65DB}"/>
                </a:ext>
              </a:extLst>
            </p:cNvPr>
            <p:cNvSpPr txBox="1"/>
            <p:nvPr/>
          </p:nvSpPr>
          <p:spPr>
            <a:xfrm>
              <a:off x="6933056" y="1182234"/>
              <a:ext cx="124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RG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3DB513-D33D-C643-8E44-07F16ED2CF7E}"/>
                </a:ext>
              </a:extLst>
            </p:cNvPr>
            <p:cNvSpPr txBox="1"/>
            <p:nvPr/>
          </p:nvSpPr>
          <p:spPr>
            <a:xfrm>
              <a:off x="6965269" y="1633524"/>
              <a:ext cx="124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194D179-A7D3-1C40-A643-B5E768288C6A}"/>
                </a:ext>
              </a:extLst>
            </p:cNvPr>
            <p:cNvSpPr txBox="1"/>
            <p:nvPr/>
          </p:nvSpPr>
          <p:spPr>
            <a:xfrm>
              <a:off x="6974099" y="2053400"/>
              <a:ext cx="124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LGE IN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3A9586-0E91-CC45-ADA8-59776382F1AB}"/>
                </a:ext>
              </a:extLst>
            </p:cNvPr>
            <p:cNvSpPr txBox="1"/>
            <p:nvPr/>
          </p:nvSpPr>
          <p:spPr>
            <a:xfrm>
              <a:off x="6983307" y="2819619"/>
              <a:ext cx="124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4DD18E6-2C1F-0D4D-A5F8-6CDE08BA0399}"/>
              </a:ext>
            </a:extLst>
          </p:cNvPr>
          <p:cNvCxnSpPr>
            <a:cxnSpLocks/>
          </p:cNvCxnSpPr>
          <p:nvPr/>
        </p:nvCxnSpPr>
        <p:spPr>
          <a:xfrm flipH="1">
            <a:off x="8513837" y="4447396"/>
            <a:ext cx="257615" cy="39478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D153F0-6454-0848-AE30-4C40F1D06DC2}"/>
              </a:ext>
            </a:extLst>
          </p:cNvPr>
          <p:cNvSpPr txBox="1"/>
          <p:nvPr/>
        </p:nvSpPr>
        <p:spPr>
          <a:xfrm>
            <a:off x="8821608" y="4876318"/>
            <a:ext cx="1745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 Motif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503AE8-4B55-0641-A5CC-6D93DB096058}"/>
              </a:ext>
            </a:extLst>
          </p:cNvPr>
          <p:cNvSpPr/>
          <p:nvPr/>
        </p:nvSpPr>
        <p:spPr>
          <a:xfrm>
            <a:off x="7831736" y="931908"/>
            <a:ext cx="371319" cy="263567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059C4-181C-4A4A-BAFC-985719579F8D}"/>
              </a:ext>
            </a:extLst>
          </p:cNvPr>
          <p:cNvSpPr txBox="1"/>
          <p:nvPr/>
        </p:nvSpPr>
        <p:spPr>
          <a:xfrm>
            <a:off x="8157577" y="829649"/>
            <a:ext cx="87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“DAR”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8260F52A-1FCE-3F44-AA1E-CEBA43AFE3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8128" y="4907631"/>
            <a:ext cx="1046889" cy="24632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A9B243A2-1B23-9144-9E4E-E557001D0CA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4100" y="5467075"/>
            <a:ext cx="1670522" cy="29418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ABAB23E-26FD-B242-940A-3ECD3115F601}"/>
              </a:ext>
            </a:extLst>
          </p:cNvPr>
          <p:cNvSpPr txBox="1"/>
          <p:nvPr/>
        </p:nvSpPr>
        <p:spPr>
          <a:xfrm>
            <a:off x="6419778" y="5206436"/>
            <a:ext cx="79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Sp8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41D9E1F-9235-F040-B218-04C448D159E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57007" y="5667723"/>
            <a:ext cx="1540184" cy="360628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7878BF3-69A2-9945-A335-8DBD01FD6537}"/>
              </a:ext>
            </a:extLst>
          </p:cNvPr>
          <p:cNvSpPr txBox="1"/>
          <p:nvPr/>
        </p:nvSpPr>
        <p:spPr>
          <a:xfrm>
            <a:off x="7796672" y="5365934"/>
            <a:ext cx="94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Nkx2.1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32BB00D-F6A8-F346-90A8-F50DF8342E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23707" y="4924777"/>
            <a:ext cx="866863" cy="243501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6CF6D9CB-AA01-2A46-A27E-6DE0A93E876A}"/>
              </a:ext>
            </a:extLst>
          </p:cNvPr>
          <p:cNvSpPr txBox="1"/>
          <p:nvPr/>
        </p:nvSpPr>
        <p:spPr>
          <a:xfrm>
            <a:off x="6235950" y="4639621"/>
            <a:ext cx="10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Coup-TFII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34064CA-89C2-2144-B928-D1D5FC6B9C2D}"/>
              </a:ext>
            </a:extLst>
          </p:cNvPr>
          <p:cNvSpPr txBox="1"/>
          <p:nvPr/>
        </p:nvSpPr>
        <p:spPr>
          <a:xfrm>
            <a:off x="7625585" y="4519873"/>
            <a:ext cx="6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Dlx2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805D6-8021-6A48-844E-6AC2A8E96F71}"/>
              </a:ext>
            </a:extLst>
          </p:cNvPr>
          <p:cNvSpPr txBox="1"/>
          <p:nvPr/>
        </p:nvSpPr>
        <p:spPr>
          <a:xfrm>
            <a:off x="6648036" y="6190953"/>
            <a:ext cx="2173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new transcription factors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A7FD4-9185-8A49-8DC3-FD7C3620DCCE}"/>
              </a:ext>
            </a:extLst>
          </p:cNvPr>
          <p:cNvSpPr/>
          <p:nvPr/>
        </p:nvSpPr>
        <p:spPr>
          <a:xfrm>
            <a:off x="463531" y="4731032"/>
            <a:ext cx="4239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 </a:t>
            </a:r>
            <a:r>
              <a:rPr lang="en-US" dirty="0"/>
              <a:t>I expect to identify multiple glial and neuronal populations and progenitors.  I expect to identify cell-type specific differentially accessible regions.</a:t>
            </a:r>
          </a:p>
        </p:txBody>
      </p:sp>
    </p:spTree>
    <p:extLst>
      <p:ext uri="{BB962C8B-B14F-4D97-AF65-F5344CB8AC3E}">
        <p14:creationId xmlns:p14="http://schemas.microsoft.com/office/powerpoint/2010/main" val="360363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 animBg="1"/>
      <p:bldP spid="18" grpId="0"/>
      <p:bldP spid="100" grpId="0"/>
      <p:bldP spid="102" grpId="0"/>
      <p:bldP spid="107" grpId="0"/>
      <p:bldP spid="108" grpId="0"/>
      <p:bldP spid="2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II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F99D84-EE81-D243-9625-B970E2351F26}"/>
              </a:ext>
            </a:extLst>
          </p:cNvPr>
          <p:cNvGrpSpPr/>
          <p:nvPr/>
        </p:nvGrpSpPr>
        <p:grpSpPr>
          <a:xfrm>
            <a:off x="2258749" y="1414675"/>
            <a:ext cx="2703877" cy="2721109"/>
            <a:chOff x="7299413" y="2487687"/>
            <a:chExt cx="2703877" cy="272110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E489AAD-411D-2B43-ADA9-69E7AF85E7C4}"/>
                </a:ext>
              </a:extLst>
            </p:cNvPr>
            <p:cNvSpPr txBox="1"/>
            <p:nvPr/>
          </p:nvSpPr>
          <p:spPr>
            <a:xfrm>
              <a:off x="8181244" y="4839464"/>
              <a:ext cx="1282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DB01FFE-42BD-E84F-8E74-23057DAEC69E}"/>
                </a:ext>
              </a:extLst>
            </p:cNvPr>
            <p:cNvSpPr txBox="1"/>
            <p:nvPr/>
          </p:nvSpPr>
          <p:spPr>
            <a:xfrm rot="16200000">
              <a:off x="6859047" y="3447812"/>
              <a:ext cx="1250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UMAP-2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779F2D-1341-F44B-81B9-EFBBB552F4C0}"/>
                </a:ext>
              </a:extLst>
            </p:cNvPr>
            <p:cNvCxnSpPr/>
            <p:nvPr/>
          </p:nvCxnSpPr>
          <p:spPr>
            <a:xfrm>
              <a:off x="7653629" y="2487687"/>
              <a:ext cx="0" cy="22339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94E85C5-10D7-4942-98E5-B5D69311FE78}"/>
                </a:ext>
              </a:extLst>
            </p:cNvPr>
            <p:cNvCxnSpPr/>
            <p:nvPr/>
          </p:nvCxnSpPr>
          <p:spPr>
            <a:xfrm>
              <a:off x="7642054" y="4721600"/>
              <a:ext cx="2361236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80D804CB-D079-E74D-93D3-DCC3030BB91F}"/>
              </a:ext>
            </a:extLst>
          </p:cNvPr>
          <p:cNvSpPr txBox="1"/>
          <p:nvPr/>
        </p:nvSpPr>
        <p:spPr>
          <a:xfrm>
            <a:off x="351138" y="1553150"/>
            <a:ext cx="16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</a:t>
            </a:r>
            <a:r>
              <a:rPr lang="en-US" dirty="0" err="1"/>
              <a:t>snATAC</a:t>
            </a:r>
            <a:r>
              <a:rPr lang="en-US" dirty="0"/>
              <a:t>-seq</a:t>
            </a:r>
          </a:p>
          <a:p>
            <a:r>
              <a:rPr lang="en-US" dirty="0"/>
              <a:t>Ganglionic Eminence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F108119-4495-2240-9AC8-2FE5BDF50C55}"/>
              </a:ext>
            </a:extLst>
          </p:cNvPr>
          <p:cNvCxnSpPr>
            <a:cxnSpLocks/>
          </p:cNvCxnSpPr>
          <p:nvPr/>
        </p:nvCxnSpPr>
        <p:spPr>
          <a:xfrm>
            <a:off x="1622112" y="2208123"/>
            <a:ext cx="525388" cy="47912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C028135-D35B-1D49-A299-41DC3D04EFBD}"/>
              </a:ext>
            </a:extLst>
          </p:cNvPr>
          <p:cNvSpPr txBox="1"/>
          <p:nvPr/>
        </p:nvSpPr>
        <p:spPr>
          <a:xfrm>
            <a:off x="965048" y="2687249"/>
            <a:ext cx="139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Cell Clusters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FFC135-02DD-594F-A262-A88A14285990}"/>
              </a:ext>
            </a:extLst>
          </p:cNvPr>
          <p:cNvGrpSpPr/>
          <p:nvPr/>
        </p:nvGrpSpPr>
        <p:grpSpPr>
          <a:xfrm>
            <a:off x="2842041" y="1547063"/>
            <a:ext cx="2180982" cy="2027216"/>
            <a:chOff x="3848956" y="1051318"/>
            <a:chExt cx="2180982" cy="2027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5E4E64-306A-2F44-9F07-C09A739FFC1D}"/>
                    </a:ext>
                  </a:extLst>
                </p14:cNvPr>
                <p14:cNvContentPartPr/>
                <p14:nvPr/>
              </p14:nvContentPartPr>
              <p14:xfrm>
                <a:off x="3848956" y="1051318"/>
                <a:ext cx="531360" cy="524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5E4E64-306A-2F44-9F07-C09A739FFC1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8796" y="1030798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07D0D1-6FDC-5242-9B7C-A91EC729461D}"/>
                    </a:ext>
                  </a:extLst>
                </p14:cNvPr>
                <p14:cNvContentPartPr/>
                <p14:nvPr/>
              </p14:nvContentPartPr>
              <p14:xfrm>
                <a:off x="4493993" y="1805513"/>
                <a:ext cx="531360" cy="524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07D0D1-6FDC-5242-9B7C-A91EC72946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3833" y="1784993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42AAC39-1664-1D44-95DA-A23FE7F1C702}"/>
                    </a:ext>
                  </a:extLst>
                </p14:cNvPr>
                <p14:cNvContentPartPr/>
                <p14:nvPr/>
              </p14:nvContentPartPr>
              <p14:xfrm>
                <a:off x="4857375" y="1923376"/>
                <a:ext cx="531360" cy="524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42AAC39-1664-1D44-95DA-A23FE7F1C7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37215" y="1902856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E00A80-1494-384B-9E71-4EBB63022F99}"/>
                    </a:ext>
                  </a:extLst>
                </p14:cNvPr>
                <p14:cNvContentPartPr/>
                <p14:nvPr/>
              </p14:nvContentPartPr>
              <p14:xfrm flipH="1">
                <a:off x="4837393" y="2554374"/>
                <a:ext cx="408343" cy="524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E00A80-1494-384B-9E71-4EBB63022F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4816886" y="2533854"/>
                  <a:ext cx="448997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5A62A31-5DDD-1F4C-902F-C6DD854CBF53}"/>
                    </a:ext>
                  </a:extLst>
                </p14:cNvPr>
                <p14:cNvContentPartPr/>
                <p14:nvPr/>
              </p14:nvContentPartPr>
              <p14:xfrm>
                <a:off x="4114636" y="2491783"/>
                <a:ext cx="531360" cy="524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5A62A31-5DDD-1F4C-902F-C6DD854CBF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94476" y="2471263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D20C032-5011-7945-AA49-74B7DDCD52A0}"/>
                    </a:ext>
                  </a:extLst>
                </p14:cNvPr>
                <p14:cNvContentPartPr/>
                <p14:nvPr/>
              </p14:nvContentPartPr>
              <p14:xfrm>
                <a:off x="4187843" y="1568161"/>
                <a:ext cx="531360" cy="524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D20C032-5011-7945-AA49-74B7DDCD52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7683" y="1547641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D9A4377-C3C7-6E48-B6BF-7E823582DF62}"/>
                    </a:ext>
                  </a:extLst>
                </p14:cNvPr>
                <p14:cNvContentPartPr/>
                <p14:nvPr/>
              </p14:nvContentPartPr>
              <p14:xfrm>
                <a:off x="3858645" y="1450298"/>
                <a:ext cx="531360" cy="524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D9A4377-C3C7-6E48-B6BF-7E823582DF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38485" y="1429778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62A9D69-C13E-B043-96FA-2A519540C6DF}"/>
                    </a:ext>
                  </a:extLst>
                </p14:cNvPr>
                <p14:cNvContentPartPr/>
                <p14:nvPr/>
              </p14:nvContentPartPr>
              <p14:xfrm>
                <a:off x="4535433" y="2357592"/>
                <a:ext cx="382798" cy="377611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62A9D69-C13E-B043-96FA-2A519540C6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4926" y="2337074"/>
                  <a:ext cx="423452" cy="418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1FFC018-A47D-E54A-BE5F-2D005F6BBB1C}"/>
                    </a:ext>
                  </a:extLst>
                </p14:cNvPr>
                <p14:cNvContentPartPr/>
                <p14:nvPr/>
              </p14:nvContentPartPr>
              <p14:xfrm>
                <a:off x="5498578" y="1076132"/>
                <a:ext cx="531360" cy="524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1FFC018-A47D-E54A-BE5F-2D005F6BBB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78418" y="1055612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B6E2BA-3A60-994E-9B84-BC55CD560891}"/>
                    </a:ext>
                  </a:extLst>
                </p14:cNvPr>
                <p14:cNvContentPartPr/>
                <p14:nvPr/>
              </p14:nvContentPartPr>
              <p14:xfrm>
                <a:off x="5112674" y="1586987"/>
                <a:ext cx="531360" cy="524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B6E2BA-3A60-994E-9B84-BC55CD5608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514" y="1566467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459180A-5A02-D242-BCE8-6D639CC72D65}"/>
                    </a:ext>
                  </a:extLst>
                </p14:cNvPr>
                <p14:cNvContentPartPr/>
                <p14:nvPr/>
              </p14:nvContentPartPr>
              <p14:xfrm>
                <a:off x="4306289" y="2118285"/>
                <a:ext cx="382798" cy="377611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459180A-5A02-D242-BCE8-6D639CC72D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5782" y="2097767"/>
                  <a:ext cx="423452" cy="418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82D8BF7-3D6F-0740-92A1-E4E3842FB9EF}"/>
                    </a:ext>
                  </a:extLst>
                </p14:cNvPr>
                <p14:cNvContentPartPr/>
                <p14:nvPr/>
              </p14:nvContentPartPr>
              <p14:xfrm>
                <a:off x="4898985" y="1374455"/>
                <a:ext cx="480017" cy="524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82D8BF7-3D6F-0740-92A1-E4E3842FB9E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78459" y="1353935"/>
                  <a:ext cx="521069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6D2EDEE-661E-BB44-B6DF-B08AFEED31D2}"/>
                    </a:ext>
                  </a:extLst>
                </p14:cNvPr>
                <p14:cNvContentPartPr/>
                <p14:nvPr/>
              </p14:nvContentPartPr>
              <p14:xfrm flipH="1">
                <a:off x="4577942" y="2628565"/>
                <a:ext cx="307243" cy="394385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6D2EDEE-661E-BB44-B6DF-B08AFEED31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4557435" y="2608054"/>
                  <a:ext cx="348257" cy="4350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Freeform 3">
            <a:extLst>
              <a:ext uri="{FF2B5EF4-FFF2-40B4-BE49-F238E27FC236}">
                <a16:creationId xmlns:a16="http://schemas.microsoft.com/office/drawing/2014/main" id="{B0FACF99-57F5-B34F-A856-85918FC00A31}"/>
              </a:ext>
            </a:extLst>
          </p:cNvPr>
          <p:cNvSpPr/>
          <p:nvPr/>
        </p:nvSpPr>
        <p:spPr>
          <a:xfrm>
            <a:off x="3162300" y="2146300"/>
            <a:ext cx="610137" cy="1117600"/>
          </a:xfrm>
          <a:custGeom>
            <a:avLst/>
            <a:gdLst>
              <a:gd name="connsiteX0" fmla="*/ 228600 w 610137"/>
              <a:gd name="connsiteY0" fmla="*/ 1117600 h 1117600"/>
              <a:gd name="connsiteX1" fmla="*/ 342900 w 610137"/>
              <a:gd name="connsiteY1" fmla="*/ 723900 h 1117600"/>
              <a:gd name="connsiteX2" fmla="*/ 609600 w 610137"/>
              <a:gd name="connsiteY2" fmla="*/ 431800 h 1117600"/>
              <a:gd name="connsiteX3" fmla="*/ 266700 w 610137"/>
              <a:gd name="connsiteY3" fmla="*/ 177800 h 1117600"/>
              <a:gd name="connsiteX4" fmla="*/ 0 w 610137"/>
              <a:gd name="connsiteY4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137" h="1117600">
                <a:moveTo>
                  <a:pt x="228600" y="1117600"/>
                </a:moveTo>
                <a:cubicBezTo>
                  <a:pt x="254000" y="977900"/>
                  <a:pt x="279400" y="838200"/>
                  <a:pt x="342900" y="723900"/>
                </a:cubicBezTo>
                <a:cubicBezTo>
                  <a:pt x="406400" y="609600"/>
                  <a:pt x="622300" y="522817"/>
                  <a:pt x="609600" y="431800"/>
                </a:cubicBezTo>
                <a:cubicBezTo>
                  <a:pt x="596900" y="340783"/>
                  <a:pt x="368300" y="249767"/>
                  <a:pt x="266700" y="177800"/>
                </a:cubicBezTo>
                <a:cubicBezTo>
                  <a:pt x="165100" y="105833"/>
                  <a:pt x="82550" y="52916"/>
                  <a:pt x="0" y="0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6B1E770-CAB5-AC48-BD16-2227C433B451}"/>
              </a:ext>
            </a:extLst>
          </p:cNvPr>
          <p:cNvSpPr/>
          <p:nvPr/>
        </p:nvSpPr>
        <p:spPr>
          <a:xfrm>
            <a:off x="3707868" y="1791756"/>
            <a:ext cx="1092565" cy="1587682"/>
          </a:xfrm>
          <a:custGeom>
            <a:avLst/>
            <a:gdLst>
              <a:gd name="connsiteX0" fmla="*/ 0 w 977900"/>
              <a:gd name="connsiteY0" fmla="*/ 1295400 h 1295400"/>
              <a:gd name="connsiteX1" fmla="*/ 63500 w 977900"/>
              <a:gd name="connsiteY1" fmla="*/ 863600 h 1295400"/>
              <a:gd name="connsiteX2" fmla="*/ 76200 w 977900"/>
              <a:gd name="connsiteY2" fmla="*/ 660400 h 1295400"/>
              <a:gd name="connsiteX3" fmla="*/ 355600 w 977900"/>
              <a:gd name="connsiteY3" fmla="*/ 304800 h 1295400"/>
              <a:gd name="connsiteX4" fmla="*/ 495300 w 977900"/>
              <a:gd name="connsiteY4" fmla="*/ 711200 h 1295400"/>
              <a:gd name="connsiteX5" fmla="*/ 977900 w 977900"/>
              <a:gd name="connsiteY5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900" h="1295400">
                <a:moveTo>
                  <a:pt x="0" y="1295400"/>
                </a:moveTo>
                <a:cubicBezTo>
                  <a:pt x="25400" y="1132416"/>
                  <a:pt x="50800" y="969433"/>
                  <a:pt x="63500" y="863600"/>
                </a:cubicBezTo>
                <a:cubicBezTo>
                  <a:pt x="76200" y="757767"/>
                  <a:pt x="27517" y="753533"/>
                  <a:pt x="76200" y="660400"/>
                </a:cubicBezTo>
                <a:cubicBezTo>
                  <a:pt x="124883" y="567267"/>
                  <a:pt x="285750" y="296333"/>
                  <a:pt x="355600" y="304800"/>
                </a:cubicBezTo>
                <a:cubicBezTo>
                  <a:pt x="425450" y="313267"/>
                  <a:pt x="391583" y="762000"/>
                  <a:pt x="495300" y="711200"/>
                </a:cubicBezTo>
                <a:cubicBezTo>
                  <a:pt x="599017" y="660400"/>
                  <a:pt x="788458" y="330200"/>
                  <a:pt x="977900" y="0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E44AA15-082D-B54C-8C5D-69274EE59D78}"/>
              </a:ext>
            </a:extLst>
          </p:cNvPr>
          <p:cNvCxnSpPr>
            <a:cxnSpLocks/>
          </p:cNvCxnSpPr>
          <p:nvPr/>
        </p:nvCxnSpPr>
        <p:spPr>
          <a:xfrm flipH="1" flipV="1">
            <a:off x="2941278" y="2015437"/>
            <a:ext cx="239650" cy="11684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998DB9C-2285-214D-90F6-2483CC780244}"/>
              </a:ext>
            </a:extLst>
          </p:cNvPr>
          <p:cNvCxnSpPr>
            <a:cxnSpLocks/>
          </p:cNvCxnSpPr>
          <p:nvPr/>
        </p:nvCxnSpPr>
        <p:spPr>
          <a:xfrm flipV="1">
            <a:off x="4763578" y="1641728"/>
            <a:ext cx="105642" cy="21833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 descr="A close up of a logo&#10;&#10;Description automatically generated">
            <a:extLst>
              <a:ext uri="{FF2B5EF4-FFF2-40B4-BE49-F238E27FC236}">
                <a16:creationId xmlns:a16="http://schemas.microsoft.com/office/drawing/2014/main" id="{068B0DE6-AA4C-BB4B-B0E5-BE2D3D965C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14887" y="4524662"/>
            <a:ext cx="677780" cy="91818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04221A4F-6121-3B42-BCB7-12F85B630C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29102" y="2419833"/>
            <a:ext cx="662886" cy="868137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66D275E-72D9-5848-B059-6468BE79BA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66216" y="2476821"/>
            <a:ext cx="662886" cy="868137"/>
          </a:xfrm>
          <a:prstGeom prst="rect">
            <a:avLst/>
          </a:prstGeom>
        </p:spPr>
      </p:pic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61FC9AF-476E-9A4D-BCC9-10AAD08DAE5A}"/>
              </a:ext>
            </a:extLst>
          </p:cNvPr>
          <p:cNvCxnSpPr>
            <a:cxnSpLocks/>
            <a:stCxn id="154" idx="0"/>
            <a:endCxn id="143" idx="2"/>
          </p:cNvCxnSpPr>
          <p:nvPr/>
        </p:nvCxnSpPr>
        <p:spPr>
          <a:xfrm flipV="1">
            <a:off x="10053778" y="3287970"/>
            <a:ext cx="306767" cy="34665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2FA08BE-DB2B-CA48-B0EA-FDB8C797EAC7}"/>
              </a:ext>
            </a:extLst>
          </p:cNvPr>
          <p:cNvCxnSpPr>
            <a:cxnSpLocks/>
            <a:stCxn id="154" idx="0"/>
            <a:endCxn id="145" idx="2"/>
          </p:cNvCxnSpPr>
          <p:nvPr/>
        </p:nvCxnSpPr>
        <p:spPr>
          <a:xfrm flipH="1" flipV="1">
            <a:off x="9697659" y="3344958"/>
            <a:ext cx="356119" cy="28966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BA045C4-93F7-B74A-9C27-FEFB8A0E4EA4}"/>
              </a:ext>
            </a:extLst>
          </p:cNvPr>
          <p:cNvCxnSpPr>
            <a:cxnSpLocks/>
          </p:cNvCxnSpPr>
          <p:nvPr/>
        </p:nvCxnSpPr>
        <p:spPr>
          <a:xfrm flipV="1">
            <a:off x="10053778" y="4158622"/>
            <a:ext cx="0" cy="32225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 descr="A close up of a logo&#10;&#10;Description automatically generated">
            <a:extLst>
              <a:ext uri="{FF2B5EF4-FFF2-40B4-BE49-F238E27FC236}">
                <a16:creationId xmlns:a16="http://schemas.microsoft.com/office/drawing/2014/main" id="{E57044EF-548E-AE42-88D6-1572D42086C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5229" y="3634627"/>
            <a:ext cx="377097" cy="523995"/>
          </a:xfrm>
          <a:prstGeom prst="rect">
            <a:avLst/>
          </a:prstGeom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2353F93-4876-C643-B640-2D830FEBD8B2}"/>
              </a:ext>
            </a:extLst>
          </p:cNvPr>
          <p:cNvGrpSpPr/>
          <p:nvPr/>
        </p:nvGrpSpPr>
        <p:grpSpPr>
          <a:xfrm>
            <a:off x="5700360" y="1063816"/>
            <a:ext cx="3058031" cy="4851951"/>
            <a:chOff x="5445771" y="1220155"/>
            <a:chExt cx="3058031" cy="4851951"/>
          </a:xfrm>
        </p:grpSpPr>
        <p:pic>
          <p:nvPicPr>
            <p:cNvPr id="114" name="Picture 113" descr="A close up of a logo&#10;&#10;Description automatically generated">
              <a:extLst>
                <a:ext uri="{FF2B5EF4-FFF2-40B4-BE49-F238E27FC236}">
                  <a16:creationId xmlns:a16="http://schemas.microsoft.com/office/drawing/2014/main" id="{E56BED02-9E13-BE44-B0D4-D34B6520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27075" y="5153924"/>
              <a:ext cx="677780" cy="918182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C03BD69-DF33-B040-B860-7544996C8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181266" y="2332449"/>
              <a:ext cx="662886" cy="868137"/>
            </a:xfrm>
            <a:prstGeom prst="rect">
              <a:avLst/>
            </a:prstGeom>
          </p:spPr>
        </p:pic>
        <p:pic>
          <p:nvPicPr>
            <p:cNvPr id="116" name="Picture 115" descr="A close up of a logo&#10;&#10;Description automatically generated">
              <a:extLst>
                <a:ext uri="{FF2B5EF4-FFF2-40B4-BE49-F238E27FC236}">
                  <a16:creationId xmlns:a16="http://schemas.microsoft.com/office/drawing/2014/main" id="{72A60F3D-E417-B24C-A0BD-EDC65F9DE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324568" y="3521478"/>
              <a:ext cx="369438" cy="513353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D156362-DC2A-B843-B239-6933D4CB9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882223" y="2338823"/>
              <a:ext cx="662886" cy="868137"/>
            </a:xfrm>
            <a:prstGeom prst="rect">
              <a:avLst/>
            </a:prstGeom>
          </p:spPr>
        </p:pic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51CA6EC-98FC-2F4D-BE1A-3F4D88D5072C}"/>
                </a:ext>
              </a:extLst>
            </p:cNvPr>
            <p:cNvCxnSpPr>
              <a:cxnSpLocks/>
              <a:stCxn id="116" idx="0"/>
              <a:endCxn id="115" idx="2"/>
            </p:cNvCxnSpPr>
            <p:nvPr/>
          </p:nvCxnSpPr>
          <p:spPr>
            <a:xfrm flipV="1">
              <a:off x="7509287" y="3200586"/>
              <a:ext cx="3422" cy="3208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D1AEAC9-3290-454C-98A6-B2BF37A5E457}"/>
                </a:ext>
              </a:extLst>
            </p:cNvPr>
            <p:cNvCxnSpPr>
              <a:cxnSpLocks/>
              <a:stCxn id="138" idx="0"/>
              <a:endCxn id="119" idx="2"/>
            </p:cNvCxnSpPr>
            <p:nvPr/>
          </p:nvCxnSpPr>
          <p:spPr>
            <a:xfrm flipV="1">
              <a:off x="6213581" y="3206960"/>
              <a:ext cx="85" cy="318159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FFC4137-2B03-5B48-99E0-13B3BBAEB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8526" y="4893855"/>
              <a:ext cx="327206" cy="34882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440B41-FACB-FA44-BEBE-BBE92E6CD735}"/>
                </a:ext>
              </a:extLst>
            </p:cNvPr>
            <p:cNvSpPr txBox="1"/>
            <p:nvPr/>
          </p:nvSpPr>
          <p:spPr>
            <a:xfrm>
              <a:off x="5445771" y="1653972"/>
              <a:ext cx="168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LGE OB Interneuron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A3D4815-0A16-B04A-B847-B6C83D242E05}"/>
                </a:ext>
              </a:extLst>
            </p:cNvPr>
            <p:cNvSpPr txBox="1"/>
            <p:nvPr/>
          </p:nvSpPr>
          <p:spPr>
            <a:xfrm>
              <a:off x="6822277" y="1617997"/>
              <a:ext cx="168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GABAergic Interneuron</a:t>
              </a:r>
            </a:p>
          </p:txBody>
        </p:sp>
        <p:pic>
          <p:nvPicPr>
            <p:cNvPr id="138" name="Picture 137" descr="A close up of a logo&#10;&#10;Description automatically generated">
              <a:extLst>
                <a:ext uri="{FF2B5EF4-FFF2-40B4-BE49-F238E27FC236}">
                  <a16:creationId xmlns:a16="http://schemas.microsoft.com/office/drawing/2014/main" id="{21B7B401-505F-B343-A0A7-54848E39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25032" y="3525119"/>
              <a:ext cx="377097" cy="523995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AC37B5D-BD30-E94F-9FF4-CD5B3C555D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0076" y="4907257"/>
              <a:ext cx="237892" cy="31991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4" name="Picture 163" descr="A close up of a logo&#10;&#10;Description automatically generated">
              <a:extLst>
                <a:ext uri="{FF2B5EF4-FFF2-40B4-BE49-F238E27FC236}">
                  <a16:creationId xmlns:a16="http://schemas.microsoft.com/office/drawing/2014/main" id="{27D614F9-FE40-404B-9E51-D4E50D4B6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49978" y="4384162"/>
              <a:ext cx="377097" cy="523995"/>
            </a:xfrm>
            <a:prstGeom prst="rect">
              <a:avLst/>
            </a:prstGeom>
          </p:spPr>
        </p:pic>
        <p:pic>
          <p:nvPicPr>
            <p:cNvPr id="165" name="Picture 164" descr="A close up of a logo&#10;&#10;Description automatically generated">
              <a:extLst>
                <a:ext uri="{FF2B5EF4-FFF2-40B4-BE49-F238E27FC236}">
                  <a16:creationId xmlns:a16="http://schemas.microsoft.com/office/drawing/2014/main" id="{6EAB1B29-F9C4-E546-90FF-E4403B760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357155" y="4383262"/>
              <a:ext cx="377097" cy="523995"/>
            </a:xfrm>
            <a:prstGeom prst="rect">
              <a:avLst/>
            </a:prstGeom>
          </p:spPr>
        </p:pic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397DD7C9-27D6-AE42-9AC1-D43B849E4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6239" y="4000600"/>
              <a:ext cx="3422" cy="3208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554D3977-775B-F442-8539-6A730EA97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533" y="4006974"/>
              <a:ext cx="85" cy="318159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A4D40EC-B5BF-9C4E-B7CC-1AA190A999FE}"/>
                </a:ext>
              </a:extLst>
            </p:cNvPr>
            <p:cNvSpPr txBox="1"/>
            <p:nvPr/>
          </p:nvSpPr>
          <p:spPr>
            <a:xfrm>
              <a:off x="5875289" y="1220155"/>
              <a:ext cx="1624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ATAC-seq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7A3927F5-D675-4043-9D1E-383E98333DB2}"/>
              </a:ext>
            </a:extLst>
          </p:cNvPr>
          <p:cNvSpPr txBox="1"/>
          <p:nvPr/>
        </p:nvSpPr>
        <p:spPr>
          <a:xfrm>
            <a:off x="9189185" y="1230009"/>
            <a:ext cx="16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1A06F7E-FB96-9C43-9C81-ED96CE0CDDEB}"/>
              </a:ext>
            </a:extLst>
          </p:cNvPr>
          <p:cNvSpPr txBox="1"/>
          <p:nvPr/>
        </p:nvSpPr>
        <p:spPr>
          <a:xfrm>
            <a:off x="8926550" y="1640801"/>
            <a:ext cx="16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LGE OB Interneuron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3F0A53D-2C56-0E4C-B610-E1F1199ECA7A}"/>
              </a:ext>
            </a:extLst>
          </p:cNvPr>
          <p:cNvSpPr txBox="1"/>
          <p:nvPr/>
        </p:nvSpPr>
        <p:spPr>
          <a:xfrm>
            <a:off x="10151365" y="1655022"/>
            <a:ext cx="16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GABAergic Interneuron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396821A7-1871-2D40-BBC0-C5F8238A3AA5}"/>
              </a:ext>
            </a:extLst>
          </p:cNvPr>
          <p:cNvCxnSpPr>
            <a:cxnSpLocks/>
          </p:cNvCxnSpPr>
          <p:nvPr/>
        </p:nvCxnSpPr>
        <p:spPr>
          <a:xfrm flipV="1">
            <a:off x="5700360" y="2222687"/>
            <a:ext cx="0" cy="33780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BCBB6F9-968B-B245-BC16-A4D86933D8EB}"/>
              </a:ext>
            </a:extLst>
          </p:cNvPr>
          <p:cNvSpPr txBox="1"/>
          <p:nvPr/>
        </p:nvSpPr>
        <p:spPr>
          <a:xfrm rot="16200000">
            <a:off x="4357028" y="3820040"/>
            <a:ext cx="225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Pseudotime</a:t>
            </a:r>
            <a:endParaRPr lang="en-US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8DA45E4-B44E-F946-B014-3F71C1868F31}"/>
              </a:ext>
            </a:extLst>
          </p:cNvPr>
          <p:cNvSpPr txBox="1"/>
          <p:nvPr/>
        </p:nvSpPr>
        <p:spPr>
          <a:xfrm>
            <a:off x="2147500" y="4318000"/>
            <a:ext cx="2616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Pseudo-time 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14309213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Experimental Details </a:t>
            </a:r>
            <a:r>
              <a:rPr lang="en-US" sz="2500" dirty="0" err="1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snATAC</a:t>
            </a:r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-seq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5825875-C034-E246-9E46-C095EE212480}"/>
              </a:ext>
            </a:extLst>
          </p:cNvPr>
          <p:cNvSpPr txBox="1"/>
          <p:nvPr/>
        </p:nvSpPr>
        <p:spPr>
          <a:xfrm>
            <a:off x="443697" y="4307330"/>
            <a:ext cx="2565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Trimester Ganglionic Eminence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D2E5574-BDB3-A149-9BD8-198758E01DF7}"/>
              </a:ext>
            </a:extLst>
          </p:cNvPr>
          <p:cNvCxnSpPr>
            <a:cxnSpLocks/>
          </p:cNvCxnSpPr>
          <p:nvPr/>
        </p:nvCxnSpPr>
        <p:spPr>
          <a:xfrm>
            <a:off x="3155950" y="4643320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2980DD56-E82D-EA4F-8A3C-EC96A2928E47}"/>
              </a:ext>
            </a:extLst>
          </p:cNvPr>
          <p:cNvSpPr txBox="1"/>
          <p:nvPr/>
        </p:nvSpPr>
        <p:spPr>
          <a:xfrm>
            <a:off x="4277093" y="4335949"/>
            <a:ext cx="223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Staining and Dissection of GE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52FEF6FF-2F72-2C41-9EED-CBC99CF8D4F4}"/>
              </a:ext>
            </a:extLst>
          </p:cNvPr>
          <p:cNvCxnSpPr>
            <a:cxnSpLocks/>
          </p:cNvCxnSpPr>
          <p:nvPr/>
        </p:nvCxnSpPr>
        <p:spPr>
          <a:xfrm>
            <a:off x="6633704" y="4659114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D879BB2-D2AE-B64E-B395-001706C5DE78}"/>
              </a:ext>
            </a:extLst>
          </p:cNvPr>
          <p:cNvGrpSpPr/>
          <p:nvPr/>
        </p:nvGrpSpPr>
        <p:grpSpPr>
          <a:xfrm>
            <a:off x="4067554" y="2431044"/>
            <a:ext cx="1349431" cy="1551972"/>
            <a:chOff x="5813233" y="2411363"/>
            <a:chExt cx="1349431" cy="1551972"/>
          </a:xfrm>
        </p:grpSpPr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FEC69917-C823-5B41-AAC3-4AC2B2B8626E}"/>
                </a:ext>
              </a:extLst>
            </p:cNvPr>
            <p:cNvSpPr/>
            <p:nvPr/>
          </p:nvSpPr>
          <p:spPr>
            <a:xfrm rot="20080432">
              <a:off x="5813233" y="2411363"/>
              <a:ext cx="1349431" cy="1551972"/>
            </a:xfrm>
            <a:custGeom>
              <a:avLst/>
              <a:gdLst>
                <a:gd name="connsiteX0" fmla="*/ 1493978 w 1693413"/>
                <a:gd name="connsiteY0" fmla="*/ 18796 h 1803693"/>
                <a:gd name="connsiteX1" fmla="*/ 1308783 w 1693413"/>
                <a:gd name="connsiteY1" fmla="*/ 30370 h 1803693"/>
                <a:gd name="connsiteX2" fmla="*/ 1088864 w 1693413"/>
                <a:gd name="connsiteY2" fmla="*/ 18796 h 1803693"/>
                <a:gd name="connsiteX3" fmla="*/ 1169887 w 1693413"/>
                <a:gd name="connsiteY3" fmla="*/ 180841 h 1803693"/>
                <a:gd name="connsiteX4" fmla="*/ 1123588 w 1693413"/>
                <a:gd name="connsiteY4" fmla="*/ 215565 h 1803693"/>
                <a:gd name="connsiteX5" fmla="*/ 845796 w 1693413"/>
                <a:gd name="connsiteY5" fmla="*/ 296588 h 1803693"/>
                <a:gd name="connsiteX6" fmla="*/ 706900 w 1693413"/>
                <a:gd name="connsiteY6" fmla="*/ 389186 h 1803693"/>
                <a:gd name="connsiteX7" fmla="*/ 660601 w 1693413"/>
                <a:gd name="connsiteY7" fmla="*/ 516507 h 1803693"/>
                <a:gd name="connsiteX8" fmla="*/ 637452 w 1693413"/>
                <a:gd name="connsiteY8" fmla="*/ 620679 h 1803693"/>
                <a:gd name="connsiteX9" fmla="*/ 637452 w 1693413"/>
                <a:gd name="connsiteY9" fmla="*/ 759575 h 1803693"/>
                <a:gd name="connsiteX10" fmla="*/ 498556 w 1693413"/>
                <a:gd name="connsiteY10" fmla="*/ 678553 h 1803693"/>
                <a:gd name="connsiteX11" fmla="*/ 313361 w 1693413"/>
                <a:gd name="connsiteY11" fmla="*/ 736426 h 1803693"/>
                <a:gd name="connsiteX12" fmla="*/ 105016 w 1693413"/>
                <a:gd name="connsiteY12" fmla="*/ 840598 h 1803693"/>
                <a:gd name="connsiteX13" fmla="*/ 23994 w 1693413"/>
                <a:gd name="connsiteY13" fmla="*/ 979494 h 1803693"/>
                <a:gd name="connsiteX14" fmla="*/ 844 w 1693413"/>
                <a:gd name="connsiteY14" fmla="*/ 1072092 h 1803693"/>
                <a:gd name="connsiteX15" fmla="*/ 47143 w 1693413"/>
                <a:gd name="connsiteY15" fmla="*/ 1326735 h 1803693"/>
                <a:gd name="connsiteX16" fmla="*/ 116591 w 1693413"/>
                <a:gd name="connsiteY16" fmla="*/ 1396183 h 1803693"/>
                <a:gd name="connsiteX17" fmla="*/ 162890 w 1693413"/>
                <a:gd name="connsiteY17" fmla="*/ 1442482 h 1803693"/>
                <a:gd name="connsiteX18" fmla="*/ 186039 w 1693413"/>
                <a:gd name="connsiteY18" fmla="*/ 1650826 h 1803693"/>
                <a:gd name="connsiteX19" fmla="*/ 220763 w 1693413"/>
                <a:gd name="connsiteY19" fmla="*/ 1754998 h 1803693"/>
                <a:gd name="connsiteX20" fmla="*/ 405958 w 1693413"/>
                <a:gd name="connsiteY20" fmla="*/ 1801297 h 1803693"/>
                <a:gd name="connsiteX21" fmla="*/ 776348 w 1693413"/>
                <a:gd name="connsiteY21" fmla="*/ 1685550 h 1803693"/>
                <a:gd name="connsiteX22" fmla="*/ 1077290 w 1693413"/>
                <a:gd name="connsiteY22" fmla="*/ 1523505 h 1803693"/>
                <a:gd name="connsiteX23" fmla="*/ 1378232 w 1693413"/>
                <a:gd name="connsiteY23" fmla="*/ 1338310 h 1803693"/>
                <a:gd name="connsiteX24" fmla="*/ 1632875 w 1693413"/>
                <a:gd name="connsiteY24" fmla="*/ 933196 h 1803693"/>
                <a:gd name="connsiteX25" fmla="*/ 1690748 w 1693413"/>
                <a:gd name="connsiteY25" fmla="*/ 655403 h 1803693"/>
                <a:gd name="connsiteX26" fmla="*/ 1667599 w 1693413"/>
                <a:gd name="connsiteY26" fmla="*/ 319737 h 1803693"/>
                <a:gd name="connsiteX27" fmla="*/ 1493978 w 1693413"/>
                <a:gd name="connsiteY27" fmla="*/ 18796 h 180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93413" h="1803693">
                  <a:moveTo>
                    <a:pt x="1493978" y="18796"/>
                  </a:moveTo>
                  <a:cubicBezTo>
                    <a:pt x="1434175" y="-29432"/>
                    <a:pt x="1376302" y="30370"/>
                    <a:pt x="1308783" y="30370"/>
                  </a:cubicBezTo>
                  <a:cubicBezTo>
                    <a:pt x="1241264" y="30370"/>
                    <a:pt x="1112013" y="-6282"/>
                    <a:pt x="1088864" y="18796"/>
                  </a:cubicBezTo>
                  <a:cubicBezTo>
                    <a:pt x="1065715" y="43874"/>
                    <a:pt x="1169887" y="180841"/>
                    <a:pt x="1169887" y="180841"/>
                  </a:cubicBezTo>
                  <a:cubicBezTo>
                    <a:pt x="1175674" y="213636"/>
                    <a:pt x="1177603" y="196274"/>
                    <a:pt x="1123588" y="215565"/>
                  </a:cubicBezTo>
                  <a:cubicBezTo>
                    <a:pt x="1069573" y="234856"/>
                    <a:pt x="915244" y="267651"/>
                    <a:pt x="845796" y="296588"/>
                  </a:cubicBezTo>
                  <a:cubicBezTo>
                    <a:pt x="776348" y="325525"/>
                    <a:pt x="737766" y="352533"/>
                    <a:pt x="706900" y="389186"/>
                  </a:cubicBezTo>
                  <a:cubicBezTo>
                    <a:pt x="676034" y="425839"/>
                    <a:pt x="672176" y="477925"/>
                    <a:pt x="660601" y="516507"/>
                  </a:cubicBezTo>
                  <a:cubicBezTo>
                    <a:pt x="649026" y="555089"/>
                    <a:pt x="641310" y="580168"/>
                    <a:pt x="637452" y="620679"/>
                  </a:cubicBezTo>
                  <a:cubicBezTo>
                    <a:pt x="633594" y="661190"/>
                    <a:pt x="660601" y="749929"/>
                    <a:pt x="637452" y="759575"/>
                  </a:cubicBezTo>
                  <a:cubicBezTo>
                    <a:pt x="614303" y="769221"/>
                    <a:pt x="552571" y="682411"/>
                    <a:pt x="498556" y="678553"/>
                  </a:cubicBezTo>
                  <a:cubicBezTo>
                    <a:pt x="444541" y="674695"/>
                    <a:pt x="378951" y="709419"/>
                    <a:pt x="313361" y="736426"/>
                  </a:cubicBezTo>
                  <a:cubicBezTo>
                    <a:pt x="247771" y="763434"/>
                    <a:pt x="153244" y="800087"/>
                    <a:pt x="105016" y="840598"/>
                  </a:cubicBezTo>
                  <a:cubicBezTo>
                    <a:pt x="56788" y="881109"/>
                    <a:pt x="41356" y="940912"/>
                    <a:pt x="23994" y="979494"/>
                  </a:cubicBezTo>
                  <a:cubicBezTo>
                    <a:pt x="6632" y="1018076"/>
                    <a:pt x="-3014" y="1014219"/>
                    <a:pt x="844" y="1072092"/>
                  </a:cubicBezTo>
                  <a:cubicBezTo>
                    <a:pt x="4702" y="1129965"/>
                    <a:pt x="47143" y="1326735"/>
                    <a:pt x="47143" y="1326735"/>
                  </a:cubicBezTo>
                  <a:cubicBezTo>
                    <a:pt x="66434" y="1380750"/>
                    <a:pt x="116591" y="1396183"/>
                    <a:pt x="116591" y="1396183"/>
                  </a:cubicBezTo>
                  <a:cubicBezTo>
                    <a:pt x="135882" y="1415474"/>
                    <a:pt x="151315" y="1400042"/>
                    <a:pt x="162890" y="1442482"/>
                  </a:cubicBezTo>
                  <a:cubicBezTo>
                    <a:pt x="174465" y="1484922"/>
                    <a:pt x="176393" y="1598740"/>
                    <a:pt x="186039" y="1650826"/>
                  </a:cubicBezTo>
                  <a:cubicBezTo>
                    <a:pt x="195684" y="1702912"/>
                    <a:pt x="184110" y="1729920"/>
                    <a:pt x="220763" y="1754998"/>
                  </a:cubicBezTo>
                  <a:cubicBezTo>
                    <a:pt x="257416" y="1780076"/>
                    <a:pt x="313360" y="1812872"/>
                    <a:pt x="405958" y="1801297"/>
                  </a:cubicBezTo>
                  <a:cubicBezTo>
                    <a:pt x="498556" y="1789722"/>
                    <a:pt x="664459" y="1731849"/>
                    <a:pt x="776348" y="1685550"/>
                  </a:cubicBezTo>
                  <a:cubicBezTo>
                    <a:pt x="888237" y="1639251"/>
                    <a:pt x="976976" y="1581378"/>
                    <a:pt x="1077290" y="1523505"/>
                  </a:cubicBezTo>
                  <a:cubicBezTo>
                    <a:pt x="1177604" y="1465632"/>
                    <a:pt x="1285635" y="1436695"/>
                    <a:pt x="1378232" y="1338310"/>
                  </a:cubicBezTo>
                  <a:cubicBezTo>
                    <a:pt x="1470829" y="1239925"/>
                    <a:pt x="1580789" y="1047014"/>
                    <a:pt x="1632875" y="933196"/>
                  </a:cubicBezTo>
                  <a:cubicBezTo>
                    <a:pt x="1684961" y="819378"/>
                    <a:pt x="1684961" y="757646"/>
                    <a:pt x="1690748" y="655403"/>
                  </a:cubicBezTo>
                  <a:cubicBezTo>
                    <a:pt x="1696535" y="553160"/>
                    <a:pt x="1694607" y="427767"/>
                    <a:pt x="1667599" y="319737"/>
                  </a:cubicBezTo>
                  <a:cubicBezTo>
                    <a:pt x="1640591" y="211707"/>
                    <a:pt x="1553781" y="67024"/>
                    <a:pt x="1493978" y="1879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2CED7A2-D446-3F48-BAC1-FAB9495B0C9A}"/>
                </a:ext>
              </a:extLst>
            </p:cNvPr>
            <p:cNvGrpSpPr/>
            <p:nvPr/>
          </p:nvGrpSpPr>
          <p:grpSpPr>
            <a:xfrm>
              <a:off x="5911233" y="2507328"/>
              <a:ext cx="952632" cy="1304889"/>
              <a:chOff x="6003138" y="2515618"/>
              <a:chExt cx="785834" cy="1304889"/>
            </a:xfrm>
            <a:solidFill>
              <a:srgbClr val="7030A0"/>
            </a:solidFill>
          </p:grpSpPr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FE5F964-3B59-684B-AF7E-D770D6B153A9}"/>
                  </a:ext>
                </a:extLst>
              </p:cNvPr>
              <p:cNvSpPr/>
              <p:nvPr/>
            </p:nvSpPr>
            <p:spPr>
              <a:xfrm>
                <a:off x="6003138" y="3136077"/>
                <a:ext cx="718688" cy="684430"/>
              </a:xfrm>
              <a:custGeom>
                <a:avLst/>
                <a:gdLst>
                  <a:gd name="connsiteX0" fmla="*/ 341779 w 785913"/>
                  <a:gd name="connsiteY0" fmla="*/ 6453 h 656159"/>
                  <a:gd name="connsiteX1" fmla="*/ 214457 w 785913"/>
                  <a:gd name="connsiteY1" fmla="*/ 6453 h 656159"/>
                  <a:gd name="connsiteX2" fmla="*/ 75561 w 785913"/>
                  <a:gd name="connsiteY2" fmla="*/ 87476 h 656159"/>
                  <a:gd name="connsiteX3" fmla="*/ 6113 w 785913"/>
                  <a:gd name="connsiteY3" fmla="*/ 226372 h 656159"/>
                  <a:gd name="connsiteX4" fmla="*/ 6113 w 785913"/>
                  <a:gd name="connsiteY4" fmla="*/ 342119 h 656159"/>
                  <a:gd name="connsiteX5" fmla="*/ 29262 w 785913"/>
                  <a:gd name="connsiteY5" fmla="*/ 492590 h 656159"/>
                  <a:gd name="connsiteX6" fmla="*/ 87136 w 785913"/>
                  <a:gd name="connsiteY6" fmla="*/ 596762 h 656159"/>
                  <a:gd name="connsiteX7" fmla="*/ 202882 w 785913"/>
                  <a:gd name="connsiteY7" fmla="*/ 643060 h 656159"/>
                  <a:gd name="connsiteX8" fmla="*/ 295480 w 785913"/>
                  <a:gd name="connsiteY8" fmla="*/ 654635 h 656159"/>
                  <a:gd name="connsiteX9" fmla="*/ 434376 w 785913"/>
                  <a:gd name="connsiteY9" fmla="*/ 643060 h 656159"/>
                  <a:gd name="connsiteX10" fmla="*/ 607996 w 785913"/>
                  <a:gd name="connsiteY10" fmla="*/ 538888 h 656159"/>
                  <a:gd name="connsiteX11" fmla="*/ 723743 w 785913"/>
                  <a:gd name="connsiteY11" fmla="*/ 330544 h 656159"/>
                  <a:gd name="connsiteX12" fmla="*/ 770042 w 785913"/>
                  <a:gd name="connsiteY12" fmla="*/ 64326 h 656159"/>
                  <a:gd name="connsiteX13" fmla="*/ 758467 w 785913"/>
                  <a:gd name="connsiteY13" fmla="*/ 52752 h 656159"/>
                  <a:gd name="connsiteX14" fmla="*/ 469100 w 785913"/>
                  <a:gd name="connsiteY14" fmla="*/ 18028 h 656159"/>
                  <a:gd name="connsiteX15" fmla="*/ 341779 w 785913"/>
                  <a:gd name="connsiteY15" fmla="*/ 6453 h 656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5913" h="656159">
                    <a:moveTo>
                      <a:pt x="341779" y="6453"/>
                    </a:moveTo>
                    <a:cubicBezTo>
                      <a:pt x="299339" y="4524"/>
                      <a:pt x="258827" y="-7051"/>
                      <a:pt x="214457" y="6453"/>
                    </a:cubicBezTo>
                    <a:cubicBezTo>
                      <a:pt x="170087" y="19957"/>
                      <a:pt x="110285" y="50823"/>
                      <a:pt x="75561" y="87476"/>
                    </a:cubicBezTo>
                    <a:cubicBezTo>
                      <a:pt x="40837" y="124129"/>
                      <a:pt x="17688" y="183932"/>
                      <a:pt x="6113" y="226372"/>
                    </a:cubicBezTo>
                    <a:cubicBezTo>
                      <a:pt x="-5462" y="268812"/>
                      <a:pt x="2255" y="297749"/>
                      <a:pt x="6113" y="342119"/>
                    </a:cubicBezTo>
                    <a:cubicBezTo>
                      <a:pt x="9971" y="386489"/>
                      <a:pt x="15758" y="450150"/>
                      <a:pt x="29262" y="492590"/>
                    </a:cubicBezTo>
                    <a:cubicBezTo>
                      <a:pt x="42766" y="535030"/>
                      <a:pt x="58199" y="571684"/>
                      <a:pt x="87136" y="596762"/>
                    </a:cubicBezTo>
                    <a:cubicBezTo>
                      <a:pt x="116073" y="621840"/>
                      <a:pt x="168158" y="633415"/>
                      <a:pt x="202882" y="643060"/>
                    </a:cubicBezTo>
                    <a:cubicBezTo>
                      <a:pt x="237606" y="652706"/>
                      <a:pt x="256898" y="654635"/>
                      <a:pt x="295480" y="654635"/>
                    </a:cubicBezTo>
                    <a:cubicBezTo>
                      <a:pt x="334062" y="654635"/>
                      <a:pt x="382290" y="662351"/>
                      <a:pt x="434376" y="643060"/>
                    </a:cubicBezTo>
                    <a:cubicBezTo>
                      <a:pt x="486462" y="623769"/>
                      <a:pt x="559768" y="590974"/>
                      <a:pt x="607996" y="538888"/>
                    </a:cubicBezTo>
                    <a:cubicBezTo>
                      <a:pt x="656224" y="486802"/>
                      <a:pt x="696735" y="409638"/>
                      <a:pt x="723743" y="330544"/>
                    </a:cubicBezTo>
                    <a:cubicBezTo>
                      <a:pt x="750751" y="251450"/>
                      <a:pt x="770042" y="64326"/>
                      <a:pt x="770042" y="64326"/>
                    </a:cubicBezTo>
                    <a:cubicBezTo>
                      <a:pt x="775829" y="18027"/>
                      <a:pt x="808624" y="60468"/>
                      <a:pt x="758467" y="52752"/>
                    </a:cubicBezTo>
                    <a:cubicBezTo>
                      <a:pt x="708310" y="45036"/>
                      <a:pt x="536619" y="23815"/>
                      <a:pt x="469100" y="18028"/>
                    </a:cubicBezTo>
                    <a:cubicBezTo>
                      <a:pt x="401581" y="12241"/>
                      <a:pt x="384219" y="8382"/>
                      <a:pt x="341779" y="6453"/>
                    </a:cubicBez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94CFFEE8-069D-AA4F-98BF-849BA2334F39}"/>
                  </a:ext>
                </a:extLst>
              </p:cNvPr>
              <p:cNvSpPr/>
              <p:nvPr/>
            </p:nvSpPr>
            <p:spPr>
              <a:xfrm>
                <a:off x="6186927" y="2515618"/>
                <a:ext cx="602045" cy="684430"/>
              </a:xfrm>
              <a:custGeom>
                <a:avLst/>
                <a:gdLst>
                  <a:gd name="connsiteX0" fmla="*/ 355214 w 575295"/>
                  <a:gd name="connsiteY0" fmla="*/ 417 h 646214"/>
                  <a:gd name="connsiteX1" fmla="*/ 181594 w 575295"/>
                  <a:gd name="connsiteY1" fmla="*/ 104589 h 646214"/>
                  <a:gd name="connsiteX2" fmla="*/ 135295 w 575295"/>
                  <a:gd name="connsiteY2" fmla="*/ 174037 h 646214"/>
                  <a:gd name="connsiteX3" fmla="*/ 65847 w 575295"/>
                  <a:gd name="connsiteY3" fmla="*/ 231910 h 646214"/>
                  <a:gd name="connsiteX4" fmla="*/ 7974 w 575295"/>
                  <a:gd name="connsiteY4" fmla="*/ 278209 h 646214"/>
                  <a:gd name="connsiteX5" fmla="*/ 7974 w 575295"/>
                  <a:gd name="connsiteY5" fmla="*/ 405531 h 646214"/>
                  <a:gd name="connsiteX6" fmla="*/ 77422 w 575295"/>
                  <a:gd name="connsiteY6" fmla="*/ 521277 h 646214"/>
                  <a:gd name="connsiteX7" fmla="*/ 112146 w 575295"/>
                  <a:gd name="connsiteY7" fmla="*/ 637024 h 646214"/>
                  <a:gd name="connsiteX8" fmla="*/ 320490 w 575295"/>
                  <a:gd name="connsiteY8" fmla="*/ 625450 h 646214"/>
                  <a:gd name="connsiteX9" fmla="*/ 447812 w 575295"/>
                  <a:gd name="connsiteY9" fmla="*/ 637024 h 646214"/>
                  <a:gd name="connsiteX10" fmla="*/ 540409 w 575295"/>
                  <a:gd name="connsiteY10" fmla="*/ 625450 h 646214"/>
                  <a:gd name="connsiteX11" fmla="*/ 575133 w 575295"/>
                  <a:gd name="connsiteY11" fmla="*/ 405531 h 646214"/>
                  <a:gd name="connsiteX12" fmla="*/ 528835 w 575295"/>
                  <a:gd name="connsiteY12" fmla="*/ 162462 h 646214"/>
                  <a:gd name="connsiteX13" fmla="*/ 401513 w 575295"/>
                  <a:gd name="connsiteY13" fmla="*/ 69865 h 646214"/>
                  <a:gd name="connsiteX14" fmla="*/ 355214 w 575295"/>
                  <a:gd name="connsiteY14" fmla="*/ 417 h 64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295" h="646214">
                    <a:moveTo>
                      <a:pt x="355214" y="417"/>
                    </a:moveTo>
                    <a:cubicBezTo>
                      <a:pt x="318561" y="6204"/>
                      <a:pt x="181594" y="104589"/>
                      <a:pt x="181594" y="104589"/>
                    </a:cubicBezTo>
                    <a:cubicBezTo>
                      <a:pt x="144941" y="133526"/>
                      <a:pt x="135295" y="174037"/>
                      <a:pt x="135295" y="174037"/>
                    </a:cubicBezTo>
                    <a:cubicBezTo>
                      <a:pt x="116004" y="195257"/>
                      <a:pt x="65847" y="231910"/>
                      <a:pt x="65847" y="231910"/>
                    </a:cubicBezTo>
                    <a:cubicBezTo>
                      <a:pt x="44627" y="249272"/>
                      <a:pt x="17619" y="249272"/>
                      <a:pt x="7974" y="278209"/>
                    </a:cubicBezTo>
                    <a:cubicBezTo>
                      <a:pt x="-1672" y="307146"/>
                      <a:pt x="-3601" y="365020"/>
                      <a:pt x="7974" y="405531"/>
                    </a:cubicBezTo>
                    <a:cubicBezTo>
                      <a:pt x="19549" y="446042"/>
                      <a:pt x="60060" y="482695"/>
                      <a:pt x="77422" y="521277"/>
                    </a:cubicBezTo>
                    <a:cubicBezTo>
                      <a:pt x="94784" y="559859"/>
                      <a:pt x="71635" y="619662"/>
                      <a:pt x="112146" y="637024"/>
                    </a:cubicBezTo>
                    <a:cubicBezTo>
                      <a:pt x="152657" y="654386"/>
                      <a:pt x="264546" y="625450"/>
                      <a:pt x="320490" y="625450"/>
                    </a:cubicBezTo>
                    <a:cubicBezTo>
                      <a:pt x="376434" y="625450"/>
                      <a:pt x="411159" y="637024"/>
                      <a:pt x="447812" y="637024"/>
                    </a:cubicBezTo>
                    <a:cubicBezTo>
                      <a:pt x="484465" y="637024"/>
                      <a:pt x="519189" y="664032"/>
                      <a:pt x="540409" y="625450"/>
                    </a:cubicBezTo>
                    <a:cubicBezTo>
                      <a:pt x="561629" y="586868"/>
                      <a:pt x="577062" y="482696"/>
                      <a:pt x="575133" y="405531"/>
                    </a:cubicBezTo>
                    <a:cubicBezTo>
                      <a:pt x="573204" y="328366"/>
                      <a:pt x="557772" y="218406"/>
                      <a:pt x="528835" y="162462"/>
                    </a:cubicBezTo>
                    <a:cubicBezTo>
                      <a:pt x="499898" y="106518"/>
                      <a:pt x="401513" y="69865"/>
                      <a:pt x="401513" y="69865"/>
                    </a:cubicBezTo>
                    <a:cubicBezTo>
                      <a:pt x="372576" y="50574"/>
                      <a:pt x="391867" y="-5370"/>
                      <a:pt x="355214" y="417"/>
                    </a:cubicBez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DAPI</a:t>
                </a:r>
              </a:p>
            </p:txBody>
          </p:sp>
        </p:grp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6B75E033-FE1D-6C4A-8AC5-22419E7F39F7}"/>
              </a:ext>
            </a:extLst>
          </p:cNvPr>
          <p:cNvSpPr txBox="1"/>
          <p:nvPr/>
        </p:nvSpPr>
        <p:spPr>
          <a:xfrm>
            <a:off x="7702649" y="4335948"/>
            <a:ext cx="137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Nucleus Suspension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1677767F-9E0E-444A-88B2-FCD8344EFDB8}"/>
              </a:ext>
            </a:extLst>
          </p:cNvPr>
          <p:cNvCxnSpPr>
            <a:cxnSpLocks/>
          </p:cNvCxnSpPr>
          <p:nvPr/>
        </p:nvCxnSpPr>
        <p:spPr>
          <a:xfrm>
            <a:off x="9036050" y="4659113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9DBBEF38-B06C-CC44-9FEE-31D7A1A01301}"/>
              </a:ext>
            </a:extLst>
          </p:cNvPr>
          <p:cNvSpPr txBox="1"/>
          <p:nvPr/>
        </p:nvSpPr>
        <p:spPr>
          <a:xfrm>
            <a:off x="10047126" y="4335947"/>
            <a:ext cx="170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Genomics </a:t>
            </a:r>
            <a:r>
              <a:rPr lang="en-US" dirty="0" err="1"/>
              <a:t>scATAC</a:t>
            </a:r>
            <a:r>
              <a:rPr lang="en-US" dirty="0"/>
              <a:t>-seq </a:t>
            </a:r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40145606-00DD-6445-BECF-0D5BB723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27" y="2522052"/>
            <a:ext cx="828958" cy="1637532"/>
          </a:xfrm>
          <a:prstGeom prst="rect">
            <a:avLst/>
          </a:prstGeom>
        </p:spPr>
      </p:pic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49834BD-2C30-C94A-8D09-CA7BF1BC4920}"/>
              </a:ext>
            </a:extLst>
          </p:cNvPr>
          <p:cNvGrpSpPr/>
          <p:nvPr/>
        </p:nvGrpSpPr>
        <p:grpSpPr>
          <a:xfrm>
            <a:off x="4154414" y="3142826"/>
            <a:ext cx="871234" cy="684430"/>
            <a:chOff x="5405410" y="3131484"/>
            <a:chExt cx="804766" cy="684430"/>
          </a:xfrm>
        </p:grpSpPr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62A9C8CC-7C1B-594E-88F0-8BCD3BBE1CFC}"/>
                </a:ext>
              </a:extLst>
            </p:cNvPr>
            <p:cNvSpPr/>
            <p:nvPr/>
          </p:nvSpPr>
          <p:spPr>
            <a:xfrm>
              <a:off x="5405410" y="3131484"/>
              <a:ext cx="804766" cy="684430"/>
            </a:xfrm>
            <a:custGeom>
              <a:avLst/>
              <a:gdLst>
                <a:gd name="connsiteX0" fmla="*/ 341779 w 785913"/>
                <a:gd name="connsiteY0" fmla="*/ 6453 h 656159"/>
                <a:gd name="connsiteX1" fmla="*/ 214457 w 785913"/>
                <a:gd name="connsiteY1" fmla="*/ 6453 h 656159"/>
                <a:gd name="connsiteX2" fmla="*/ 75561 w 785913"/>
                <a:gd name="connsiteY2" fmla="*/ 87476 h 656159"/>
                <a:gd name="connsiteX3" fmla="*/ 6113 w 785913"/>
                <a:gd name="connsiteY3" fmla="*/ 226372 h 656159"/>
                <a:gd name="connsiteX4" fmla="*/ 6113 w 785913"/>
                <a:gd name="connsiteY4" fmla="*/ 342119 h 656159"/>
                <a:gd name="connsiteX5" fmla="*/ 29262 w 785913"/>
                <a:gd name="connsiteY5" fmla="*/ 492590 h 656159"/>
                <a:gd name="connsiteX6" fmla="*/ 87136 w 785913"/>
                <a:gd name="connsiteY6" fmla="*/ 596762 h 656159"/>
                <a:gd name="connsiteX7" fmla="*/ 202882 w 785913"/>
                <a:gd name="connsiteY7" fmla="*/ 643060 h 656159"/>
                <a:gd name="connsiteX8" fmla="*/ 295480 w 785913"/>
                <a:gd name="connsiteY8" fmla="*/ 654635 h 656159"/>
                <a:gd name="connsiteX9" fmla="*/ 434376 w 785913"/>
                <a:gd name="connsiteY9" fmla="*/ 643060 h 656159"/>
                <a:gd name="connsiteX10" fmla="*/ 607996 w 785913"/>
                <a:gd name="connsiteY10" fmla="*/ 538888 h 656159"/>
                <a:gd name="connsiteX11" fmla="*/ 723743 w 785913"/>
                <a:gd name="connsiteY11" fmla="*/ 330544 h 656159"/>
                <a:gd name="connsiteX12" fmla="*/ 770042 w 785913"/>
                <a:gd name="connsiteY12" fmla="*/ 64326 h 656159"/>
                <a:gd name="connsiteX13" fmla="*/ 758467 w 785913"/>
                <a:gd name="connsiteY13" fmla="*/ 52752 h 656159"/>
                <a:gd name="connsiteX14" fmla="*/ 469100 w 785913"/>
                <a:gd name="connsiteY14" fmla="*/ 18028 h 656159"/>
                <a:gd name="connsiteX15" fmla="*/ 341779 w 785913"/>
                <a:gd name="connsiteY15" fmla="*/ 6453 h 65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5913" h="656159">
                  <a:moveTo>
                    <a:pt x="341779" y="6453"/>
                  </a:moveTo>
                  <a:cubicBezTo>
                    <a:pt x="299339" y="4524"/>
                    <a:pt x="258827" y="-7051"/>
                    <a:pt x="214457" y="6453"/>
                  </a:cubicBezTo>
                  <a:cubicBezTo>
                    <a:pt x="170087" y="19957"/>
                    <a:pt x="110285" y="50823"/>
                    <a:pt x="75561" y="87476"/>
                  </a:cubicBezTo>
                  <a:cubicBezTo>
                    <a:pt x="40837" y="124129"/>
                    <a:pt x="17688" y="183932"/>
                    <a:pt x="6113" y="226372"/>
                  </a:cubicBezTo>
                  <a:cubicBezTo>
                    <a:pt x="-5462" y="268812"/>
                    <a:pt x="2255" y="297749"/>
                    <a:pt x="6113" y="342119"/>
                  </a:cubicBezTo>
                  <a:cubicBezTo>
                    <a:pt x="9971" y="386489"/>
                    <a:pt x="15758" y="450150"/>
                    <a:pt x="29262" y="492590"/>
                  </a:cubicBezTo>
                  <a:cubicBezTo>
                    <a:pt x="42766" y="535030"/>
                    <a:pt x="58199" y="571684"/>
                    <a:pt x="87136" y="596762"/>
                  </a:cubicBezTo>
                  <a:cubicBezTo>
                    <a:pt x="116073" y="621840"/>
                    <a:pt x="168158" y="633415"/>
                    <a:pt x="202882" y="643060"/>
                  </a:cubicBezTo>
                  <a:cubicBezTo>
                    <a:pt x="237606" y="652706"/>
                    <a:pt x="256898" y="654635"/>
                    <a:pt x="295480" y="654635"/>
                  </a:cubicBezTo>
                  <a:cubicBezTo>
                    <a:pt x="334062" y="654635"/>
                    <a:pt x="382290" y="662351"/>
                    <a:pt x="434376" y="643060"/>
                  </a:cubicBezTo>
                  <a:cubicBezTo>
                    <a:pt x="486462" y="623769"/>
                    <a:pt x="559768" y="590974"/>
                    <a:pt x="607996" y="538888"/>
                  </a:cubicBezTo>
                  <a:cubicBezTo>
                    <a:pt x="656224" y="486802"/>
                    <a:pt x="696735" y="409638"/>
                    <a:pt x="723743" y="330544"/>
                  </a:cubicBezTo>
                  <a:cubicBezTo>
                    <a:pt x="750751" y="251450"/>
                    <a:pt x="770042" y="64326"/>
                    <a:pt x="770042" y="64326"/>
                  </a:cubicBezTo>
                  <a:cubicBezTo>
                    <a:pt x="775829" y="18027"/>
                    <a:pt x="808624" y="60468"/>
                    <a:pt x="758467" y="52752"/>
                  </a:cubicBezTo>
                  <a:cubicBezTo>
                    <a:pt x="708310" y="45036"/>
                    <a:pt x="536619" y="23815"/>
                    <a:pt x="469100" y="18028"/>
                  </a:cubicBezTo>
                  <a:cubicBezTo>
                    <a:pt x="401581" y="12241"/>
                    <a:pt x="384219" y="8382"/>
                    <a:pt x="341779" y="6453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Nkx2.1</a:t>
              </a: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5AF00AA-52EA-BF4A-8221-0665465AED26}"/>
                </a:ext>
              </a:extLst>
            </p:cNvPr>
            <p:cNvSpPr/>
            <p:nvPr/>
          </p:nvSpPr>
          <p:spPr>
            <a:xfrm rot="465462">
              <a:off x="5690218" y="3143807"/>
              <a:ext cx="493322" cy="102675"/>
            </a:xfrm>
            <a:custGeom>
              <a:avLst/>
              <a:gdLst>
                <a:gd name="connsiteX0" fmla="*/ 92503 w 471581"/>
                <a:gd name="connsiteY0" fmla="*/ 23766 h 145698"/>
                <a:gd name="connsiteX1" fmla="*/ 12293 w 471581"/>
                <a:gd name="connsiteY1" fmla="*/ 136060 h 145698"/>
                <a:gd name="connsiteX2" fmla="*/ 301051 w 471581"/>
                <a:gd name="connsiteY2" fmla="*/ 136060 h 145698"/>
                <a:gd name="connsiteX3" fmla="*/ 429387 w 471581"/>
                <a:gd name="connsiteY3" fmla="*/ 103976 h 145698"/>
                <a:gd name="connsiteX4" fmla="*/ 445430 w 471581"/>
                <a:gd name="connsiteY4" fmla="*/ 7723 h 145698"/>
                <a:gd name="connsiteX5" fmla="*/ 92503 w 471581"/>
                <a:gd name="connsiteY5" fmla="*/ 23766 h 14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581" h="145698">
                  <a:moveTo>
                    <a:pt x="92503" y="23766"/>
                  </a:moveTo>
                  <a:cubicBezTo>
                    <a:pt x="20314" y="45155"/>
                    <a:pt x="-22465" y="117344"/>
                    <a:pt x="12293" y="136060"/>
                  </a:cubicBezTo>
                  <a:cubicBezTo>
                    <a:pt x="47051" y="154776"/>
                    <a:pt x="231535" y="141407"/>
                    <a:pt x="301051" y="136060"/>
                  </a:cubicBezTo>
                  <a:cubicBezTo>
                    <a:pt x="370567" y="130713"/>
                    <a:pt x="405324" y="125366"/>
                    <a:pt x="429387" y="103976"/>
                  </a:cubicBezTo>
                  <a:cubicBezTo>
                    <a:pt x="453450" y="82587"/>
                    <a:pt x="501577" y="23765"/>
                    <a:pt x="445430" y="7723"/>
                  </a:cubicBezTo>
                  <a:cubicBezTo>
                    <a:pt x="389283" y="-8319"/>
                    <a:pt x="164692" y="2377"/>
                    <a:pt x="92503" y="2376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5" name="Picture 254" descr="A picture containing microwave&#10;&#10;Description automatically generated">
            <a:extLst>
              <a:ext uri="{FF2B5EF4-FFF2-40B4-BE49-F238E27FC236}">
                <a16:creationId xmlns:a16="http://schemas.microsoft.com/office/drawing/2014/main" id="{80D8CAD6-79F6-E940-97B9-20766BF00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12" y="2539023"/>
            <a:ext cx="2360993" cy="1637533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6C592D37-2BA2-3440-ACD7-DBC9B7827D42}"/>
              </a:ext>
            </a:extLst>
          </p:cNvPr>
          <p:cNvSpPr txBox="1"/>
          <p:nvPr/>
        </p:nvSpPr>
        <p:spPr>
          <a:xfrm>
            <a:off x="9955415" y="5314950"/>
            <a:ext cx="195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15,000-20,000 cells per sample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8AC664-2A5D-ED4C-8DFB-8105A84F4016}"/>
              </a:ext>
            </a:extLst>
          </p:cNvPr>
          <p:cNvGrpSpPr/>
          <p:nvPr/>
        </p:nvGrpSpPr>
        <p:grpSpPr>
          <a:xfrm>
            <a:off x="385606" y="2412121"/>
            <a:ext cx="1349431" cy="1551972"/>
            <a:chOff x="787000" y="2302882"/>
            <a:chExt cx="1349431" cy="1551972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3BE0E41-6BF4-E04B-9FE0-39B583064011}"/>
                </a:ext>
              </a:extLst>
            </p:cNvPr>
            <p:cNvSpPr/>
            <p:nvPr/>
          </p:nvSpPr>
          <p:spPr>
            <a:xfrm rot="20080432">
              <a:off x="787000" y="2302882"/>
              <a:ext cx="1349431" cy="1551972"/>
            </a:xfrm>
            <a:custGeom>
              <a:avLst/>
              <a:gdLst>
                <a:gd name="connsiteX0" fmla="*/ 1493978 w 1693413"/>
                <a:gd name="connsiteY0" fmla="*/ 18796 h 1803693"/>
                <a:gd name="connsiteX1" fmla="*/ 1308783 w 1693413"/>
                <a:gd name="connsiteY1" fmla="*/ 30370 h 1803693"/>
                <a:gd name="connsiteX2" fmla="*/ 1088864 w 1693413"/>
                <a:gd name="connsiteY2" fmla="*/ 18796 h 1803693"/>
                <a:gd name="connsiteX3" fmla="*/ 1169887 w 1693413"/>
                <a:gd name="connsiteY3" fmla="*/ 180841 h 1803693"/>
                <a:gd name="connsiteX4" fmla="*/ 1123588 w 1693413"/>
                <a:gd name="connsiteY4" fmla="*/ 215565 h 1803693"/>
                <a:gd name="connsiteX5" fmla="*/ 845796 w 1693413"/>
                <a:gd name="connsiteY5" fmla="*/ 296588 h 1803693"/>
                <a:gd name="connsiteX6" fmla="*/ 706900 w 1693413"/>
                <a:gd name="connsiteY6" fmla="*/ 389186 h 1803693"/>
                <a:gd name="connsiteX7" fmla="*/ 660601 w 1693413"/>
                <a:gd name="connsiteY7" fmla="*/ 516507 h 1803693"/>
                <a:gd name="connsiteX8" fmla="*/ 637452 w 1693413"/>
                <a:gd name="connsiteY8" fmla="*/ 620679 h 1803693"/>
                <a:gd name="connsiteX9" fmla="*/ 637452 w 1693413"/>
                <a:gd name="connsiteY9" fmla="*/ 759575 h 1803693"/>
                <a:gd name="connsiteX10" fmla="*/ 498556 w 1693413"/>
                <a:gd name="connsiteY10" fmla="*/ 678553 h 1803693"/>
                <a:gd name="connsiteX11" fmla="*/ 313361 w 1693413"/>
                <a:gd name="connsiteY11" fmla="*/ 736426 h 1803693"/>
                <a:gd name="connsiteX12" fmla="*/ 105016 w 1693413"/>
                <a:gd name="connsiteY12" fmla="*/ 840598 h 1803693"/>
                <a:gd name="connsiteX13" fmla="*/ 23994 w 1693413"/>
                <a:gd name="connsiteY13" fmla="*/ 979494 h 1803693"/>
                <a:gd name="connsiteX14" fmla="*/ 844 w 1693413"/>
                <a:gd name="connsiteY14" fmla="*/ 1072092 h 1803693"/>
                <a:gd name="connsiteX15" fmla="*/ 47143 w 1693413"/>
                <a:gd name="connsiteY15" fmla="*/ 1326735 h 1803693"/>
                <a:gd name="connsiteX16" fmla="*/ 116591 w 1693413"/>
                <a:gd name="connsiteY16" fmla="*/ 1396183 h 1803693"/>
                <a:gd name="connsiteX17" fmla="*/ 162890 w 1693413"/>
                <a:gd name="connsiteY17" fmla="*/ 1442482 h 1803693"/>
                <a:gd name="connsiteX18" fmla="*/ 186039 w 1693413"/>
                <a:gd name="connsiteY18" fmla="*/ 1650826 h 1803693"/>
                <a:gd name="connsiteX19" fmla="*/ 220763 w 1693413"/>
                <a:gd name="connsiteY19" fmla="*/ 1754998 h 1803693"/>
                <a:gd name="connsiteX20" fmla="*/ 405958 w 1693413"/>
                <a:gd name="connsiteY20" fmla="*/ 1801297 h 1803693"/>
                <a:gd name="connsiteX21" fmla="*/ 776348 w 1693413"/>
                <a:gd name="connsiteY21" fmla="*/ 1685550 h 1803693"/>
                <a:gd name="connsiteX22" fmla="*/ 1077290 w 1693413"/>
                <a:gd name="connsiteY22" fmla="*/ 1523505 h 1803693"/>
                <a:gd name="connsiteX23" fmla="*/ 1378232 w 1693413"/>
                <a:gd name="connsiteY23" fmla="*/ 1338310 h 1803693"/>
                <a:gd name="connsiteX24" fmla="*/ 1632875 w 1693413"/>
                <a:gd name="connsiteY24" fmla="*/ 933196 h 1803693"/>
                <a:gd name="connsiteX25" fmla="*/ 1690748 w 1693413"/>
                <a:gd name="connsiteY25" fmla="*/ 655403 h 1803693"/>
                <a:gd name="connsiteX26" fmla="*/ 1667599 w 1693413"/>
                <a:gd name="connsiteY26" fmla="*/ 319737 h 1803693"/>
                <a:gd name="connsiteX27" fmla="*/ 1493978 w 1693413"/>
                <a:gd name="connsiteY27" fmla="*/ 18796 h 180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93413" h="1803693">
                  <a:moveTo>
                    <a:pt x="1493978" y="18796"/>
                  </a:moveTo>
                  <a:cubicBezTo>
                    <a:pt x="1434175" y="-29432"/>
                    <a:pt x="1376302" y="30370"/>
                    <a:pt x="1308783" y="30370"/>
                  </a:cubicBezTo>
                  <a:cubicBezTo>
                    <a:pt x="1241264" y="30370"/>
                    <a:pt x="1112013" y="-6282"/>
                    <a:pt x="1088864" y="18796"/>
                  </a:cubicBezTo>
                  <a:cubicBezTo>
                    <a:pt x="1065715" y="43874"/>
                    <a:pt x="1169887" y="180841"/>
                    <a:pt x="1169887" y="180841"/>
                  </a:cubicBezTo>
                  <a:cubicBezTo>
                    <a:pt x="1175674" y="213636"/>
                    <a:pt x="1177603" y="196274"/>
                    <a:pt x="1123588" y="215565"/>
                  </a:cubicBezTo>
                  <a:cubicBezTo>
                    <a:pt x="1069573" y="234856"/>
                    <a:pt x="915244" y="267651"/>
                    <a:pt x="845796" y="296588"/>
                  </a:cubicBezTo>
                  <a:cubicBezTo>
                    <a:pt x="776348" y="325525"/>
                    <a:pt x="737766" y="352533"/>
                    <a:pt x="706900" y="389186"/>
                  </a:cubicBezTo>
                  <a:cubicBezTo>
                    <a:pt x="676034" y="425839"/>
                    <a:pt x="672176" y="477925"/>
                    <a:pt x="660601" y="516507"/>
                  </a:cubicBezTo>
                  <a:cubicBezTo>
                    <a:pt x="649026" y="555089"/>
                    <a:pt x="641310" y="580168"/>
                    <a:pt x="637452" y="620679"/>
                  </a:cubicBezTo>
                  <a:cubicBezTo>
                    <a:pt x="633594" y="661190"/>
                    <a:pt x="660601" y="749929"/>
                    <a:pt x="637452" y="759575"/>
                  </a:cubicBezTo>
                  <a:cubicBezTo>
                    <a:pt x="614303" y="769221"/>
                    <a:pt x="552571" y="682411"/>
                    <a:pt x="498556" y="678553"/>
                  </a:cubicBezTo>
                  <a:cubicBezTo>
                    <a:pt x="444541" y="674695"/>
                    <a:pt x="378951" y="709419"/>
                    <a:pt x="313361" y="736426"/>
                  </a:cubicBezTo>
                  <a:cubicBezTo>
                    <a:pt x="247771" y="763434"/>
                    <a:pt x="153244" y="800087"/>
                    <a:pt x="105016" y="840598"/>
                  </a:cubicBezTo>
                  <a:cubicBezTo>
                    <a:pt x="56788" y="881109"/>
                    <a:pt x="41356" y="940912"/>
                    <a:pt x="23994" y="979494"/>
                  </a:cubicBezTo>
                  <a:cubicBezTo>
                    <a:pt x="6632" y="1018076"/>
                    <a:pt x="-3014" y="1014219"/>
                    <a:pt x="844" y="1072092"/>
                  </a:cubicBezTo>
                  <a:cubicBezTo>
                    <a:pt x="4702" y="1129965"/>
                    <a:pt x="47143" y="1326735"/>
                    <a:pt x="47143" y="1326735"/>
                  </a:cubicBezTo>
                  <a:cubicBezTo>
                    <a:pt x="66434" y="1380750"/>
                    <a:pt x="116591" y="1396183"/>
                    <a:pt x="116591" y="1396183"/>
                  </a:cubicBezTo>
                  <a:cubicBezTo>
                    <a:pt x="135882" y="1415474"/>
                    <a:pt x="151315" y="1400042"/>
                    <a:pt x="162890" y="1442482"/>
                  </a:cubicBezTo>
                  <a:cubicBezTo>
                    <a:pt x="174465" y="1484922"/>
                    <a:pt x="176393" y="1598740"/>
                    <a:pt x="186039" y="1650826"/>
                  </a:cubicBezTo>
                  <a:cubicBezTo>
                    <a:pt x="195684" y="1702912"/>
                    <a:pt x="184110" y="1729920"/>
                    <a:pt x="220763" y="1754998"/>
                  </a:cubicBezTo>
                  <a:cubicBezTo>
                    <a:pt x="257416" y="1780076"/>
                    <a:pt x="313360" y="1812872"/>
                    <a:pt x="405958" y="1801297"/>
                  </a:cubicBezTo>
                  <a:cubicBezTo>
                    <a:pt x="498556" y="1789722"/>
                    <a:pt x="664459" y="1731849"/>
                    <a:pt x="776348" y="1685550"/>
                  </a:cubicBezTo>
                  <a:cubicBezTo>
                    <a:pt x="888237" y="1639251"/>
                    <a:pt x="976976" y="1581378"/>
                    <a:pt x="1077290" y="1523505"/>
                  </a:cubicBezTo>
                  <a:cubicBezTo>
                    <a:pt x="1177604" y="1465632"/>
                    <a:pt x="1285635" y="1436695"/>
                    <a:pt x="1378232" y="1338310"/>
                  </a:cubicBezTo>
                  <a:cubicBezTo>
                    <a:pt x="1470829" y="1239925"/>
                    <a:pt x="1580789" y="1047014"/>
                    <a:pt x="1632875" y="933196"/>
                  </a:cubicBezTo>
                  <a:cubicBezTo>
                    <a:pt x="1684961" y="819378"/>
                    <a:pt x="1684961" y="757646"/>
                    <a:pt x="1690748" y="655403"/>
                  </a:cubicBezTo>
                  <a:cubicBezTo>
                    <a:pt x="1696535" y="553160"/>
                    <a:pt x="1694607" y="427767"/>
                    <a:pt x="1667599" y="319737"/>
                  </a:cubicBezTo>
                  <a:cubicBezTo>
                    <a:pt x="1640591" y="211707"/>
                    <a:pt x="1553781" y="67024"/>
                    <a:pt x="1493978" y="1879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D7B575F-1C44-244E-BBB6-A20EBBE95EA7}"/>
                </a:ext>
              </a:extLst>
            </p:cNvPr>
            <p:cNvSpPr/>
            <p:nvPr/>
          </p:nvSpPr>
          <p:spPr>
            <a:xfrm>
              <a:off x="1168832" y="2425982"/>
              <a:ext cx="579213" cy="632790"/>
            </a:xfrm>
            <a:custGeom>
              <a:avLst/>
              <a:gdLst>
                <a:gd name="connsiteX0" fmla="*/ 254854 w 579213"/>
                <a:gd name="connsiteY0" fmla="*/ 4702 h 632790"/>
                <a:gd name="connsiteX1" fmla="*/ 162257 w 579213"/>
                <a:gd name="connsiteY1" fmla="*/ 97299 h 632790"/>
                <a:gd name="connsiteX2" fmla="*/ 34935 w 579213"/>
                <a:gd name="connsiteY2" fmla="*/ 213046 h 632790"/>
                <a:gd name="connsiteX3" fmla="*/ 211 w 579213"/>
                <a:gd name="connsiteY3" fmla="*/ 294069 h 632790"/>
                <a:gd name="connsiteX4" fmla="*/ 23360 w 579213"/>
                <a:gd name="connsiteY4" fmla="*/ 456114 h 632790"/>
                <a:gd name="connsiteX5" fmla="*/ 81234 w 579213"/>
                <a:gd name="connsiteY5" fmla="*/ 595010 h 632790"/>
                <a:gd name="connsiteX6" fmla="*/ 243279 w 579213"/>
                <a:gd name="connsiteY6" fmla="*/ 629734 h 632790"/>
                <a:gd name="connsiteX7" fmla="*/ 312727 w 579213"/>
                <a:gd name="connsiteY7" fmla="*/ 629734 h 632790"/>
                <a:gd name="connsiteX8" fmla="*/ 428474 w 579213"/>
                <a:gd name="connsiteY8" fmla="*/ 618160 h 632790"/>
                <a:gd name="connsiteX9" fmla="*/ 497922 w 579213"/>
                <a:gd name="connsiteY9" fmla="*/ 525562 h 632790"/>
                <a:gd name="connsiteX10" fmla="*/ 578945 w 579213"/>
                <a:gd name="connsiteY10" fmla="*/ 201471 h 632790"/>
                <a:gd name="connsiteX11" fmla="*/ 521072 w 579213"/>
                <a:gd name="connsiteY11" fmla="*/ 39426 h 632790"/>
                <a:gd name="connsiteX12" fmla="*/ 440049 w 579213"/>
                <a:gd name="connsiteY12" fmla="*/ 16276 h 632790"/>
                <a:gd name="connsiteX13" fmla="*/ 254854 w 579213"/>
                <a:gd name="connsiteY13" fmla="*/ 4702 h 63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213" h="632790">
                  <a:moveTo>
                    <a:pt x="254854" y="4702"/>
                  </a:moveTo>
                  <a:cubicBezTo>
                    <a:pt x="208555" y="18206"/>
                    <a:pt x="198910" y="62575"/>
                    <a:pt x="162257" y="97299"/>
                  </a:cubicBezTo>
                  <a:cubicBezTo>
                    <a:pt x="125604" y="132023"/>
                    <a:pt x="61943" y="180251"/>
                    <a:pt x="34935" y="213046"/>
                  </a:cubicBezTo>
                  <a:cubicBezTo>
                    <a:pt x="7927" y="245841"/>
                    <a:pt x="2140" y="253558"/>
                    <a:pt x="211" y="294069"/>
                  </a:cubicBezTo>
                  <a:cubicBezTo>
                    <a:pt x="-1718" y="334580"/>
                    <a:pt x="9856" y="405957"/>
                    <a:pt x="23360" y="456114"/>
                  </a:cubicBezTo>
                  <a:cubicBezTo>
                    <a:pt x="36864" y="506271"/>
                    <a:pt x="44581" y="566073"/>
                    <a:pt x="81234" y="595010"/>
                  </a:cubicBezTo>
                  <a:cubicBezTo>
                    <a:pt x="117887" y="623947"/>
                    <a:pt x="243279" y="629734"/>
                    <a:pt x="243279" y="629734"/>
                  </a:cubicBezTo>
                  <a:cubicBezTo>
                    <a:pt x="281861" y="635521"/>
                    <a:pt x="281861" y="631663"/>
                    <a:pt x="312727" y="629734"/>
                  </a:cubicBezTo>
                  <a:cubicBezTo>
                    <a:pt x="343593" y="627805"/>
                    <a:pt x="397608" y="635522"/>
                    <a:pt x="428474" y="618160"/>
                  </a:cubicBezTo>
                  <a:cubicBezTo>
                    <a:pt x="459340" y="600798"/>
                    <a:pt x="472844" y="595010"/>
                    <a:pt x="497922" y="525562"/>
                  </a:cubicBezTo>
                  <a:cubicBezTo>
                    <a:pt x="523000" y="456114"/>
                    <a:pt x="575087" y="282494"/>
                    <a:pt x="578945" y="201471"/>
                  </a:cubicBezTo>
                  <a:cubicBezTo>
                    <a:pt x="582803" y="120448"/>
                    <a:pt x="544221" y="70292"/>
                    <a:pt x="521072" y="39426"/>
                  </a:cubicBezTo>
                  <a:cubicBezTo>
                    <a:pt x="497923" y="8560"/>
                    <a:pt x="480560" y="22063"/>
                    <a:pt x="440049" y="16276"/>
                  </a:cubicBezTo>
                  <a:cubicBezTo>
                    <a:pt x="399538" y="10489"/>
                    <a:pt x="301153" y="-8802"/>
                    <a:pt x="254854" y="47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LGE</a:t>
              </a: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2652FB3-7E72-9D47-A9ED-B8C5ABD2D444}"/>
                </a:ext>
              </a:extLst>
            </p:cNvPr>
            <p:cNvSpPr/>
            <p:nvPr/>
          </p:nvSpPr>
          <p:spPr>
            <a:xfrm>
              <a:off x="898077" y="3031704"/>
              <a:ext cx="731416" cy="686313"/>
            </a:xfrm>
            <a:custGeom>
              <a:avLst/>
              <a:gdLst>
                <a:gd name="connsiteX0" fmla="*/ 328839 w 731416"/>
                <a:gd name="connsiteY0" fmla="*/ 24012 h 686313"/>
                <a:gd name="connsiteX1" fmla="*/ 259391 w 731416"/>
                <a:gd name="connsiteY1" fmla="*/ 863 h 686313"/>
                <a:gd name="connsiteX2" fmla="*/ 120495 w 731416"/>
                <a:gd name="connsiteY2" fmla="*/ 58737 h 686313"/>
                <a:gd name="connsiteX3" fmla="*/ 62622 w 731416"/>
                <a:gd name="connsiteY3" fmla="*/ 151334 h 686313"/>
                <a:gd name="connsiteX4" fmla="*/ 4748 w 731416"/>
                <a:gd name="connsiteY4" fmla="*/ 290230 h 686313"/>
                <a:gd name="connsiteX5" fmla="*/ 4748 w 731416"/>
                <a:gd name="connsiteY5" fmla="*/ 394402 h 686313"/>
                <a:gd name="connsiteX6" fmla="*/ 16323 w 731416"/>
                <a:gd name="connsiteY6" fmla="*/ 475425 h 686313"/>
                <a:gd name="connsiteX7" fmla="*/ 85771 w 731416"/>
                <a:gd name="connsiteY7" fmla="*/ 568023 h 686313"/>
                <a:gd name="connsiteX8" fmla="*/ 132070 w 731416"/>
                <a:gd name="connsiteY8" fmla="*/ 637471 h 686313"/>
                <a:gd name="connsiteX9" fmla="*/ 201518 w 731416"/>
                <a:gd name="connsiteY9" fmla="*/ 672195 h 686313"/>
                <a:gd name="connsiteX10" fmla="*/ 363564 w 731416"/>
                <a:gd name="connsiteY10" fmla="*/ 683769 h 686313"/>
                <a:gd name="connsiteX11" fmla="*/ 456161 w 731416"/>
                <a:gd name="connsiteY11" fmla="*/ 625896 h 686313"/>
                <a:gd name="connsiteX12" fmla="*/ 583482 w 731416"/>
                <a:gd name="connsiteY12" fmla="*/ 440701 h 686313"/>
                <a:gd name="connsiteX13" fmla="*/ 652931 w 731416"/>
                <a:gd name="connsiteY13" fmla="*/ 301805 h 686313"/>
                <a:gd name="connsiteX14" fmla="*/ 687655 w 731416"/>
                <a:gd name="connsiteY14" fmla="*/ 197633 h 686313"/>
                <a:gd name="connsiteX15" fmla="*/ 687655 w 731416"/>
                <a:gd name="connsiteY15" fmla="*/ 93461 h 686313"/>
                <a:gd name="connsiteX16" fmla="*/ 687655 w 731416"/>
                <a:gd name="connsiteY16" fmla="*/ 58737 h 686313"/>
                <a:gd name="connsiteX17" fmla="*/ 710804 w 731416"/>
                <a:gd name="connsiteY17" fmla="*/ 24012 h 686313"/>
                <a:gd name="connsiteX18" fmla="*/ 328839 w 731416"/>
                <a:gd name="connsiteY18" fmla="*/ 24012 h 68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1416" h="686313">
                  <a:moveTo>
                    <a:pt x="328839" y="24012"/>
                  </a:moveTo>
                  <a:cubicBezTo>
                    <a:pt x="253603" y="20154"/>
                    <a:pt x="294115" y="-4925"/>
                    <a:pt x="259391" y="863"/>
                  </a:cubicBezTo>
                  <a:cubicBezTo>
                    <a:pt x="224667" y="6651"/>
                    <a:pt x="153290" y="33659"/>
                    <a:pt x="120495" y="58737"/>
                  </a:cubicBezTo>
                  <a:cubicBezTo>
                    <a:pt x="87700" y="83815"/>
                    <a:pt x="81913" y="112752"/>
                    <a:pt x="62622" y="151334"/>
                  </a:cubicBezTo>
                  <a:cubicBezTo>
                    <a:pt x="43331" y="189916"/>
                    <a:pt x="14394" y="249719"/>
                    <a:pt x="4748" y="290230"/>
                  </a:cubicBezTo>
                  <a:cubicBezTo>
                    <a:pt x="-4898" y="330741"/>
                    <a:pt x="2819" y="363536"/>
                    <a:pt x="4748" y="394402"/>
                  </a:cubicBezTo>
                  <a:cubicBezTo>
                    <a:pt x="6677" y="425268"/>
                    <a:pt x="2819" y="446488"/>
                    <a:pt x="16323" y="475425"/>
                  </a:cubicBezTo>
                  <a:cubicBezTo>
                    <a:pt x="29827" y="504362"/>
                    <a:pt x="85771" y="568023"/>
                    <a:pt x="85771" y="568023"/>
                  </a:cubicBezTo>
                  <a:cubicBezTo>
                    <a:pt x="105062" y="595031"/>
                    <a:pt x="132070" y="637471"/>
                    <a:pt x="132070" y="637471"/>
                  </a:cubicBezTo>
                  <a:cubicBezTo>
                    <a:pt x="151361" y="654833"/>
                    <a:pt x="162936" y="664479"/>
                    <a:pt x="201518" y="672195"/>
                  </a:cubicBezTo>
                  <a:cubicBezTo>
                    <a:pt x="240100" y="679911"/>
                    <a:pt x="321124" y="691485"/>
                    <a:pt x="363564" y="683769"/>
                  </a:cubicBezTo>
                  <a:cubicBezTo>
                    <a:pt x="406004" y="676053"/>
                    <a:pt x="419508" y="666407"/>
                    <a:pt x="456161" y="625896"/>
                  </a:cubicBezTo>
                  <a:cubicBezTo>
                    <a:pt x="492814" y="585385"/>
                    <a:pt x="550687" y="494716"/>
                    <a:pt x="583482" y="440701"/>
                  </a:cubicBezTo>
                  <a:cubicBezTo>
                    <a:pt x="616277" y="386686"/>
                    <a:pt x="635569" y="342316"/>
                    <a:pt x="652931" y="301805"/>
                  </a:cubicBezTo>
                  <a:cubicBezTo>
                    <a:pt x="670293" y="261294"/>
                    <a:pt x="681868" y="232357"/>
                    <a:pt x="687655" y="197633"/>
                  </a:cubicBezTo>
                  <a:cubicBezTo>
                    <a:pt x="693442" y="162909"/>
                    <a:pt x="687655" y="93461"/>
                    <a:pt x="687655" y="93461"/>
                  </a:cubicBezTo>
                  <a:cubicBezTo>
                    <a:pt x="687655" y="70312"/>
                    <a:pt x="683797" y="70312"/>
                    <a:pt x="687655" y="58737"/>
                  </a:cubicBezTo>
                  <a:cubicBezTo>
                    <a:pt x="691513" y="47162"/>
                    <a:pt x="766748" y="27870"/>
                    <a:pt x="710804" y="24012"/>
                  </a:cubicBezTo>
                  <a:cubicBezTo>
                    <a:pt x="654860" y="20154"/>
                    <a:pt x="404075" y="27870"/>
                    <a:pt x="328839" y="24012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MGE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EDA11E-326C-8F44-909E-F23ACB9AA4CA}"/>
              </a:ext>
            </a:extLst>
          </p:cNvPr>
          <p:cNvGrpSpPr/>
          <p:nvPr/>
        </p:nvGrpSpPr>
        <p:grpSpPr>
          <a:xfrm>
            <a:off x="1782982" y="2414466"/>
            <a:ext cx="711824" cy="1466003"/>
            <a:chOff x="1782982" y="2414466"/>
            <a:chExt cx="711824" cy="1466003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907773C-F9D5-4E41-A6D7-2F9B1DF96224}"/>
                </a:ext>
              </a:extLst>
            </p:cNvPr>
            <p:cNvSpPr/>
            <p:nvPr/>
          </p:nvSpPr>
          <p:spPr>
            <a:xfrm>
              <a:off x="1782982" y="2414466"/>
              <a:ext cx="711824" cy="1466003"/>
            </a:xfrm>
            <a:custGeom>
              <a:avLst/>
              <a:gdLst>
                <a:gd name="connsiteX0" fmla="*/ 332586 w 711824"/>
                <a:gd name="connsiteY0" fmla="*/ 68134 h 1466003"/>
                <a:gd name="connsiteX1" fmla="*/ 626097 w 711824"/>
                <a:gd name="connsiteY1" fmla="*/ 271334 h 1466003"/>
                <a:gd name="connsiteX2" fmla="*/ 693830 w 711824"/>
                <a:gd name="connsiteY2" fmla="*/ 553557 h 1466003"/>
                <a:gd name="connsiteX3" fmla="*/ 705119 w 711824"/>
                <a:gd name="connsiteY3" fmla="*/ 869646 h 1466003"/>
                <a:gd name="connsiteX4" fmla="*/ 603519 w 711824"/>
                <a:gd name="connsiteY4" fmla="*/ 1151868 h 1466003"/>
                <a:gd name="connsiteX5" fmla="*/ 242275 w 711824"/>
                <a:gd name="connsiteY5" fmla="*/ 1434090 h 1466003"/>
                <a:gd name="connsiteX6" fmla="*/ 5208 w 711824"/>
                <a:gd name="connsiteY6" fmla="*/ 1422801 h 1466003"/>
                <a:gd name="connsiteX7" fmla="*/ 84230 w 711824"/>
                <a:gd name="connsiteY7" fmla="*/ 1106712 h 1466003"/>
                <a:gd name="connsiteX8" fmla="*/ 151963 w 711824"/>
                <a:gd name="connsiteY8" fmla="*/ 722890 h 1466003"/>
                <a:gd name="connsiteX9" fmla="*/ 129386 w 711824"/>
                <a:gd name="connsiteY9" fmla="*/ 395512 h 1466003"/>
                <a:gd name="connsiteX10" fmla="*/ 185830 w 711824"/>
                <a:gd name="connsiteY10" fmla="*/ 22979 h 1466003"/>
                <a:gd name="connsiteX11" fmla="*/ 332586 w 711824"/>
                <a:gd name="connsiteY11" fmla="*/ 68134 h 146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24" h="1466003">
                  <a:moveTo>
                    <a:pt x="332586" y="68134"/>
                  </a:moveTo>
                  <a:cubicBezTo>
                    <a:pt x="405964" y="109526"/>
                    <a:pt x="565890" y="190430"/>
                    <a:pt x="626097" y="271334"/>
                  </a:cubicBezTo>
                  <a:cubicBezTo>
                    <a:pt x="686304" y="352238"/>
                    <a:pt x="680660" y="453838"/>
                    <a:pt x="693830" y="553557"/>
                  </a:cubicBezTo>
                  <a:cubicBezTo>
                    <a:pt x="707000" y="653276"/>
                    <a:pt x="720171" y="769928"/>
                    <a:pt x="705119" y="869646"/>
                  </a:cubicBezTo>
                  <a:cubicBezTo>
                    <a:pt x="690067" y="969364"/>
                    <a:pt x="680660" y="1057794"/>
                    <a:pt x="603519" y="1151868"/>
                  </a:cubicBezTo>
                  <a:cubicBezTo>
                    <a:pt x="526378" y="1245942"/>
                    <a:pt x="341993" y="1388935"/>
                    <a:pt x="242275" y="1434090"/>
                  </a:cubicBezTo>
                  <a:cubicBezTo>
                    <a:pt x="142557" y="1479245"/>
                    <a:pt x="31549" y="1477364"/>
                    <a:pt x="5208" y="1422801"/>
                  </a:cubicBezTo>
                  <a:cubicBezTo>
                    <a:pt x="-21133" y="1368238"/>
                    <a:pt x="59771" y="1223364"/>
                    <a:pt x="84230" y="1106712"/>
                  </a:cubicBezTo>
                  <a:cubicBezTo>
                    <a:pt x="108689" y="990060"/>
                    <a:pt x="144437" y="841423"/>
                    <a:pt x="151963" y="722890"/>
                  </a:cubicBezTo>
                  <a:cubicBezTo>
                    <a:pt x="159489" y="604357"/>
                    <a:pt x="123742" y="512164"/>
                    <a:pt x="129386" y="395512"/>
                  </a:cubicBezTo>
                  <a:cubicBezTo>
                    <a:pt x="135030" y="278860"/>
                    <a:pt x="150082" y="79423"/>
                    <a:pt x="185830" y="22979"/>
                  </a:cubicBezTo>
                  <a:cubicBezTo>
                    <a:pt x="221578" y="-33465"/>
                    <a:pt x="259208" y="26742"/>
                    <a:pt x="332586" y="6813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4475E04-2095-7E4C-A465-34360EC0B51A}"/>
                </a:ext>
              </a:extLst>
            </p:cNvPr>
            <p:cNvSpPr/>
            <p:nvPr/>
          </p:nvSpPr>
          <p:spPr>
            <a:xfrm>
              <a:off x="1918582" y="2812783"/>
              <a:ext cx="519882" cy="609769"/>
            </a:xfrm>
            <a:custGeom>
              <a:avLst/>
              <a:gdLst>
                <a:gd name="connsiteX0" fmla="*/ 16317 w 426992"/>
                <a:gd name="connsiteY0" fmla="*/ 22665 h 609769"/>
                <a:gd name="connsiteX1" fmla="*/ 38895 w 426992"/>
                <a:gd name="connsiteY1" fmla="*/ 225865 h 609769"/>
                <a:gd name="connsiteX2" fmla="*/ 16317 w 426992"/>
                <a:gd name="connsiteY2" fmla="*/ 496798 h 609769"/>
                <a:gd name="connsiteX3" fmla="*/ 219517 w 426992"/>
                <a:gd name="connsiteY3" fmla="*/ 609687 h 609769"/>
                <a:gd name="connsiteX4" fmla="*/ 422717 w 426992"/>
                <a:gd name="connsiteY4" fmla="*/ 508087 h 609769"/>
                <a:gd name="connsiteX5" fmla="*/ 354984 w 426992"/>
                <a:gd name="connsiteY5" fmla="*/ 169420 h 609769"/>
                <a:gd name="connsiteX6" fmla="*/ 321117 w 426992"/>
                <a:gd name="connsiteY6" fmla="*/ 22665 h 609769"/>
                <a:gd name="connsiteX7" fmla="*/ 16317 w 426992"/>
                <a:gd name="connsiteY7" fmla="*/ 22665 h 60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992" h="609769">
                  <a:moveTo>
                    <a:pt x="16317" y="22665"/>
                  </a:moveTo>
                  <a:cubicBezTo>
                    <a:pt x="-30720" y="56532"/>
                    <a:pt x="38895" y="146843"/>
                    <a:pt x="38895" y="225865"/>
                  </a:cubicBezTo>
                  <a:cubicBezTo>
                    <a:pt x="38895" y="304887"/>
                    <a:pt x="-13787" y="432828"/>
                    <a:pt x="16317" y="496798"/>
                  </a:cubicBezTo>
                  <a:cubicBezTo>
                    <a:pt x="46421" y="560768"/>
                    <a:pt x="151784" y="607806"/>
                    <a:pt x="219517" y="609687"/>
                  </a:cubicBezTo>
                  <a:cubicBezTo>
                    <a:pt x="287250" y="611568"/>
                    <a:pt x="400139" y="581465"/>
                    <a:pt x="422717" y="508087"/>
                  </a:cubicBezTo>
                  <a:cubicBezTo>
                    <a:pt x="445295" y="434709"/>
                    <a:pt x="371917" y="250324"/>
                    <a:pt x="354984" y="169420"/>
                  </a:cubicBezTo>
                  <a:cubicBezTo>
                    <a:pt x="338051" y="88516"/>
                    <a:pt x="371917" y="49006"/>
                    <a:pt x="321117" y="22665"/>
                  </a:cubicBezTo>
                  <a:cubicBezTo>
                    <a:pt x="270317" y="-3676"/>
                    <a:pt x="63354" y="-11202"/>
                    <a:pt x="16317" y="226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CGE</a:t>
              </a:r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E485AC09-3D93-DC4C-93F2-8E924E4AA437}"/>
              </a:ext>
            </a:extLst>
          </p:cNvPr>
          <p:cNvSpPr/>
          <p:nvPr/>
        </p:nvSpPr>
        <p:spPr>
          <a:xfrm>
            <a:off x="5313989" y="2522051"/>
            <a:ext cx="711824" cy="1466003"/>
          </a:xfrm>
          <a:custGeom>
            <a:avLst/>
            <a:gdLst>
              <a:gd name="connsiteX0" fmla="*/ 332586 w 711824"/>
              <a:gd name="connsiteY0" fmla="*/ 68134 h 1466003"/>
              <a:gd name="connsiteX1" fmla="*/ 626097 w 711824"/>
              <a:gd name="connsiteY1" fmla="*/ 271334 h 1466003"/>
              <a:gd name="connsiteX2" fmla="*/ 693830 w 711824"/>
              <a:gd name="connsiteY2" fmla="*/ 553557 h 1466003"/>
              <a:gd name="connsiteX3" fmla="*/ 705119 w 711824"/>
              <a:gd name="connsiteY3" fmla="*/ 869646 h 1466003"/>
              <a:gd name="connsiteX4" fmla="*/ 603519 w 711824"/>
              <a:gd name="connsiteY4" fmla="*/ 1151868 h 1466003"/>
              <a:gd name="connsiteX5" fmla="*/ 242275 w 711824"/>
              <a:gd name="connsiteY5" fmla="*/ 1434090 h 1466003"/>
              <a:gd name="connsiteX6" fmla="*/ 5208 w 711824"/>
              <a:gd name="connsiteY6" fmla="*/ 1422801 h 1466003"/>
              <a:gd name="connsiteX7" fmla="*/ 84230 w 711824"/>
              <a:gd name="connsiteY7" fmla="*/ 1106712 h 1466003"/>
              <a:gd name="connsiteX8" fmla="*/ 151963 w 711824"/>
              <a:gd name="connsiteY8" fmla="*/ 722890 h 1466003"/>
              <a:gd name="connsiteX9" fmla="*/ 129386 w 711824"/>
              <a:gd name="connsiteY9" fmla="*/ 395512 h 1466003"/>
              <a:gd name="connsiteX10" fmla="*/ 185830 w 711824"/>
              <a:gd name="connsiteY10" fmla="*/ 22979 h 1466003"/>
              <a:gd name="connsiteX11" fmla="*/ 332586 w 711824"/>
              <a:gd name="connsiteY11" fmla="*/ 68134 h 146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1824" h="1466003">
                <a:moveTo>
                  <a:pt x="332586" y="68134"/>
                </a:moveTo>
                <a:cubicBezTo>
                  <a:pt x="405964" y="109526"/>
                  <a:pt x="565890" y="190430"/>
                  <a:pt x="626097" y="271334"/>
                </a:cubicBezTo>
                <a:cubicBezTo>
                  <a:pt x="686304" y="352238"/>
                  <a:pt x="680660" y="453838"/>
                  <a:pt x="693830" y="553557"/>
                </a:cubicBezTo>
                <a:cubicBezTo>
                  <a:pt x="707000" y="653276"/>
                  <a:pt x="720171" y="769928"/>
                  <a:pt x="705119" y="869646"/>
                </a:cubicBezTo>
                <a:cubicBezTo>
                  <a:pt x="690067" y="969364"/>
                  <a:pt x="680660" y="1057794"/>
                  <a:pt x="603519" y="1151868"/>
                </a:cubicBezTo>
                <a:cubicBezTo>
                  <a:pt x="526378" y="1245942"/>
                  <a:pt x="341993" y="1388935"/>
                  <a:pt x="242275" y="1434090"/>
                </a:cubicBezTo>
                <a:cubicBezTo>
                  <a:pt x="142557" y="1479245"/>
                  <a:pt x="31549" y="1477364"/>
                  <a:pt x="5208" y="1422801"/>
                </a:cubicBezTo>
                <a:cubicBezTo>
                  <a:pt x="-21133" y="1368238"/>
                  <a:pt x="59771" y="1223364"/>
                  <a:pt x="84230" y="1106712"/>
                </a:cubicBezTo>
                <a:cubicBezTo>
                  <a:pt x="108689" y="990060"/>
                  <a:pt x="144437" y="841423"/>
                  <a:pt x="151963" y="722890"/>
                </a:cubicBezTo>
                <a:cubicBezTo>
                  <a:pt x="159489" y="604357"/>
                  <a:pt x="123742" y="512164"/>
                  <a:pt x="129386" y="395512"/>
                </a:cubicBezTo>
                <a:cubicBezTo>
                  <a:pt x="135030" y="278860"/>
                  <a:pt x="150082" y="79423"/>
                  <a:pt x="185830" y="22979"/>
                </a:cubicBezTo>
                <a:cubicBezTo>
                  <a:pt x="221578" y="-33465"/>
                  <a:pt x="259208" y="26742"/>
                  <a:pt x="332586" y="6813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7084774-556F-7B4C-940D-03F4C5A0EA4D}"/>
              </a:ext>
            </a:extLst>
          </p:cNvPr>
          <p:cNvSpPr/>
          <p:nvPr/>
        </p:nvSpPr>
        <p:spPr>
          <a:xfrm>
            <a:off x="5437721" y="2985765"/>
            <a:ext cx="519882" cy="609769"/>
          </a:xfrm>
          <a:custGeom>
            <a:avLst/>
            <a:gdLst>
              <a:gd name="connsiteX0" fmla="*/ 16317 w 426992"/>
              <a:gd name="connsiteY0" fmla="*/ 22665 h 609769"/>
              <a:gd name="connsiteX1" fmla="*/ 38895 w 426992"/>
              <a:gd name="connsiteY1" fmla="*/ 225865 h 609769"/>
              <a:gd name="connsiteX2" fmla="*/ 16317 w 426992"/>
              <a:gd name="connsiteY2" fmla="*/ 496798 h 609769"/>
              <a:gd name="connsiteX3" fmla="*/ 219517 w 426992"/>
              <a:gd name="connsiteY3" fmla="*/ 609687 h 609769"/>
              <a:gd name="connsiteX4" fmla="*/ 422717 w 426992"/>
              <a:gd name="connsiteY4" fmla="*/ 508087 h 609769"/>
              <a:gd name="connsiteX5" fmla="*/ 354984 w 426992"/>
              <a:gd name="connsiteY5" fmla="*/ 169420 h 609769"/>
              <a:gd name="connsiteX6" fmla="*/ 321117 w 426992"/>
              <a:gd name="connsiteY6" fmla="*/ 22665 h 609769"/>
              <a:gd name="connsiteX7" fmla="*/ 16317 w 426992"/>
              <a:gd name="connsiteY7" fmla="*/ 22665 h 6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992" h="609769">
                <a:moveTo>
                  <a:pt x="16317" y="22665"/>
                </a:moveTo>
                <a:cubicBezTo>
                  <a:pt x="-30720" y="56532"/>
                  <a:pt x="38895" y="146843"/>
                  <a:pt x="38895" y="225865"/>
                </a:cubicBezTo>
                <a:cubicBezTo>
                  <a:pt x="38895" y="304887"/>
                  <a:pt x="-13787" y="432828"/>
                  <a:pt x="16317" y="496798"/>
                </a:cubicBezTo>
                <a:cubicBezTo>
                  <a:pt x="46421" y="560768"/>
                  <a:pt x="151784" y="607806"/>
                  <a:pt x="219517" y="609687"/>
                </a:cubicBezTo>
                <a:cubicBezTo>
                  <a:pt x="287250" y="611568"/>
                  <a:pt x="400139" y="581465"/>
                  <a:pt x="422717" y="508087"/>
                </a:cubicBezTo>
                <a:cubicBezTo>
                  <a:pt x="445295" y="434709"/>
                  <a:pt x="371917" y="250324"/>
                  <a:pt x="354984" y="169420"/>
                </a:cubicBezTo>
                <a:cubicBezTo>
                  <a:pt x="338051" y="88516"/>
                  <a:pt x="371917" y="49006"/>
                  <a:pt x="321117" y="22665"/>
                </a:cubicBezTo>
                <a:cubicBezTo>
                  <a:pt x="270317" y="-3676"/>
                  <a:pt x="63354" y="-11202"/>
                  <a:pt x="16317" y="22665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DAPI</a:t>
            </a:r>
          </a:p>
        </p:txBody>
      </p:sp>
    </p:spTree>
    <p:extLst>
      <p:ext uri="{BB962C8B-B14F-4D97-AF65-F5344CB8AC3E}">
        <p14:creationId xmlns:p14="http://schemas.microsoft.com/office/powerpoint/2010/main" val="12547289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II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F99D84-EE81-D243-9625-B970E2351F26}"/>
              </a:ext>
            </a:extLst>
          </p:cNvPr>
          <p:cNvGrpSpPr/>
          <p:nvPr/>
        </p:nvGrpSpPr>
        <p:grpSpPr>
          <a:xfrm>
            <a:off x="2258749" y="1414675"/>
            <a:ext cx="2703877" cy="2721109"/>
            <a:chOff x="7299413" y="2487687"/>
            <a:chExt cx="2703877" cy="272110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E489AAD-411D-2B43-ADA9-69E7AF85E7C4}"/>
                </a:ext>
              </a:extLst>
            </p:cNvPr>
            <p:cNvSpPr txBox="1"/>
            <p:nvPr/>
          </p:nvSpPr>
          <p:spPr>
            <a:xfrm>
              <a:off x="8181244" y="4839464"/>
              <a:ext cx="1282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DB01FFE-42BD-E84F-8E74-23057DAEC69E}"/>
                </a:ext>
              </a:extLst>
            </p:cNvPr>
            <p:cNvSpPr txBox="1"/>
            <p:nvPr/>
          </p:nvSpPr>
          <p:spPr>
            <a:xfrm rot="16200000">
              <a:off x="6859047" y="3447812"/>
              <a:ext cx="1250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UMAP-2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779F2D-1341-F44B-81B9-EFBBB552F4C0}"/>
                </a:ext>
              </a:extLst>
            </p:cNvPr>
            <p:cNvCxnSpPr/>
            <p:nvPr/>
          </p:nvCxnSpPr>
          <p:spPr>
            <a:xfrm>
              <a:off x="7653629" y="2487687"/>
              <a:ext cx="0" cy="22339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94E85C5-10D7-4942-98E5-B5D69311FE78}"/>
                </a:ext>
              </a:extLst>
            </p:cNvPr>
            <p:cNvCxnSpPr/>
            <p:nvPr/>
          </p:nvCxnSpPr>
          <p:spPr>
            <a:xfrm>
              <a:off x="7642054" y="4721600"/>
              <a:ext cx="2361236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80D804CB-D079-E74D-93D3-DCC3030BB91F}"/>
              </a:ext>
            </a:extLst>
          </p:cNvPr>
          <p:cNvSpPr txBox="1"/>
          <p:nvPr/>
        </p:nvSpPr>
        <p:spPr>
          <a:xfrm>
            <a:off x="351138" y="1553150"/>
            <a:ext cx="166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</a:t>
            </a:r>
            <a:r>
              <a:rPr lang="en-US" dirty="0" err="1"/>
              <a:t>snATAC</a:t>
            </a:r>
            <a:r>
              <a:rPr lang="en-US" dirty="0"/>
              <a:t>-seq</a:t>
            </a:r>
          </a:p>
          <a:p>
            <a:r>
              <a:rPr lang="en-US" dirty="0"/>
              <a:t>Ganglionic Eminence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F108119-4495-2240-9AC8-2FE5BDF50C55}"/>
              </a:ext>
            </a:extLst>
          </p:cNvPr>
          <p:cNvCxnSpPr>
            <a:cxnSpLocks/>
          </p:cNvCxnSpPr>
          <p:nvPr/>
        </p:nvCxnSpPr>
        <p:spPr>
          <a:xfrm>
            <a:off x="1622112" y="2208123"/>
            <a:ext cx="525388" cy="47912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C028135-D35B-1D49-A299-41DC3D04EFBD}"/>
              </a:ext>
            </a:extLst>
          </p:cNvPr>
          <p:cNvSpPr txBox="1"/>
          <p:nvPr/>
        </p:nvSpPr>
        <p:spPr>
          <a:xfrm>
            <a:off x="965048" y="2687249"/>
            <a:ext cx="139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Cell Clusters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FFC135-02DD-594F-A262-A88A14285990}"/>
              </a:ext>
            </a:extLst>
          </p:cNvPr>
          <p:cNvGrpSpPr/>
          <p:nvPr/>
        </p:nvGrpSpPr>
        <p:grpSpPr>
          <a:xfrm>
            <a:off x="2842041" y="1547063"/>
            <a:ext cx="2180982" cy="2027216"/>
            <a:chOff x="3848956" y="1051318"/>
            <a:chExt cx="2180982" cy="2027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5E4E64-306A-2F44-9F07-C09A739FFC1D}"/>
                    </a:ext>
                  </a:extLst>
                </p14:cNvPr>
                <p14:cNvContentPartPr/>
                <p14:nvPr/>
              </p14:nvContentPartPr>
              <p14:xfrm>
                <a:off x="3848956" y="1051318"/>
                <a:ext cx="531360" cy="524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5E4E64-306A-2F44-9F07-C09A739FFC1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8796" y="1030798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07D0D1-6FDC-5242-9B7C-A91EC729461D}"/>
                    </a:ext>
                  </a:extLst>
                </p14:cNvPr>
                <p14:cNvContentPartPr/>
                <p14:nvPr/>
              </p14:nvContentPartPr>
              <p14:xfrm>
                <a:off x="4493993" y="1805513"/>
                <a:ext cx="531360" cy="524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07D0D1-6FDC-5242-9B7C-A91EC72946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3833" y="1784993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42AAC39-1664-1D44-95DA-A23FE7F1C702}"/>
                    </a:ext>
                  </a:extLst>
                </p14:cNvPr>
                <p14:cNvContentPartPr/>
                <p14:nvPr/>
              </p14:nvContentPartPr>
              <p14:xfrm>
                <a:off x="4857375" y="1923376"/>
                <a:ext cx="531360" cy="524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42AAC39-1664-1D44-95DA-A23FE7F1C7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37215" y="1902856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E00A80-1494-384B-9E71-4EBB63022F99}"/>
                    </a:ext>
                  </a:extLst>
                </p14:cNvPr>
                <p14:cNvContentPartPr/>
                <p14:nvPr/>
              </p14:nvContentPartPr>
              <p14:xfrm flipH="1">
                <a:off x="4837393" y="2554374"/>
                <a:ext cx="408343" cy="524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E00A80-1494-384B-9E71-4EBB63022F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4816886" y="2533854"/>
                  <a:ext cx="448997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5A62A31-5DDD-1F4C-902F-C6DD854CBF53}"/>
                    </a:ext>
                  </a:extLst>
                </p14:cNvPr>
                <p14:cNvContentPartPr/>
                <p14:nvPr/>
              </p14:nvContentPartPr>
              <p14:xfrm>
                <a:off x="4114636" y="2491783"/>
                <a:ext cx="531360" cy="524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5A62A31-5DDD-1F4C-902F-C6DD854CBF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94476" y="2471263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D20C032-5011-7945-AA49-74B7DDCD52A0}"/>
                    </a:ext>
                  </a:extLst>
                </p14:cNvPr>
                <p14:cNvContentPartPr/>
                <p14:nvPr/>
              </p14:nvContentPartPr>
              <p14:xfrm>
                <a:off x="4187843" y="1568161"/>
                <a:ext cx="531360" cy="524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D20C032-5011-7945-AA49-74B7DDCD52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7683" y="1547641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D9A4377-C3C7-6E48-B6BF-7E823582DF62}"/>
                    </a:ext>
                  </a:extLst>
                </p14:cNvPr>
                <p14:cNvContentPartPr/>
                <p14:nvPr/>
              </p14:nvContentPartPr>
              <p14:xfrm>
                <a:off x="3858645" y="1450298"/>
                <a:ext cx="531360" cy="524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D9A4377-C3C7-6E48-B6BF-7E823582DF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38485" y="1429778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62A9D69-C13E-B043-96FA-2A519540C6DF}"/>
                    </a:ext>
                  </a:extLst>
                </p14:cNvPr>
                <p14:cNvContentPartPr/>
                <p14:nvPr/>
              </p14:nvContentPartPr>
              <p14:xfrm>
                <a:off x="4535433" y="2357592"/>
                <a:ext cx="382798" cy="377611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62A9D69-C13E-B043-96FA-2A519540C6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4926" y="2337074"/>
                  <a:ext cx="423452" cy="418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1FFC018-A47D-E54A-BE5F-2D005F6BBB1C}"/>
                    </a:ext>
                  </a:extLst>
                </p14:cNvPr>
                <p14:cNvContentPartPr/>
                <p14:nvPr/>
              </p14:nvContentPartPr>
              <p14:xfrm>
                <a:off x="5498578" y="1076132"/>
                <a:ext cx="531360" cy="524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1FFC018-A47D-E54A-BE5F-2D005F6BBB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78418" y="1055612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BB6E2BA-3A60-994E-9B84-BC55CD560891}"/>
                    </a:ext>
                  </a:extLst>
                </p14:cNvPr>
                <p14:cNvContentPartPr/>
                <p14:nvPr/>
              </p14:nvContentPartPr>
              <p14:xfrm>
                <a:off x="5112674" y="1586987"/>
                <a:ext cx="531360" cy="524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BB6E2BA-3A60-994E-9B84-BC55CD5608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92514" y="1566467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459180A-5A02-D242-BCE8-6D639CC72D65}"/>
                    </a:ext>
                  </a:extLst>
                </p14:cNvPr>
                <p14:cNvContentPartPr/>
                <p14:nvPr/>
              </p14:nvContentPartPr>
              <p14:xfrm>
                <a:off x="4306289" y="2118285"/>
                <a:ext cx="382798" cy="377611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459180A-5A02-D242-BCE8-6D639CC72D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5782" y="2097767"/>
                  <a:ext cx="423452" cy="418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82D8BF7-3D6F-0740-92A1-E4E3842FB9EF}"/>
                    </a:ext>
                  </a:extLst>
                </p14:cNvPr>
                <p14:cNvContentPartPr/>
                <p14:nvPr/>
              </p14:nvContentPartPr>
              <p14:xfrm>
                <a:off x="4898985" y="1374455"/>
                <a:ext cx="480017" cy="524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82D8BF7-3D6F-0740-92A1-E4E3842FB9E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78459" y="1353935"/>
                  <a:ext cx="521069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6D2EDEE-661E-BB44-B6DF-B08AFEED31D2}"/>
                    </a:ext>
                  </a:extLst>
                </p14:cNvPr>
                <p14:cNvContentPartPr/>
                <p14:nvPr/>
              </p14:nvContentPartPr>
              <p14:xfrm flipH="1">
                <a:off x="4577942" y="2628565"/>
                <a:ext cx="307243" cy="394385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6D2EDEE-661E-BB44-B6DF-B08AFEED31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4557435" y="2608054"/>
                  <a:ext cx="348257" cy="4350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8580F1-75C6-AA44-A75C-CB1405FCB653}"/>
              </a:ext>
            </a:extLst>
          </p:cNvPr>
          <p:cNvGrpSpPr/>
          <p:nvPr/>
        </p:nvGrpSpPr>
        <p:grpSpPr>
          <a:xfrm>
            <a:off x="5284786" y="2512128"/>
            <a:ext cx="1895525" cy="1250064"/>
            <a:chOff x="6553368" y="1887774"/>
            <a:chExt cx="2482682" cy="162621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235AE2-ED80-E147-B1A1-35B029A15991}"/>
                </a:ext>
              </a:extLst>
            </p:cNvPr>
            <p:cNvSpPr txBox="1"/>
            <p:nvPr/>
          </p:nvSpPr>
          <p:spPr>
            <a:xfrm>
              <a:off x="6693165" y="3144660"/>
              <a:ext cx="2342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“Gene Activity Scores”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260FDF4-FB0B-9544-898C-20F2627759C4}"/>
                </a:ext>
              </a:extLst>
            </p:cNvPr>
            <p:cNvGrpSpPr/>
            <p:nvPr/>
          </p:nvGrpSpPr>
          <p:grpSpPr>
            <a:xfrm>
              <a:off x="6553368" y="2572905"/>
              <a:ext cx="2011860" cy="266419"/>
              <a:chOff x="6763452" y="2141364"/>
              <a:chExt cx="2011860" cy="26641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E9CCEB6-098E-C344-9D19-0F817FD37AD5}"/>
                  </a:ext>
                </a:extLst>
              </p:cNvPr>
              <p:cNvGrpSpPr/>
              <p:nvPr/>
            </p:nvGrpSpPr>
            <p:grpSpPr>
              <a:xfrm>
                <a:off x="7233248" y="2141364"/>
                <a:ext cx="483296" cy="266419"/>
                <a:chOff x="3886791" y="4822423"/>
                <a:chExt cx="708631" cy="327285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C14FC1DF-335A-6E4C-9829-205F8AC317EE}"/>
                    </a:ext>
                  </a:extLst>
                </p:cNvPr>
                <p:cNvCxnSpPr/>
                <p:nvPr/>
              </p:nvCxnSpPr>
              <p:spPr>
                <a:xfrm>
                  <a:off x="3886791" y="4850438"/>
                  <a:ext cx="708631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165C0B32-F6F1-714D-A3A1-A1D473D3B5CC}"/>
                    </a:ext>
                  </a:extLst>
                </p:cNvPr>
                <p:cNvCxnSpPr/>
                <p:nvPr/>
              </p:nvCxnSpPr>
              <p:spPr>
                <a:xfrm>
                  <a:off x="3900538" y="4822423"/>
                  <a:ext cx="0" cy="327285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8DE20CC-359D-BF4C-96AB-6AB8EAA54D97}"/>
                  </a:ext>
                </a:extLst>
              </p:cNvPr>
              <p:cNvSpPr/>
              <p:nvPr/>
            </p:nvSpPr>
            <p:spPr>
              <a:xfrm>
                <a:off x="7709537" y="2210425"/>
                <a:ext cx="768822" cy="185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Gene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4E801BC-707B-EF48-BD9F-0E425C06D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3452" y="2395575"/>
                <a:ext cx="2011860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81EF99B-D8B5-344E-B9D4-D5E54A7506F4}"/>
                </a:ext>
              </a:extLst>
            </p:cNvPr>
            <p:cNvSpPr/>
            <p:nvPr/>
          </p:nvSpPr>
          <p:spPr>
            <a:xfrm>
              <a:off x="6553368" y="1887774"/>
              <a:ext cx="2158832" cy="627995"/>
            </a:xfrm>
            <a:custGeom>
              <a:avLst/>
              <a:gdLst>
                <a:gd name="connsiteX0" fmla="*/ 244160 w 2771460"/>
                <a:gd name="connsiteY0" fmla="*/ 968481 h 1072469"/>
                <a:gd name="connsiteX1" fmla="*/ 333060 w 2771460"/>
                <a:gd name="connsiteY1" fmla="*/ 968481 h 1072469"/>
                <a:gd name="connsiteX2" fmla="*/ 510860 w 2771460"/>
                <a:gd name="connsiteY2" fmla="*/ 1006581 h 1072469"/>
                <a:gd name="connsiteX3" fmla="*/ 714060 w 2771460"/>
                <a:gd name="connsiteY3" fmla="*/ 1031981 h 1072469"/>
                <a:gd name="connsiteX4" fmla="*/ 917260 w 2771460"/>
                <a:gd name="connsiteY4" fmla="*/ 981181 h 1072469"/>
                <a:gd name="connsiteX5" fmla="*/ 1120460 w 2771460"/>
                <a:gd name="connsiteY5" fmla="*/ 955781 h 1072469"/>
                <a:gd name="connsiteX6" fmla="*/ 1298260 w 2771460"/>
                <a:gd name="connsiteY6" fmla="*/ 689081 h 1072469"/>
                <a:gd name="connsiteX7" fmla="*/ 1399860 w 2771460"/>
                <a:gd name="connsiteY7" fmla="*/ 562081 h 1072469"/>
                <a:gd name="connsiteX8" fmla="*/ 1514160 w 2771460"/>
                <a:gd name="connsiteY8" fmla="*/ 231881 h 1072469"/>
                <a:gd name="connsiteX9" fmla="*/ 1691960 w 2771460"/>
                <a:gd name="connsiteY9" fmla="*/ 3281 h 1072469"/>
                <a:gd name="connsiteX10" fmla="*/ 1768160 w 2771460"/>
                <a:gd name="connsiteY10" fmla="*/ 104881 h 1072469"/>
                <a:gd name="connsiteX11" fmla="*/ 1907860 w 2771460"/>
                <a:gd name="connsiteY11" fmla="*/ 219181 h 1072469"/>
                <a:gd name="connsiteX12" fmla="*/ 2098360 w 2771460"/>
                <a:gd name="connsiteY12" fmla="*/ 384281 h 1072469"/>
                <a:gd name="connsiteX13" fmla="*/ 2187260 w 2771460"/>
                <a:gd name="connsiteY13" fmla="*/ 549381 h 1072469"/>
                <a:gd name="connsiteX14" fmla="*/ 2250760 w 2771460"/>
                <a:gd name="connsiteY14" fmla="*/ 689081 h 1072469"/>
                <a:gd name="connsiteX15" fmla="*/ 2301560 w 2771460"/>
                <a:gd name="connsiteY15" fmla="*/ 879581 h 1072469"/>
                <a:gd name="connsiteX16" fmla="*/ 2415860 w 2771460"/>
                <a:gd name="connsiteY16" fmla="*/ 1019281 h 1072469"/>
                <a:gd name="connsiteX17" fmla="*/ 2771460 w 2771460"/>
                <a:gd name="connsiteY17" fmla="*/ 1019281 h 1072469"/>
                <a:gd name="connsiteX18" fmla="*/ 269560 w 2771460"/>
                <a:gd name="connsiteY18" fmla="*/ 1044681 h 1072469"/>
                <a:gd name="connsiteX19" fmla="*/ 66360 w 2771460"/>
                <a:gd name="connsiteY19" fmla="*/ 1070081 h 1072469"/>
                <a:gd name="connsiteX20" fmla="*/ 244160 w 2771460"/>
                <a:gd name="connsiteY20" fmla="*/ 968481 h 10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71460" h="1072469">
                  <a:moveTo>
                    <a:pt x="244160" y="968481"/>
                  </a:moveTo>
                  <a:cubicBezTo>
                    <a:pt x="288610" y="951548"/>
                    <a:pt x="288610" y="962131"/>
                    <a:pt x="333060" y="968481"/>
                  </a:cubicBezTo>
                  <a:cubicBezTo>
                    <a:pt x="377510" y="974831"/>
                    <a:pt x="447360" y="995998"/>
                    <a:pt x="510860" y="1006581"/>
                  </a:cubicBezTo>
                  <a:cubicBezTo>
                    <a:pt x="574360" y="1017164"/>
                    <a:pt x="646327" y="1036214"/>
                    <a:pt x="714060" y="1031981"/>
                  </a:cubicBezTo>
                  <a:cubicBezTo>
                    <a:pt x="781793" y="1027748"/>
                    <a:pt x="849527" y="993881"/>
                    <a:pt x="917260" y="981181"/>
                  </a:cubicBezTo>
                  <a:cubicBezTo>
                    <a:pt x="984993" y="968481"/>
                    <a:pt x="1056960" y="1004464"/>
                    <a:pt x="1120460" y="955781"/>
                  </a:cubicBezTo>
                  <a:cubicBezTo>
                    <a:pt x="1183960" y="907098"/>
                    <a:pt x="1251693" y="754698"/>
                    <a:pt x="1298260" y="689081"/>
                  </a:cubicBezTo>
                  <a:cubicBezTo>
                    <a:pt x="1344827" y="623464"/>
                    <a:pt x="1363877" y="638281"/>
                    <a:pt x="1399860" y="562081"/>
                  </a:cubicBezTo>
                  <a:cubicBezTo>
                    <a:pt x="1435843" y="485881"/>
                    <a:pt x="1465477" y="325014"/>
                    <a:pt x="1514160" y="231881"/>
                  </a:cubicBezTo>
                  <a:cubicBezTo>
                    <a:pt x="1562843" y="138748"/>
                    <a:pt x="1649627" y="24448"/>
                    <a:pt x="1691960" y="3281"/>
                  </a:cubicBezTo>
                  <a:cubicBezTo>
                    <a:pt x="1734293" y="-17886"/>
                    <a:pt x="1732177" y="68898"/>
                    <a:pt x="1768160" y="104881"/>
                  </a:cubicBezTo>
                  <a:cubicBezTo>
                    <a:pt x="1804143" y="140864"/>
                    <a:pt x="1852827" y="172614"/>
                    <a:pt x="1907860" y="219181"/>
                  </a:cubicBezTo>
                  <a:cubicBezTo>
                    <a:pt x="1962893" y="265748"/>
                    <a:pt x="2051793" y="329248"/>
                    <a:pt x="2098360" y="384281"/>
                  </a:cubicBezTo>
                  <a:cubicBezTo>
                    <a:pt x="2144927" y="439314"/>
                    <a:pt x="2161860" y="498581"/>
                    <a:pt x="2187260" y="549381"/>
                  </a:cubicBezTo>
                  <a:cubicBezTo>
                    <a:pt x="2212660" y="600181"/>
                    <a:pt x="2231710" y="634048"/>
                    <a:pt x="2250760" y="689081"/>
                  </a:cubicBezTo>
                  <a:cubicBezTo>
                    <a:pt x="2269810" y="744114"/>
                    <a:pt x="2274043" y="824548"/>
                    <a:pt x="2301560" y="879581"/>
                  </a:cubicBezTo>
                  <a:cubicBezTo>
                    <a:pt x="2329077" y="934614"/>
                    <a:pt x="2337543" y="995998"/>
                    <a:pt x="2415860" y="1019281"/>
                  </a:cubicBezTo>
                  <a:cubicBezTo>
                    <a:pt x="2494177" y="1042564"/>
                    <a:pt x="2771460" y="1019281"/>
                    <a:pt x="2771460" y="1019281"/>
                  </a:cubicBezTo>
                  <a:lnTo>
                    <a:pt x="269560" y="1044681"/>
                  </a:lnTo>
                  <a:cubicBezTo>
                    <a:pt x="-181290" y="1053148"/>
                    <a:pt x="70593" y="1080664"/>
                    <a:pt x="66360" y="1070081"/>
                  </a:cubicBezTo>
                  <a:cubicBezTo>
                    <a:pt x="62127" y="1059498"/>
                    <a:pt x="199710" y="985414"/>
                    <a:pt x="244160" y="9684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190B22D-BE43-7645-9551-707DD6361A60}"/>
              </a:ext>
            </a:extLst>
          </p:cNvPr>
          <p:cNvCxnSpPr>
            <a:cxnSpLocks/>
          </p:cNvCxnSpPr>
          <p:nvPr/>
        </p:nvCxnSpPr>
        <p:spPr>
          <a:xfrm>
            <a:off x="5091565" y="2412149"/>
            <a:ext cx="1729275" cy="297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D7C612-CDC6-304A-92F9-141D67DF27DA}"/>
              </a:ext>
            </a:extLst>
          </p:cNvPr>
          <p:cNvGrpSpPr/>
          <p:nvPr/>
        </p:nvGrpSpPr>
        <p:grpSpPr>
          <a:xfrm>
            <a:off x="6620025" y="1136701"/>
            <a:ext cx="5492013" cy="3089000"/>
            <a:chOff x="6620025" y="1136701"/>
            <a:chExt cx="5492013" cy="3089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3A002F-F4EF-E247-B457-1509D64DC4F7}"/>
                </a:ext>
              </a:extLst>
            </p:cNvPr>
            <p:cNvGrpSpPr/>
            <p:nvPr/>
          </p:nvGrpSpPr>
          <p:grpSpPr>
            <a:xfrm>
              <a:off x="7554883" y="1136701"/>
              <a:ext cx="4557155" cy="3089000"/>
              <a:chOff x="7315758" y="1076711"/>
              <a:chExt cx="4557155" cy="30890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30558D-4988-6C43-A9F2-803759B47572}"/>
                  </a:ext>
                </a:extLst>
              </p:cNvPr>
              <p:cNvGrpSpPr/>
              <p:nvPr/>
            </p:nvGrpSpPr>
            <p:grpSpPr>
              <a:xfrm>
                <a:off x="7315758" y="1076711"/>
                <a:ext cx="4557155" cy="2083052"/>
                <a:chOff x="6359397" y="2100143"/>
                <a:chExt cx="4557155" cy="2083052"/>
              </a:xfrm>
            </p:grpSpPr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AA4E2FA2-2E5E-CF43-B366-8F33414B639B}"/>
                    </a:ext>
                  </a:extLst>
                </p:cNvPr>
                <p:cNvSpPr/>
                <p:nvPr/>
              </p:nvSpPr>
              <p:spPr>
                <a:xfrm>
                  <a:off x="10035122" y="2678216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BAC6C7-1DF9-7A4B-BB4B-29176B5CD6D9}"/>
                    </a:ext>
                  </a:extLst>
                </p:cNvPr>
                <p:cNvSpPr/>
                <p:nvPr/>
              </p:nvSpPr>
              <p:spPr>
                <a:xfrm>
                  <a:off x="7414963" y="2970301"/>
                  <a:ext cx="626062" cy="424222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F47D0EBD-CCFB-854F-90B7-16569828AE09}"/>
                    </a:ext>
                  </a:extLst>
                </p:cNvPr>
                <p:cNvSpPr/>
                <p:nvPr/>
              </p:nvSpPr>
              <p:spPr>
                <a:xfrm>
                  <a:off x="7390493" y="3758767"/>
                  <a:ext cx="626062" cy="424222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55AADAEE-F049-A64E-A49A-FCEB3A5D151E}"/>
                    </a:ext>
                  </a:extLst>
                </p:cNvPr>
                <p:cNvSpPr/>
                <p:nvPr/>
              </p:nvSpPr>
              <p:spPr>
                <a:xfrm>
                  <a:off x="10046146" y="2224384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41E5C1E-E723-A44D-AA7D-BA8C4809AC0E}"/>
                    </a:ext>
                  </a:extLst>
                </p:cNvPr>
                <p:cNvSpPr/>
                <p:nvPr/>
              </p:nvSpPr>
              <p:spPr>
                <a:xfrm>
                  <a:off x="6359397" y="2100143"/>
                  <a:ext cx="626062" cy="424222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35698FE7-0464-2943-BD95-B023985C25A7}"/>
                    </a:ext>
                  </a:extLst>
                </p:cNvPr>
                <p:cNvSpPr/>
                <p:nvPr/>
              </p:nvSpPr>
              <p:spPr>
                <a:xfrm flipH="1">
                  <a:off x="8444124" y="2214203"/>
                  <a:ext cx="490583" cy="277846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2760FCDF-6C7A-7749-9A0D-4E89BC4FB64E}"/>
                    </a:ext>
                  </a:extLst>
                </p:cNvPr>
                <p:cNvSpPr/>
                <p:nvPr/>
              </p:nvSpPr>
              <p:spPr>
                <a:xfrm>
                  <a:off x="6825662" y="3130753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5C13D885-21D4-5C4A-BC9F-BB3B9436578A}"/>
                    </a:ext>
                  </a:extLst>
                </p:cNvPr>
                <p:cNvSpPr/>
                <p:nvPr/>
              </p:nvSpPr>
              <p:spPr>
                <a:xfrm>
                  <a:off x="9420084" y="3103254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593B9BD-8CF0-2B4F-AF77-85BA0F2374A5}"/>
                    </a:ext>
                  </a:extLst>
                </p:cNvPr>
                <p:cNvSpPr/>
                <p:nvPr/>
              </p:nvSpPr>
              <p:spPr>
                <a:xfrm>
                  <a:off x="9420083" y="3911198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F4DA11E1-7185-7E40-B03B-F7747E9F9311}"/>
                    </a:ext>
                  </a:extLst>
                </p:cNvPr>
                <p:cNvSpPr/>
                <p:nvPr/>
              </p:nvSpPr>
              <p:spPr>
                <a:xfrm>
                  <a:off x="8127573" y="3912826"/>
                  <a:ext cx="626062" cy="270369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B64F3E8-B18A-FB46-82AA-302062BA9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65999" y="2486874"/>
                  <a:ext cx="4406657" cy="13499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49D29D40-46D7-A64F-9753-A898E3865611}"/>
                    </a:ext>
                  </a:extLst>
                </p:cNvPr>
                <p:cNvSpPr/>
                <p:nvPr/>
              </p:nvSpPr>
              <p:spPr>
                <a:xfrm>
                  <a:off x="7425431" y="2538515"/>
                  <a:ext cx="626062" cy="424222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03C535A8-726D-B340-9DD7-528CE61CA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1808" y="2941837"/>
                  <a:ext cx="4406657" cy="13499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80C4039-4713-AD47-97FA-C0FDACC27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895" y="3381024"/>
                  <a:ext cx="4406657" cy="13499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EA938E0-51DE-D240-BDA3-DC89182294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1808" y="4168068"/>
                  <a:ext cx="4406657" cy="13499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3E2C64C-D549-6640-99A0-82B8A39077C0}"/>
                  </a:ext>
                </a:extLst>
              </p:cNvPr>
              <p:cNvSpPr/>
              <p:nvPr/>
            </p:nvSpPr>
            <p:spPr>
              <a:xfrm>
                <a:off x="9236169" y="3202812"/>
                <a:ext cx="718439" cy="1737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Gene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8406865-DA83-BB41-B5D8-530A2C1C2DC0}"/>
                  </a:ext>
                </a:extLst>
              </p:cNvPr>
              <p:cNvGrpSpPr/>
              <p:nvPr/>
            </p:nvGrpSpPr>
            <p:grpSpPr>
              <a:xfrm>
                <a:off x="7720756" y="2616607"/>
                <a:ext cx="3692816" cy="1549104"/>
                <a:chOff x="5057484" y="3436362"/>
                <a:chExt cx="3692816" cy="1549104"/>
              </a:xfrm>
            </p:grpSpPr>
            <p:sp>
              <p:nvSpPr>
                <p:cNvPr id="91" name="Block Arc 90">
                  <a:extLst>
                    <a:ext uri="{FF2B5EF4-FFF2-40B4-BE49-F238E27FC236}">
                      <a16:creationId xmlns:a16="http://schemas.microsoft.com/office/drawing/2014/main" id="{33D49CB5-67D2-6445-9ACB-6E9E22B8A276}"/>
                    </a:ext>
                  </a:extLst>
                </p:cNvPr>
                <p:cNvSpPr/>
                <p:nvPr/>
              </p:nvSpPr>
              <p:spPr>
                <a:xfrm rot="10800000">
                  <a:off x="5893208" y="4016704"/>
                  <a:ext cx="887754" cy="369331"/>
                </a:xfrm>
                <a:prstGeom prst="blockArc">
                  <a:avLst>
                    <a:gd name="adj1" fmla="val 10753676"/>
                    <a:gd name="adj2" fmla="val 3758"/>
                    <a:gd name="adj3" fmla="val 1404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Block Arc 91">
                  <a:extLst>
                    <a:ext uri="{FF2B5EF4-FFF2-40B4-BE49-F238E27FC236}">
                      <a16:creationId xmlns:a16="http://schemas.microsoft.com/office/drawing/2014/main" id="{D5941DDC-A8BA-F44A-A9F2-4A1513AE02CD}"/>
                    </a:ext>
                  </a:extLst>
                </p:cNvPr>
                <p:cNvSpPr/>
                <p:nvPr/>
              </p:nvSpPr>
              <p:spPr>
                <a:xfrm rot="10800000">
                  <a:off x="6737671" y="3884152"/>
                  <a:ext cx="2012629" cy="635410"/>
                </a:xfrm>
                <a:prstGeom prst="blockArc">
                  <a:avLst>
                    <a:gd name="adj1" fmla="val 10800000"/>
                    <a:gd name="adj2" fmla="val 22932"/>
                    <a:gd name="adj3" fmla="val 14129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Block Arc 92">
                  <a:extLst>
                    <a:ext uri="{FF2B5EF4-FFF2-40B4-BE49-F238E27FC236}">
                      <a16:creationId xmlns:a16="http://schemas.microsoft.com/office/drawing/2014/main" id="{01584D41-0DEC-2248-B9DA-582D4B07566D}"/>
                    </a:ext>
                  </a:extLst>
                </p:cNvPr>
                <p:cNvSpPr/>
                <p:nvPr/>
              </p:nvSpPr>
              <p:spPr>
                <a:xfrm rot="10800000">
                  <a:off x="5057484" y="3436362"/>
                  <a:ext cx="1745788" cy="1549104"/>
                </a:xfrm>
                <a:prstGeom prst="blockArc">
                  <a:avLst>
                    <a:gd name="adj1" fmla="val 10753676"/>
                    <a:gd name="adj2" fmla="val 3428"/>
                    <a:gd name="adj3" fmla="val 3731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53F9C3-6629-4A42-AE7D-7DF6DB5B65DB}"/>
                </a:ext>
              </a:extLst>
            </p:cNvPr>
            <p:cNvSpPr txBox="1"/>
            <p:nvPr/>
          </p:nvSpPr>
          <p:spPr>
            <a:xfrm>
              <a:off x="6620025" y="1184785"/>
              <a:ext cx="124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194D179-A7D3-1C40-A643-B5E768288C6A}"/>
                </a:ext>
              </a:extLst>
            </p:cNvPr>
            <p:cNvSpPr txBox="1"/>
            <p:nvPr/>
          </p:nvSpPr>
          <p:spPr>
            <a:xfrm>
              <a:off x="6757430" y="2032082"/>
              <a:ext cx="124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LGE IN-1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3A9586-0E91-CC45-ADA8-59776382F1AB}"/>
                </a:ext>
              </a:extLst>
            </p:cNvPr>
            <p:cNvSpPr txBox="1"/>
            <p:nvPr/>
          </p:nvSpPr>
          <p:spPr>
            <a:xfrm>
              <a:off x="6736196" y="2832158"/>
              <a:ext cx="124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RG-2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A7FD4-9185-8A49-8DC3-FD7C3620DCCE}"/>
              </a:ext>
            </a:extLst>
          </p:cNvPr>
          <p:cNvSpPr/>
          <p:nvPr/>
        </p:nvSpPr>
        <p:spPr>
          <a:xfrm>
            <a:off x="1031092" y="5899347"/>
            <a:ext cx="9952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 </a:t>
            </a:r>
            <a:r>
              <a:rPr lang="en-US" dirty="0"/>
              <a:t>I expect to identify diverse cellular populations of interneurons, glial, progenitors, and stem cells.  I expect chromatin profiles to be highly cell-type specific.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4E02F9-EA14-4844-A3B7-3D6035A7211F}"/>
              </a:ext>
            </a:extLst>
          </p:cNvPr>
          <p:cNvSpPr txBox="1"/>
          <p:nvPr/>
        </p:nvSpPr>
        <p:spPr>
          <a:xfrm>
            <a:off x="1034482" y="4312992"/>
            <a:ext cx="5559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Comparisons: </a:t>
            </a:r>
          </a:p>
          <a:p>
            <a:r>
              <a:rPr lang="en-US" b="1" dirty="0"/>
              <a:t>MGE vs. LGE vs. CGE</a:t>
            </a:r>
            <a:endParaRPr lang="en-US" dirty="0"/>
          </a:p>
          <a:p>
            <a:r>
              <a:rPr lang="en-US" b="1" dirty="0"/>
              <a:t>Radial glia populations vs. </a:t>
            </a:r>
            <a:r>
              <a:rPr lang="en-US" b="1" dirty="0" err="1"/>
              <a:t>iPCs</a:t>
            </a:r>
            <a:r>
              <a:rPr lang="en-US" b="1" dirty="0"/>
              <a:t> vs. interneurons</a:t>
            </a:r>
          </a:p>
          <a:p>
            <a:r>
              <a:rPr lang="en-US" b="1" dirty="0"/>
              <a:t>Late 2</a:t>
            </a:r>
            <a:r>
              <a:rPr lang="en-US" b="1" baseline="30000" dirty="0"/>
              <a:t>nd</a:t>
            </a:r>
            <a:r>
              <a:rPr lang="en-US" b="1" dirty="0"/>
              <a:t> Trimester vs. 3</a:t>
            </a:r>
            <a:r>
              <a:rPr lang="en-US" b="1" baseline="30000" dirty="0"/>
              <a:t>rd</a:t>
            </a:r>
            <a:r>
              <a:rPr lang="en-US" b="1" dirty="0"/>
              <a:t> Trimester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32D92-C9C3-7A43-8308-118708F986FB}"/>
              </a:ext>
            </a:extLst>
          </p:cNvPr>
          <p:cNvSpPr txBox="1"/>
          <p:nvPr/>
        </p:nvSpPr>
        <p:spPr>
          <a:xfrm>
            <a:off x="8561979" y="4938302"/>
            <a:ext cx="240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 Motif Analysis of each cell-type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CE170A-3479-7C48-AC37-3E73E2D09FD0}"/>
              </a:ext>
            </a:extLst>
          </p:cNvPr>
          <p:cNvCxnSpPr>
            <a:cxnSpLocks/>
          </p:cNvCxnSpPr>
          <p:nvPr/>
        </p:nvCxnSpPr>
        <p:spPr>
          <a:xfrm>
            <a:off x="9616754" y="4169098"/>
            <a:ext cx="0" cy="65898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EE4FC86-EA02-2742-BE2F-C010F270225A}"/>
              </a:ext>
            </a:extLst>
          </p:cNvPr>
          <p:cNvSpPr txBox="1"/>
          <p:nvPr/>
        </p:nvSpPr>
        <p:spPr>
          <a:xfrm>
            <a:off x="6671403" y="1589079"/>
            <a:ext cx="1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IN-2</a:t>
            </a:r>
          </a:p>
        </p:txBody>
      </p:sp>
    </p:spTree>
    <p:extLst>
      <p:ext uri="{BB962C8B-B14F-4D97-AF65-F5344CB8AC3E}">
        <p14:creationId xmlns:p14="http://schemas.microsoft.com/office/powerpoint/2010/main" val="72468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Broad Objectives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E3F553-79DB-244A-B5F4-A23C9C4B52AD}"/>
              </a:ext>
            </a:extLst>
          </p:cNvPr>
          <p:cNvCxnSpPr>
            <a:cxnSpLocks/>
          </p:cNvCxnSpPr>
          <p:nvPr/>
        </p:nvCxnSpPr>
        <p:spPr>
          <a:xfrm flipV="1">
            <a:off x="330694" y="3912842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485EF9-5F89-E34A-AC40-0A860837B915}"/>
              </a:ext>
            </a:extLst>
          </p:cNvPr>
          <p:cNvCxnSpPr/>
          <p:nvPr/>
        </p:nvCxnSpPr>
        <p:spPr>
          <a:xfrm>
            <a:off x="2915042" y="3632698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5DA346-AACD-944A-BB0A-043F4212A317}"/>
              </a:ext>
            </a:extLst>
          </p:cNvPr>
          <p:cNvCxnSpPr/>
          <p:nvPr/>
        </p:nvCxnSpPr>
        <p:spPr>
          <a:xfrm>
            <a:off x="2939063" y="3611432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740C7-319B-6445-AC34-C33094B1323D}"/>
              </a:ext>
            </a:extLst>
          </p:cNvPr>
          <p:cNvSpPr/>
          <p:nvPr/>
        </p:nvSpPr>
        <p:spPr>
          <a:xfrm>
            <a:off x="3623673" y="3717537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F65BF9-B06F-5C43-836E-84CD02DFF3FC}"/>
              </a:ext>
            </a:extLst>
          </p:cNvPr>
          <p:cNvSpPr/>
          <p:nvPr/>
        </p:nvSpPr>
        <p:spPr>
          <a:xfrm>
            <a:off x="1422128" y="3705796"/>
            <a:ext cx="832089" cy="2209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CED5641-A76B-6340-B8DB-2BAAA0C64ADB}"/>
              </a:ext>
            </a:extLst>
          </p:cNvPr>
          <p:cNvSpPr/>
          <p:nvPr/>
        </p:nvSpPr>
        <p:spPr>
          <a:xfrm>
            <a:off x="5292989" y="37057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DD0D39-1FE2-3741-B01D-FEBFD6210791}"/>
              </a:ext>
            </a:extLst>
          </p:cNvPr>
          <p:cNvSpPr/>
          <p:nvPr/>
        </p:nvSpPr>
        <p:spPr>
          <a:xfrm>
            <a:off x="971672" y="3316790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CED7A5-8538-8A47-B67D-6DDE12031CD0}"/>
              </a:ext>
            </a:extLst>
          </p:cNvPr>
          <p:cNvSpPr/>
          <p:nvPr/>
        </p:nvSpPr>
        <p:spPr>
          <a:xfrm>
            <a:off x="5016742" y="3304520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C3BBE1-3F92-DE42-8099-E516F6E316C3}"/>
              </a:ext>
            </a:extLst>
          </p:cNvPr>
          <p:cNvSpPr/>
          <p:nvPr/>
        </p:nvSpPr>
        <p:spPr>
          <a:xfrm>
            <a:off x="1723116" y="3311038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48F18C-8E37-3F48-97A2-526FD86E5B84}"/>
              </a:ext>
            </a:extLst>
          </p:cNvPr>
          <p:cNvSpPr/>
          <p:nvPr/>
        </p:nvSpPr>
        <p:spPr>
          <a:xfrm>
            <a:off x="336054" y="11999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A41E7-A368-644C-845A-B9476852CA0B}"/>
              </a:ext>
            </a:extLst>
          </p:cNvPr>
          <p:cNvSpPr txBox="1"/>
          <p:nvPr/>
        </p:nvSpPr>
        <p:spPr>
          <a:xfrm>
            <a:off x="1464013" y="1132435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89AC50-A075-164F-911E-9B2C8AFFF57D}"/>
              </a:ext>
            </a:extLst>
          </p:cNvPr>
          <p:cNvSpPr/>
          <p:nvPr/>
        </p:nvSpPr>
        <p:spPr>
          <a:xfrm>
            <a:off x="297068" y="1519772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62B07-3518-0B48-AD61-2367023C7E8B}"/>
              </a:ext>
            </a:extLst>
          </p:cNvPr>
          <p:cNvSpPr txBox="1"/>
          <p:nvPr/>
        </p:nvSpPr>
        <p:spPr>
          <a:xfrm>
            <a:off x="1423159" y="1749601"/>
            <a:ext cx="211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441E91-9D0A-5B45-9905-8932E1B476EF}"/>
              </a:ext>
            </a:extLst>
          </p:cNvPr>
          <p:cNvCxnSpPr>
            <a:cxnSpLocks/>
          </p:cNvCxnSpPr>
          <p:nvPr/>
        </p:nvCxnSpPr>
        <p:spPr>
          <a:xfrm flipH="1">
            <a:off x="3320026" y="4088511"/>
            <a:ext cx="3002" cy="6557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A994C2D-DD5D-D948-A740-1CE6D543C8F5}"/>
              </a:ext>
            </a:extLst>
          </p:cNvPr>
          <p:cNvSpPr txBox="1"/>
          <p:nvPr/>
        </p:nvSpPr>
        <p:spPr>
          <a:xfrm>
            <a:off x="1111551" y="4867776"/>
            <a:ext cx="515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Interneuron Development / Fate Specification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B87465-C87C-0948-A6B7-41941D0B3B98}"/>
              </a:ext>
            </a:extLst>
          </p:cNvPr>
          <p:cNvSpPr/>
          <p:nvPr/>
        </p:nvSpPr>
        <p:spPr>
          <a:xfrm>
            <a:off x="4487450" y="11883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D10D5B-6293-D148-A2E9-0F8CF84FCB51}"/>
              </a:ext>
            </a:extLst>
          </p:cNvPr>
          <p:cNvSpPr/>
          <p:nvPr/>
        </p:nvSpPr>
        <p:spPr>
          <a:xfrm>
            <a:off x="330694" y="1764795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E7DBE5-0AEB-4947-A5AA-2D2D4DAD915C}"/>
              </a:ext>
            </a:extLst>
          </p:cNvPr>
          <p:cNvSpPr/>
          <p:nvPr/>
        </p:nvSpPr>
        <p:spPr>
          <a:xfrm>
            <a:off x="297068" y="2035320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9F6439-675F-E247-9850-B555FA8B616F}"/>
              </a:ext>
            </a:extLst>
          </p:cNvPr>
          <p:cNvSpPr/>
          <p:nvPr/>
        </p:nvSpPr>
        <p:spPr>
          <a:xfrm>
            <a:off x="5684437" y="3298138"/>
            <a:ext cx="960856" cy="40628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7F631B-2BB7-E24F-B2EF-7ED862A4995E}"/>
              </a:ext>
            </a:extLst>
          </p:cNvPr>
          <p:cNvSpPr/>
          <p:nvPr/>
        </p:nvSpPr>
        <p:spPr>
          <a:xfrm>
            <a:off x="8048846" y="1570914"/>
            <a:ext cx="3675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Epigenetic regulation of interneuron development and fate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33C1C6-00B7-C844-ABC0-B00BF2565CB1}"/>
              </a:ext>
            </a:extLst>
          </p:cNvPr>
          <p:cNvSpPr txBox="1"/>
          <p:nvPr/>
        </p:nvSpPr>
        <p:spPr>
          <a:xfrm>
            <a:off x="4662192" y="1135916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</p:spTree>
    <p:extLst>
      <p:ext uri="{BB962C8B-B14F-4D97-AF65-F5344CB8AC3E}">
        <p14:creationId xmlns:p14="http://schemas.microsoft.com/office/powerpoint/2010/main" val="13512328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Aim II: Characterize disease associated cis-regulatory elements in diverse GE. </a:t>
            </a:r>
            <a:endParaRPr lang="en-US" sz="2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Characterize cell-type specific epigenomic landscape of ganglionic eminence</a:t>
            </a:r>
          </a:p>
          <a:p>
            <a:endParaRPr lang="en-US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1FB98-5F81-7E40-8827-BD3438E66A64}"/>
              </a:ext>
            </a:extLst>
          </p:cNvPr>
          <p:cNvSpPr txBox="1"/>
          <p:nvPr/>
        </p:nvSpPr>
        <p:spPr>
          <a:xfrm>
            <a:off x="552926" y="2775086"/>
            <a:ext cx="110861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Major Results: We will have generated a comprehensive cell-type specific epigenomic atlas of the Ganglionic Eminence.  We will have characterized putative motif enrichment which will be useful for validating </a:t>
            </a:r>
            <a:r>
              <a:rPr lang="en-US" sz="2500" b="1" dirty="0" err="1">
                <a:solidFill>
                  <a:srgbClr val="C00000"/>
                </a:solidFill>
              </a:rPr>
              <a:t>deltaSVM</a:t>
            </a:r>
            <a:endParaRPr lang="en-US" sz="2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9136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II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8C6D5F-32DF-0C40-94DD-FBEB7C889DC4}"/>
              </a:ext>
            </a:extLst>
          </p:cNvPr>
          <p:cNvSpPr/>
          <p:nvPr/>
        </p:nvSpPr>
        <p:spPr>
          <a:xfrm>
            <a:off x="10922963" y="2180144"/>
            <a:ext cx="50375" cy="262545"/>
          </a:xfrm>
          <a:prstGeom prst="rect">
            <a:avLst/>
          </a:pr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FF49F3-48EE-D043-98CC-C870BBE4C4A3}"/>
              </a:ext>
            </a:extLst>
          </p:cNvPr>
          <p:cNvSpPr/>
          <p:nvPr/>
        </p:nvSpPr>
        <p:spPr>
          <a:xfrm>
            <a:off x="8437896" y="2201038"/>
            <a:ext cx="50375" cy="262545"/>
          </a:xfrm>
          <a:prstGeom prst="rect">
            <a:avLst/>
          </a:pr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569318-434A-C14B-AA1B-56E6C5D51F4C}"/>
              </a:ext>
            </a:extLst>
          </p:cNvPr>
          <p:cNvSpPr/>
          <p:nvPr/>
        </p:nvSpPr>
        <p:spPr>
          <a:xfrm>
            <a:off x="8818775" y="2201037"/>
            <a:ext cx="50375" cy="262545"/>
          </a:xfrm>
          <a:prstGeom prst="rect">
            <a:avLst/>
          </a:pr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30558D-4988-6C43-A9F2-803759B47572}"/>
              </a:ext>
            </a:extLst>
          </p:cNvPr>
          <p:cNvGrpSpPr/>
          <p:nvPr/>
        </p:nvGrpSpPr>
        <p:grpSpPr>
          <a:xfrm>
            <a:off x="8104897" y="2748353"/>
            <a:ext cx="3747000" cy="1678516"/>
            <a:chOff x="6359397" y="2100143"/>
            <a:chExt cx="4557155" cy="2083052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A4E2FA2-2E5E-CF43-B366-8F33414B639B}"/>
                </a:ext>
              </a:extLst>
            </p:cNvPr>
            <p:cNvSpPr/>
            <p:nvPr/>
          </p:nvSpPr>
          <p:spPr>
            <a:xfrm>
              <a:off x="10035122" y="2678216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7BAC6C7-1DF9-7A4B-BB4B-29176B5CD6D9}"/>
                </a:ext>
              </a:extLst>
            </p:cNvPr>
            <p:cNvSpPr/>
            <p:nvPr/>
          </p:nvSpPr>
          <p:spPr>
            <a:xfrm>
              <a:off x="7414963" y="2970301"/>
              <a:ext cx="62606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47D0EBD-CCFB-854F-90B7-16569828AE09}"/>
                </a:ext>
              </a:extLst>
            </p:cNvPr>
            <p:cNvSpPr/>
            <p:nvPr/>
          </p:nvSpPr>
          <p:spPr>
            <a:xfrm>
              <a:off x="7390493" y="3758767"/>
              <a:ext cx="62606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5AADAEE-F049-A64E-A49A-FCEB3A5D151E}"/>
                </a:ext>
              </a:extLst>
            </p:cNvPr>
            <p:cNvSpPr/>
            <p:nvPr/>
          </p:nvSpPr>
          <p:spPr>
            <a:xfrm>
              <a:off x="10046146" y="2224384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41E5C1E-E723-A44D-AA7D-BA8C4809AC0E}"/>
                </a:ext>
              </a:extLst>
            </p:cNvPr>
            <p:cNvSpPr/>
            <p:nvPr/>
          </p:nvSpPr>
          <p:spPr>
            <a:xfrm>
              <a:off x="6359397" y="2100143"/>
              <a:ext cx="62606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5698FE7-0464-2943-BD95-B023985C25A7}"/>
                </a:ext>
              </a:extLst>
            </p:cNvPr>
            <p:cNvSpPr/>
            <p:nvPr/>
          </p:nvSpPr>
          <p:spPr>
            <a:xfrm flipH="1">
              <a:off x="8444124" y="2214203"/>
              <a:ext cx="490583" cy="277846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760FCDF-6C7A-7749-9A0D-4E89BC4FB64E}"/>
                </a:ext>
              </a:extLst>
            </p:cNvPr>
            <p:cNvSpPr/>
            <p:nvPr/>
          </p:nvSpPr>
          <p:spPr>
            <a:xfrm>
              <a:off x="6825662" y="3130753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C13D885-21D4-5C4A-BC9F-BB3B9436578A}"/>
                </a:ext>
              </a:extLst>
            </p:cNvPr>
            <p:cNvSpPr/>
            <p:nvPr/>
          </p:nvSpPr>
          <p:spPr>
            <a:xfrm>
              <a:off x="9420084" y="3103254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593B9BD-8CF0-2B4F-AF77-85BA0F2374A5}"/>
                </a:ext>
              </a:extLst>
            </p:cNvPr>
            <p:cNvSpPr/>
            <p:nvPr/>
          </p:nvSpPr>
          <p:spPr>
            <a:xfrm>
              <a:off x="9420083" y="3911198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DA11E1-7185-7E40-B03B-F7747E9F9311}"/>
                </a:ext>
              </a:extLst>
            </p:cNvPr>
            <p:cNvSpPr/>
            <p:nvPr/>
          </p:nvSpPr>
          <p:spPr>
            <a:xfrm>
              <a:off x="8127573" y="3912826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B64F3E8-B18A-FB46-82AA-302062BA9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999" y="2486874"/>
              <a:ext cx="4406657" cy="134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9D29D40-46D7-A64F-9753-A898E3865611}"/>
                </a:ext>
              </a:extLst>
            </p:cNvPr>
            <p:cNvSpPr/>
            <p:nvPr/>
          </p:nvSpPr>
          <p:spPr>
            <a:xfrm>
              <a:off x="7425431" y="2538515"/>
              <a:ext cx="62606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3C535A8-726D-B340-9DD7-528CE61CA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808" y="2941837"/>
              <a:ext cx="4406657" cy="134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80C4039-4713-AD47-97FA-C0FDACC275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9895" y="3381024"/>
              <a:ext cx="4406657" cy="134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EA938E0-51DE-D240-BDA3-DC8918229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808" y="4168068"/>
              <a:ext cx="4406657" cy="134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4EDD36-37A5-4E4F-9026-A2A0B7D279CB}"/>
              </a:ext>
            </a:extLst>
          </p:cNvPr>
          <p:cNvCxnSpPr>
            <a:cxnSpLocks/>
          </p:cNvCxnSpPr>
          <p:nvPr/>
        </p:nvCxnSpPr>
        <p:spPr>
          <a:xfrm flipV="1">
            <a:off x="8175265" y="2458144"/>
            <a:ext cx="3623257" cy="1087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1D8222-FCF8-1D43-8951-30D63E7023C0}"/>
              </a:ext>
            </a:extLst>
          </p:cNvPr>
          <p:cNvSpPr txBox="1"/>
          <p:nvPr/>
        </p:nvSpPr>
        <p:spPr>
          <a:xfrm>
            <a:off x="319087" y="763743"/>
            <a:ext cx="2140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Autism, Schizophrenia, Epilepsy from GWAS SNP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431F0-06CB-4244-8167-8A058FCFAD4F}"/>
              </a:ext>
            </a:extLst>
          </p:cNvPr>
          <p:cNvSpPr txBox="1"/>
          <p:nvPr/>
        </p:nvSpPr>
        <p:spPr>
          <a:xfrm>
            <a:off x="411828" y="2353365"/>
            <a:ext cx="142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Haplotype LD Block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D4EC06-0E78-C446-8C68-27959B09576E}"/>
              </a:ext>
            </a:extLst>
          </p:cNvPr>
          <p:cNvGrpSpPr/>
          <p:nvPr/>
        </p:nvGrpSpPr>
        <p:grpSpPr>
          <a:xfrm>
            <a:off x="240351" y="3088198"/>
            <a:ext cx="4683185" cy="369332"/>
            <a:chOff x="240351" y="3088198"/>
            <a:chExt cx="4683185" cy="3693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0D804CB-D079-E74D-93D3-DCC3030BB91F}"/>
                </a:ext>
              </a:extLst>
            </p:cNvPr>
            <p:cNvSpPr txBox="1"/>
            <p:nvPr/>
          </p:nvSpPr>
          <p:spPr>
            <a:xfrm>
              <a:off x="240351" y="3088198"/>
              <a:ext cx="1426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Autism SNPs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FA5C3F-646A-204E-8344-EA07B2C52E80}"/>
                </a:ext>
              </a:extLst>
            </p:cNvPr>
            <p:cNvSpPr/>
            <p:nvPr/>
          </p:nvSpPr>
          <p:spPr>
            <a:xfrm>
              <a:off x="3815735" y="3109954"/>
              <a:ext cx="61267" cy="325821"/>
            </a:xfrm>
            <a:prstGeom prst="rect">
              <a:avLst/>
            </a:prstGeom>
            <a:solidFill>
              <a:srgbClr val="67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4EEADB-9364-A54F-A32E-725B86CFF902}"/>
                </a:ext>
              </a:extLst>
            </p:cNvPr>
            <p:cNvSpPr/>
            <p:nvPr/>
          </p:nvSpPr>
          <p:spPr>
            <a:xfrm>
              <a:off x="2189127" y="3099152"/>
              <a:ext cx="61267" cy="325821"/>
            </a:xfrm>
            <a:prstGeom prst="rect">
              <a:avLst/>
            </a:prstGeom>
            <a:solidFill>
              <a:srgbClr val="67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C23E36-D81F-6144-BAFC-DCFA3AE09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3486" y="3415503"/>
              <a:ext cx="2940050" cy="13497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26E6379-ED92-B448-A034-B881650F82D9}"/>
              </a:ext>
            </a:extLst>
          </p:cNvPr>
          <p:cNvSpPr/>
          <p:nvPr/>
        </p:nvSpPr>
        <p:spPr>
          <a:xfrm>
            <a:off x="3649225" y="2462230"/>
            <a:ext cx="910500" cy="32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70E52C-76B1-1249-A1DB-3A9A119C1993}"/>
              </a:ext>
            </a:extLst>
          </p:cNvPr>
          <p:cNvSpPr/>
          <p:nvPr/>
        </p:nvSpPr>
        <p:spPr>
          <a:xfrm>
            <a:off x="2070529" y="2471772"/>
            <a:ext cx="910500" cy="32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165B3E-1BC1-3B4C-82EE-56B156B9507B}"/>
              </a:ext>
            </a:extLst>
          </p:cNvPr>
          <p:cNvGrpSpPr/>
          <p:nvPr/>
        </p:nvGrpSpPr>
        <p:grpSpPr>
          <a:xfrm>
            <a:off x="219390" y="3708802"/>
            <a:ext cx="4962210" cy="646331"/>
            <a:chOff x="219390" y="3708802"/>
            <a:chExt cx="4962210" cy="64633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02C48F8-1134-B34F-BE25-D68380511828}"/>
                </a:ext>
              </a:extLst>
            </p:cNvPr>
            <p:cNvSpPr/>
            <p:nvPr/>
          </p:nvSpPr>
          <p:spPr>
            <a:xfrm>
              <a:off x="4138211" y="3745351"/>
              <a:ext cx="61267" cy="325821"/>
            </a:xfrm>
            <a:prstGeom prst="rect">
              <a:avLst/>
            </a:prstGeom>
            <a:solidFill>
              <a:srgbClr val="67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1247723-1CA9-4C4B-9FFB-DE37450359CC}"/>
                </a:ext>
              </a:extLst>
            </p:cNvPr>
            <p:cNvGrpSpPr/>
            <p:nvPr/>
          </p:nvGrpSpPr>
          <p:grpSpPr>
            <a:xfrm>
              <a:off x="219390" y="3708802"/>
              <a:ext cx="4962210" cy="646331"/>
              <a:chOff x="240351" y="3088198"/>
              <a:chExt cx="4962210" cy="646331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37CC9D3-734A-654F-96E5-CA675AF4ECFC}"/>
                  </a:ext>
                </a:extLst>
              </p:cNvPr>
              <p:cNvSpPr txBox="1"/>
              <p:nvPr/>
            </p:nvSpPr>
            <p:spPr>
              <a:xfrm>
                <a:off x="240351" y="3088198"/>
                <a:ext cx="14263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LD Expanded Autism SNPs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A2288E2-5112-7246-888B-E34C6834FD0C}"/>
                  </a:ext>
                </a:extLst>
              </p:cNvPr>
              <p:cNvSpPr/>
              <p:nvPr/>
            </p:nvSpPr>
            <p:spPr>
              <a:xfrm>
                <a:off x="3815735" y="3109954"/>
                <a:ext cx="61267" cy="325821"/>
              </a:xfrm>
              <a:prstGeom prst="rect">
                <a:avLst/>
              </a:prstGeom>
              <a:solidFill>
                <a:srgbClr val="6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7724729-CAF1-FF47-8965-6D79E4C7A6DD}"/>
                  </a:ext>
                </a:extLst>
              </p:cNvPr>
              <p:cNvSpPr/>
              <p:nvPr/>
            </p:nvSpPr>
            <p:spPr>
              <a:xfrm>
                <a:off x="2189127" y="3099152"/>
                <a:ext cx="61267" cy="325821"/>
              </a:xfrm>
              <a:prstGeom prst="rect">
                <a:avLst/>
              </a:prstGeom>
              <a:solidFill>
                <a:srgbClr val="6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2F2A119-E60C-D043-A649-C8BE5E5A4328}"/>
                  </a:ext>
                </a:extLst>
              </p:cNvPr>
              <p:cNvSpPr/>
              <p:nvPr/>
            </p:nvSpPr>
            <p:spPr>
              <a:xfrm>
                <a:off x="2652358" y="3099151"/>
                <a:ext cx="61267" cy="325821"/>
              </a:xfrm>
              <a:prstGeom prst="rect">
                <a:avLst/>
              </a:prstGeom>
              <a:solidFill>
                <a:srgbClr val="67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1D6C908-FCDE-1349-8E22-C6AAB8BAF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3486" y="3429001"/>
                <a:ext cx="3219075" cy="16248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F1AC6A-80C2-8444-9C06-A1604E8AB06B}"/>
                </a:ext>
              </a:extLst>
            </p:cNvPr>
            <p:cNvSpPr/>
            <p:nvPr/>
          </p:nvSpPr>
          <p:spPr>
            <a:xfrm>
              <a:off x="4378439" y="3745351"/>
              <a:ext cx="75184" cy="313593"/>
            </a:xfrm>
            <a:prstGeom prst="rect">
              <a:avLst/>
            </a:prstGeom>
            <a:solidFill>
              <a:srgbClr val="67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E130ED-FDD3-394F-B5FF-8519CB991E0B}"/>
              </a:ext>
            </a:extLst>
          </p:cNvPr>
          <p:cNvCxnSpPr>
            <a:cxnSpLocks/>
          </p:cNvCxnSpPr>
          <p:nvPr/>
        </p:nvCxnSpPr>
        <p:spPr>
          <a:xfrm>
            <a:off x="5499100" y="3457530"/>
            <a:ext cx="8382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0B6DE53-935B-0747-B71E-DAF118C1F938}"/>
              </a:ext>
            </a:extLst>
          </p:cNvPr>
          <p:cNvSpPr txBox="1"/>
          <p:nvPr/>
        </p:nvSpPr>
        <p:spPr>
          <a:xfrm>
            <a:off x="6678518" y="1992525"/>
            <a:ext cx="142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 Expanded Autism SNPs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A8F434-5E8A-084D-AF82-EC404670BA5C}"/>
              </a:ext>
            </a:extLst>
          </p:cNvPr>
          <p:cNvSpPr txBox="1"/>
          <p:nvPr/>
        </p:nvSpPr>
        <p:spPr>
          <a:xfrm>
            <a:off x="7094928" y="2730719"/>
            <a:ext cx="1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RG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E0201C-7D6C-D548-8590-041D499445D6}"/>
              </a:ext>
            </a:extLst>
          </p:cNvPr>
          <p:cNvSpPr txBox="1"/>
          <p:nvPr/>
        </p:nvSpPr>
        <p:spPr>
          <a:xfrm>
            <a:off x="7149862" y="3125241"/>
            <a:ext cx="1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IN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C6F90B-E1BA-174D-95CE-0A7C629FE92A}"/>
              </a:ext>
            </a:extLst>
          </p:cNvPr>
          <p:cNvSpPr txBox="1"/>
          <p:nvPr/>
        </p:nvSpPr>
        <p:spPr>
          <a:xfrm>
            <a:off x="7192938" y="3509511"/>
            <a:ext cx="1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LGE IN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0967D8A-98DD-C249-A1D6-0AFE0BB2EDAC}"/>
              </a:ext>
            </a:extLst>
          </p:cNvPr>
          <p:cNvSpPr txBox="1"/>
          <p:nvPr/>
        </p:nvSpPr>
        <p:spPr>
          <a:xfrm>
            <a:off x="7114389" y="3999037"/>
            <a:ext cx="1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IN</a:t>
            </a:r>
          </a:p>
        </p:txBody>
      </p:sp>
    </p:spTree>
    <p:extLst>
      <p:ext uri="{BB962C8B-B14F-4D97-AF65-F5344CB8AC3E}">
        <p14:creationId xmlns:p14="http://schemas.microsoft.com/office/powerpoint/2010/main" val="24469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" grpId="0" animBg="1"/>
      <p:bldP spid="50" grpId="0" animBg="1"/>
      <p:bldP spid="15" grpId="0"/>
      <p:bldP spid="4" grpId="0"/>
      <p:bldP spid="59" grpId="0" animBg="1"/>
      <p:bldP spid="60" grpId="0" animBg="1"/>
      <p:bldP spid="95" grpId="0"/>
      <p:bldP spid="70" grpId="0"/>
      <p:bldP spid="72" grpId="0"/>
      <p:bldP spid="88" grpId="0"/>
      <p:bldP spid="9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Aim II: Characterize disease associated cis-regulatory elements in diverse GE. </a:t>
            </a:r>
            <a:endParaRPr lang="en-US" sz="2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Characterize cell-type specific epigenomic landscape of ganglionic eminence</a:t>
            </a:r>
          </a:p>
          <a:p>
            <a:endParaRPr lang="en-US" sz="2500" b="1" dirty="0"/>
          </a:p>
          <a:p>
            <a:r>
              <a:rPr lang="en-US" sz="2500" b="1" dirty="0"/>
              <a:t>B. Assess GWAS SNPs disease association and variant impact on cis-regulatory elements using </a:t>
            </a:r>
            <a:r>
              <a:rPr lang="en-US" sz="2500" b="1" dirty="0" err="1"/>
              <a:t>deltaSVM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073173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II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8C6D5F-32DF-0C40-94DD-FBEB7C889DC4}"/>
              </a:ext>
            </a:extLst>
          </p:cNvPr>
          <p:cNvSpPr/>
          <p:nvPr/>
        </p:nvSpPr>
        <p:spPr>
          <a:xfrm>
            <a:off x="10922963" y="2180144"/>
            <a:ext cx="50375" cy="262545"/>
          </a:xfrm>
          <a:prstGeom prst="rect">
            <a:avLst/>
          </a:pr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FF49F3-48EE-D043-98CC-C870BBE4C4A3}"/>
              </a:ext>
            </a:extLst>
          </p:cNvPr>
          <p:cNvSpPr/>
          <p:nvPr/>
        </p:nvSpPr>
        <p:spPr>
          <a:xfrm>
            <a:off x="8437896" y="2201038"/>
            <a:ext cx="50375" cy="262545"/>
          </a:xfrm>
          <a:prstGeom prst="rect">
            <a:avLst/>
          </a:pr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569318-434A-C14B-AA1B-56E6C5D51F4C}"/>
              </a:ext>
            </a:extLst>
          </p:cNvPr>
          <p:cNvSpPr/>
          <p:nvPr/>
        </p:nvSpPr>
        <p:spPr>
          <a:xfrm>
            <a:off x="8818775" y="2201037"/>
            <a:ext cx="50375" cy="262545"/>
          </a:xfrm>
          <a:prstGeom prst="rect">
            <a:avLst/>
          </a:pr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30558D-4988-6C43-A9F2-803759B47572}"/>
              </a:ext>
            </a:extLst>
          </p:cNvPr>
          <p:cNvGrpSpPr/>
          <p:nvPr/>
        </p:nvGrpSpPr>
        <p:grpSpPr>
          <a:xfrm>
            <a:off x="8104897" y="2748353"/>
            <a:ext cx="3747000" cy="1678516"/>
            <a:chOff x="6359397" y="2100143"/>
            <a:chExt cx="4557155" cy="2083052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A4E2FA2-2E5E-CF43-B366-8F33414B639B}"/>
                </a:ext>
              </a:extLst>
            </p:cNvPr>
            <p:cNvSpPr/>
            <p:nvPr/>
          </p:nvSpPr>
          <p:spPr>
            <a:xfrm>
              <a:off x="10035122" y="2678216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7BAC6C7-1DF9-7A4B-BB4B-29176B5CD6D9}"/>
                </a:ext>
              </a:extLst>
            </p:cNvPr>
            <p:cNvSpPr/>
            <p:nvPr/>
          </p:nvSpPr>
          <p:spPr>
            <a:xfrm>
              <a:off x="7414963" y="2970301"/>
              <a:ext cx="62606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47D0EBD-CCFB-854F-90B7-16569828AE09}"/>
                </a:ext>
              </a:extLst>
            </p:cNvPr>
            <p:cNvSpPr/>
            <p:nvPr/>
          </p:nvSpPr>
          <p:spPr>
            <a:xfrm>
              <a:off x="7390493" y="3758767"/>
              <a:ext cx="62606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5AADAEE-F049-A64E-A49A-FCEB3A5D151E}"/>
                </a:ext>
              </a:extLst>
            </p:cNvPr>
            <p:cNvSpPr/>
            <p:nvPr/>
          </p:nvSpPr>
          <p:spPr>
            <a:xfrm>
              <a:off x="10046146" y="2224384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41E5C1E-E723-A44D-AA7D-BA8C4809AC0E}"/>
                </a:ext>
              </a:extLst>
            </p:cNvPr>
            <p:cNvSpPr/>
            <p:nvPr/>
          </p:nvSpPr>
          <p:spPr>
            <a:xfrm>
              <a:off x="6359397" y="2100143"/>
              <a:ext cx="62606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rgbClr val="67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5698FE7-0464-2943-BD95-B023985C25A7}"/>
                </a:ext>
              </a:extLst>
            </p:cNvPr>
            <p:cNvSpPr/>
            <p:nvPr/>
          </p:nvSpPr>
          <p:spPr>
            <a:xfrm flipH="1">
              <a:off x="8444124" y="2214203"/>
              <a:ext cx="490583" cy="277846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760FCDF-6C7A-7749-9A0D-4E89BC4FB64E}"/>
                </a:ext>
              </a:extLst>
            </p:cNvPr>
            <p:cNvSpPr/>
            <p:nvPr/>
          </p:nvSpPr>
          <p:spPr>
            <a:xfrm>
              <a:off x="6825662" y="3130753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rgbClr val="67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C13D885-21D4-5C4A-BC9F-BB3B9436578A}"/>
                </a:ext>
              </a:extLst>
            </p:cNvPr>
            <p:cNvSpPr/>
            <p:nvPr/>
          </p:nvSpPr>
          <p:spPr>
            <a:xfrm>
              <a:off x="9420084" y="3103254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rgbClr val="67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593B9BD-8CF0-2B4F-AF77-85BA0F2374A5}"/>
                </a:ext>
              </a:extLst>
            </p:cNvPr>
            <p:cNvSpPr/>
            <p:nvPr/>
          </p:nvSpPr>
          <p:spPr>
            <a:xfrm>
              <a:off x="9420083" y="3911198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rgbClr val="67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DA11E1-7185-7E40-B03B-F7747E9F9311}"/>
                </a:ext>
              </a:extLst>
            </p:cNvPr>
            <p:cNvSpPr/>
            <p:nvPr/>
          </p:nvSpPr>
          <p:spPr>
            <a:xfrm>
              <a:off x="8127573" y="3912826"/>
              <a:ext cx="626062" cy="27036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B64F3E8-B18A-FB46-82AA-302062BA9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999" y="2486874"/>
              <a:ext cx="4406657" cy="134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9D29D40-46D7-A64F-9753-A898E3865611}"/>
                </a:ext>
              </a:extLst>
            </p:cNvPr>
            <p:cNvSpPr/>
            <p:nvPr/>
          </p:nvSpPr>
          <p:spPr>
            <a:xfrm>
              <a:off x="7425431" y="2538515"/>
              <a:ext cx="62606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3C535A8-726D-B340-9DD7-528CE61CA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808" y="2941837"/>
              <a:ext cx="4406657" cy="134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80C4039-4713-AD47-97FA-C0FDACC275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9895" y="3381024"/>
              <a:ext cx="4406657" cy="134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EA938E0-51DE-D240-BDA3-DC8918229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808" y="4168068"/>
              <a:ext cx="4406657" cy="13499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3E2C64C-D549-6640-99A0-82B8A39077C0}"/>
              </a:ext>
            </a:extLst>
          </p:cNvPr>
          <p:cNvSpPr/>
          <p:nvPr/>
        </p:nvSpPr>
        <p:spPr>
          <a:xfrm>
            <a:off x="9854980" y="4550203"/>
            <a:ext cx="694336" cy="160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406865-DA83-BB41-B5D8-530A2C1C2DC0}"/>
              </a:ext>
            </a:extLst>
          </p:cNvPr>
          <p:cNvGrpSpPr/>
          <p:nvPr/>
        </p:nvGrpSpPr>
        <p:grpSpPr>
          <a:xfrm>
            <a:off x="8437896" y="4090796"/>
            <a:ext cx="2584866" cy="1248263"/>
            <a:chOff x="5057484" y="3436362"/>
            <a:chExt cx="3143751" cy="1549104"/>
          </a:xfrm>
        </p:grpSpPr>
        <p:sp>
          <p:nvSpPr>
            <p:cNvPr id="91" name="Block Arc 90">
              <a:extLst>
                <a:ext uri="{FF2B5EF4-FFF2-40B4-BE49-F238E27FC236}">
                  <a16:creationId xmlns:a16="http://schemas.microsoft.com/office/drawing/2014/main" id="{33D49CB5-67D2-6445-9ACB-6E9E22B8A276}"/>
                </a:ext>
              </a:extLst>
            </p:cNvPr>
            <p:cNvSpPr/>
            <p:nvPr/>
          </p:nvSpPr>
          <p:spPr>
            <a:xfrm rot="10800000">
              <a:off x="5893208" y="4016704"/>
              <a:ext cx="887754" cy="369331"/>
            </a:xfrm>
            <a:prstGeom prst="blockArc">
              <a:avLst>
                <a:gd name="adj1" fmla="val 10753676"/>
                <a:gd name="adj2" fmla="val 3758"/>
                <a:gd name="adj3" fmla="val 1404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Block Arc 91">
              <a:extLst>
                <a:ext uri="{FF2B5EF4-FFF2-40B4-BE49-F238E27FC236}">
                  <a16:creationId xmlns:a16="http://schemas.microsoft.com/office/drawing/2014/main" id="{D5941DDC-A8BA-F44A-A9F2-4A1513AE02CD}"/>
                </a:ext>
              </a:extLst>
            </p:cNvPr>
            <p:cNvSpPr/>
            <p:nvPr/>
          </p:nvSpPr>
          <p:spPr>
            <a:xfrm rot="10800000">
              <a:off x="6737670" y="3884152"/>
              <a:ext cx="1463565" cy="610413"/>
            </a:xfrm>
            <a:prstGeom prst="blockArc">
              <a:avLst>
                <a:gd name="adj1" fmla="val 10800000"/>
                <a:gd name="adj2" fmla="val 22932"/>
                <a:gd name="adj3" fmla="val 1412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id="{01584D41-0DEC-2248-B9DA-582D4B07566D}"/>
                </a:ext>
              </a:extLst>
            </p:cNvPr>
            <p:cNvSpPr/>
            <p:nvPr/>
          </p:nvSpPr>
          <p:spPr>
            <a:xfrm rot="10800000">
              <a:off x="5057484" y="3436362"/>
              <a:ext cx="1745788" cy="1549104"/>
            </a:xfrm>
            <a:prstGeom prst="blockArc">
              <a:avLst>
                <a:gd name="adj1" fmla="val 10753676"/>
                <a:gd name="adj2" fmla="val 3428"/>
                <a:gd name="adj3" fmla="val 373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4EDD36-37A5-4E4F-9026-A2A0B7D279CB}"/>
              </a:ext>
            </a:extLst>
          </p:cNvPr>
          <p:cNvCxnSpPr>
            <a:cxnSpLocks/>
          </p:cNvCxnSpPr>
          <p:nvPr/>
        </p:nvCxnSpPr>
        <p:spPr>
          <a:xfrm flipV="1">
            <a:off x="8175265" y="2458144"/>
            <a:ext cx="3623257" cy="1087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1D8222-FCF8-1D43-8951-30D63E7023C0}"/>
              </a:ext>
            </a:extLst>
          </p:cNvPr>
          <p:cNvSpPr txBox="1"/>
          <p:nvPr/>
        </p:nvSpPr>
        <p:spPr>
          <a:xfrm>
            <a:off x="319087" y="763743"/>
            <a:ext cx="2140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Autism, Schizophrenia, Epilepsy from GWAS SNP Catalog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8F8601-E78E-A441-9683-FA7A4AFB3017}"/>
              </a:ext>
            </a:extLst>
          </p:cNvPr>
          <p:cNvGrpSpPr/>
          <p:nvPr/>
        </p:nvGrpSpPr>
        <p:grpSpPr>
          <a:xfrm>
            <a:off x="219390" y="2353365"/>
            <a:ext cx="4962210" cy="2001768"/>
            <a:chOff x="219390" y="2353365"/>
            <a:chExt cx="4962210" cy="200176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02C48F8-1134-B34F-BE25-D68380511828}"/>
                </a:ext>
              </a:extLst>
            </p:cNvPr>
            <p:cNvSpPr/>
            <p:nvPr/>
          </p:nvSpPr>
          <p:spPr>
            <a:xfrm>
              <a:off x="4138211" y="3745351"/>
              <a:ext cx="61267" cy="325821"/>
            </a:xfrm>
            <a:prstGeom prst="rect">
              <a:avLst/>
            </a:prstGeom>
            <a:solidFill>
              <a:srgbClr val="67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1431F0-06CB-4244-8167-8A058FCFAD4F}"/>
                </a:ext>
              </a:extLst>
            </p:cNvPr>
            <p:cNvSpPr txBox="1"/>
            <p:nvPr/>
          </p:nvSpPr>
          <p:spPr>
            <a:xfrm>
              <a:off x="411828" y="2353365"/>
              <a:ext cx="1426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Haplotype LD Block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D4EC06-0E78-C446-8C68-27959B09576E}"/>
                </a:ext>
              </a:extLst>
            </p:cNvPr>
            <p:cNvGrpSpPr/>
            <p:nvPr/>
          </p:nvGrpSpPr>
          <p:grpSpPr>
            <a:xfrm>
              <a:off x="240351" y="3088198"/>
              <a:ext cx="4683185" cy="369332"/>
              <a:chOff x="240351" y="3088198"/>
              <a:chExt cx="4683185" cy="369332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0D804CB-D079-E74D-93D3-DCC3030BB91F}"/>
                  </a:ext>
                </a:extLst>
              </p:cNvPr>
              <p:cNvSpPr txBox="1"/>
              <p:nvPr/>
            </p:nvSpPr>
            <p:spPr>
              <a:xfrm>
                <a:off x="240351" y="3088198"/>
                <a:ext cx="1426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Autism SNPs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BFA5C3F-646A-204E-8344-EA07B2C52E80}"/>
                  </a:ext>
                </a:extLst>
              </p:cNvPr>
              <p:cNvSpPr/>
              <p:nvPr/>
            </p:nvSpPr>
            <p:spPr>
              <a:xfrm>
                <a:off x="3815735" y="3109954"/>
                <a:ext cx="61267" cy="325821"/>
              </a:xfrm>
              <a:prstGeom prst="rect">
                <a:avLst/>
              </a:prstGeom>
              <a:solidFill>
                <a:srgbClr val="6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D4EEADB-9364-A54F-A32E-725B86CFF902}"/>
                  </a:ext>
                </a:extLst>
              </p:cNvPr>
              <p:cNvSpPr/>
              <p:nvPr/>
            </p:nvSpPr>
            <p:spPr>
              <a:xfrm>
                <a:off x="2189127" y="3099152"/>
                <a:ext cx="61267" cy="325821"/>
              </a:xfrm>
              <a:prstGeom prst="rect">
                <a:avLst/>
              </a:prstGeom>
              <a:solidFill>
                <a:srgbClr val="6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FC23E36-D81F-6144-BAFC-DCFA3AE099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3486" y="3415503"/>
                <a:ext cx="2940050" cy="13497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26E6379-ED92-B448-A034-B881650F82D9}"/>
                </a:ext>
              </a:extLst>
            </p:cNvPr>
            <p:cNvSpPr/>
            <p:nvPr/>
          </p:nvSpPr>
          <p:spPr>
            <a:xfrm>
              <a:off x="3649225" y="2462230"/>
              <a:ext cx="910500" cy="3258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70E52C-76B1-1249-A1DB-3A9A119C1993}"/>
                </a:ext>
              </a:extLst>
            </p:cNvPr>
            <p:cNvSpPr/>
            <p:nvPr/>
          </p:nvSpPr>
          <p:spPr>
            <a:xfrm>
              <a:off x="2070529" y="2471772"/>
              <a:ext cx="910500" cy="3258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1247723-1CA9-4C4B-9FFB-DE37450359CC}"/>
                </a:ext>
              </a:extLst>
            </p:cNvPr>
            <p:cNvGrpSpPr/>
            <p:nvPr/>
          </p:nvGrpSpPr>
          <p:grpSpPr>
            <a:xfrm>
              <a:off x="219390" y="3708802"/>
              <a:ext cx="4962210" cy="646331"/>
              <a:chOff x="240351" y="3088198"/>
              <a:chExt cx="4962210" cy="646331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37CC9D3-734A-654F-96E5-CA675AF4ECFC}"/>
                  </a:ext>
                </a:extLst>
              </p:cNvPr>
              <p:cNvSpPr txBox="1"/>
              <p:nvPr/>
            </p:nvSpPr>
            <p:spPr>
              <a:xfrm>
                <a:off x="240351" y="3088198"/>
                <a:ext cx="14263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LD Expanded Autism SNPs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A2288E2-5112-7246-888B-E34C6834FD0C}"/>
                  </a:ext>
                </a:extLst>
              </p:cNvPr>
              <p:cNvSpPr/>
              <p:nvPr/>
            </p:nvSpPr>
            <p:spPr>
              <a:xfrm>
                <a:off x="3815735" y="3109954"/>
                <a:ext cx="61267" cy="325821"/>
              </a:xfrm>
              <a:prstGeom prst="rect">
                <a:avLst/>
              </a:prstGeom>
              <a:solidFill>
                <a:srgbClr val="6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7724729-CAF1-FF47-8965-6D79E4C7A6DD}"/>
                  </a:ext>
                </a:extLst>
              </p:cNvPr>
              <p:cNvSpPr/>
              <p:nvPr/>
            </p:nvSpPr>
            <p:spPr>
              <a:xfrm>
                <a:off x="2189127" y="3099152"/>
                <a:ext cx="61267" cy="325821"/>
              </a:xfrm>
              <a:prstGeom prst="rect">
                <a:avLst/>
              </a:prstGeom>
              <a:solidFill>
                <a:srgbClr val="67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2F2A119-E60C-D043-A649-C8BE5E5A4328}"/>
                  </a:ext>
                </a:extLst>
              </p:cNvPr>
              <p:cNvSpPr/>
              <p:nvPr/>
            </p:nvSpPr>
            <p:spPr>
              <a:xfrm>
                <a:off x="2652358" y="3099151"/>
                <a:ext cx="61267" cy="325821"/>
              </a:xfrm>
              <a:prstGeom prst="rect">
                <a:avLst/>
              </a:prstGeom>
              <a:solidFill>
                <a:srgbClr val="67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1D6C908-FCDE-1349-8E22-C6AAB8BAF2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3486" y="3429001"/>
                <a:ext cx="3219075" cy="16248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F1AC6A-80C2-8444-9C06-A1604E8AB06B}"/>
                </a:ext>
              </a:extLst>
            </p:cNvPr>
            <p:cNvSpPr/>
            <p:nvPr/>
          </p:nvSpPr>
          <p:spPr>
            <a:xfrm>
              <a:off x="4378439" y="3745351"/>
              <a:ext cx="75184" cy="313593"/>
            </a:xfrm>
            <a:prstGeom prst="rect">
              <a:avLst/>
            </a:prstGeom>
            <a:solidFill>
              <a:srgbClr val="67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E130ED-FDD3-394F-B5FF-8519CB991E0B}"/>
              </a:ext>
            </a:extLst>
          </p:cNvPr>
          <p:cNvCxnSpPr>
            <a:cxnSpLocks/>
          </p:cNvCxnSpPr>
          <p:nvPr/>
        </p:nvCxnSpPr>
        <p:spPr>
          <a:xfrm>
            <a:off x="5499100" y="3457530"/>
            <a:ext cx="8382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0B6DE53-935B-0747-B71E-DAF118C1F938}"/>
              </a:ext>
            </a:extLst>
          </p:cNvPr>
          <p:cNvSpPr txBox="1"/>
          <p:nvPr/>
        </p:nvSpPr>
        <p:spPr>
          <a:xfrm>
            <a:off x="6678518" y="1992525"/>
            <a:ext cx="142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 Expanded Autism SNPs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ECB71-D24B-054E-A60B-2D3DE2C4A58C}"/>
              </a:ext>
            </a:extLst>
          </p:cNvPr>
          <p:cNvSpPr txBox="1"/>
          <p:nvPr/>
        </p:nvSpPr>
        <p:spPr>
          <a:xfrm>
            <a:off x="8127493" y="1218753"/>
            <a:ext cx="349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SNPs Based on Cell-Type Specific Chromatin Accessibility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CA8F434-5E8A-084D-AF82-EC404670BA5C}"/>
              </a:ext>
            </a:extLst>
          </p:cNvPr>
          <p:cNvSpPr txBox="1"/>
          <p:nvPr/>
        </p:nvSpPr>
        <p:spPr>
          <a:xfrm>
            <a:off x="7094928" y="2730719"/>
            <a:ext cx="1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RG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E0201C-7D6C-D548-8590-041D499445D6}"/>
              </a:ext>
            </a:extLst>
          </p:cNvPr>
          <p:cNvSpPr txBox="1"/>
          <p:nvPr/>
        </p:nvSpPr>
        <p:spPr>
          <a:xfrm>
            <a:off x="7149862" y="3125241"/>
            <a:ext cx="1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IN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C6F90B-E1BA-174D-95CE-0A7C629FE92A}"/>
              </a:ext>
            </a:extLst>
          </p:cNvPr>
          <p:cNvSpPr txBox="1"/>
          <p:nvPr/>
        </p:nvSpPr>
        <p:spPr>
          <a:xfrm>
            <a:off x="7192938" y="3509511"/>
            <a:ext cx="1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LGE IN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0967D8A-98DD-C249-A1D6-0AFE0BB2EDAC}"/>
              </a:ext>
            </a:extLst>
          </p:cNvPr>
          <p:cNvSpPr txBox="1"/>
          <p:nvPr/>
        </p:nvSpPr>
        <p:spPr>
          <a:xfrm>
            <a:off x="7114389" y="3999037"/>
            <a:ext cx="124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068F48-92F1-0041-863B-117717F85632}"/>
              </a:ext>
            </a:extLst>
          </p:cNvPr>
          <p:cNvGrpSpPr/>
          <p:nvPr/>
        </p:nvGrpSpPr>
        <p:grpSpPr>
          <a:xfrm>
            <a:off x="8600504" y="5551719"/>
            <a:ext cx="2862409" cy="369332"/>
            <a:chOff x="8600504" y="5551719"/>
            <a:chExt cx="2862409" cy="369332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8BFDEBC-0D3A-8841-84B1-398585661550}"/>
                </a:ext>
              </a:extLst>
            </p:cNvPr>
            <p:cNvSpPr/>
            <p:nvPr/>
          </p:nvSpPr>
          <p:spPr>
            <a:xfrm>
              <a:off x="10948150" y="5634327"/>
              <a:ext cx="514763" cy="21786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rgbClr val="67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8B62C-F5E5-2143-8CD0-97C44D70F7A5}"/>
                </a:ext>
              </a:extLst>
            </p:cNvPr>
            <p:cNvSpPr txBox="1"/>
            <p:nvPr/>
          </p:nvSpPr>
          <p:spPr>
            <a:xfrm>
              <a:off x="8600504" y="5551719"/>
              <a:ext cx="242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Disease-Associated CRE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DD261D6-8251-7C45-BE68-A24094327F5A}"/>
              </a:ext>
            </a:extLst>
          </p:cNvPr>
          <p:cNvSpPr txBox="1"/>
          <p:nvPr/>
        </p:nvSpPr>
        <p:spPr>
          <a:xfrm>
            <a:off x="1366957" y="6206110"/>
            <a:ext cx="994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to identify GWAS SNP disease-associated cis-regulatory elements possibly linked to genes important for interneuron development.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174A8-76D9-BC45-84AD-163707C230A8}"/>
              </a:ext>
            </a:extLst>
          </p:cNvPr>
          <p:cNvSpPr txBox="1"/>
          <p:nvPr/>
        </p:nvSpPr>
        <p:spPr>
          <a:xfrm>
            <a:off x="3285459" y="5339060"/>
            <a:ext cx="408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about predicting variant impact?</a:t>
            </a:r>
          </a:p>
        </p:txBody>
      </p:sp>
    </p:spTree>
    <p:extLst>
      <p:ext uri="{BB962C8B-B14F-4D97-AF65-F5344CB8AC3E}">
        <p14:creationId xmlns:p14="http://schemas.microsoft.com/office/powerpoint/2010/main" val="4031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1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II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1D8222-FCF8-1D43-8951-30D63E7023C0}"/>
              </a:ext>
            </a:extLst>
          </p:cNvPr>
          <p:cNvSpPr txBox="1"/>
          <p:nvPr/>
        </p:nvSpPr>
        <p:spPr>
          <a:xfrm>
            <a:off x="319086" y="763743"/>
            <a:ext cx="415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deltaSVM</a:t>
            </a:r>
            <a:r>
              <a:rPr lang="en-US" b="1" dirty="0"/>
              <a:t> predicts cell-type specific impact of regulatory variants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5AA470-9FDE-9C41-9BB3-29CE7F6DE02B}"/>
              </a:ext>
            </a:extLst>
          </p:cNvPr>
          <p:cNvSpPr txBox="1"/>
          <p:nvPr/>
        </p:nvSpPr>
        <p:spPr>
          <a:xfrm>
            <a:off x="1366957" y="6206110"/>
            <a:ext cx="994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that variants with larger </a:t>
            </a:r>
            <a:r>
              <a:rPr lang="en-US" dirty="0" err="1"/>
              <a:t>deltaSVM</a:t>
            </a:r>
            <a:r>
              <a:rPr lang="en-US" dirty="0"/>
              <a:t> scores correspond to greater disruption of putative cis-regulatory element activity.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2CAB70-020F-7E42-A920-571AED7DB7E3}"/>
              </a:ext>
            </a:extLst>
          </p:cNvPr>
          <p:cNvSpPr txBox="1"/>
          <p:nvPr/>
        </p:nvSpPr>
        <p:spPr>
          <a:xfrm>
            <a:off x="7228423" y="1140256"/>
            <a:ext cx="255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ATAC-seq cluster,</a:t>
            </a:r>
            <a:r>
              <a:rPr lang="en-US" b="1" dirty="0"/>
              <a:t> </a:t>
            </a:r>
            <a:r>
              <a:rPr lang="en-US" dirty="0"/>
              <a:t>top 10,000 peaks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1B559D1-6809-724F-9E7C-09A9E641E61F}"/>
              </a:ext>
            </a:extLst>
          </p:cNvPr>
          <p:cNvSpPr txBox="1"/>
          <p:nvPr/>
        </p:nvSpPr>
        <p:spPr>
          <a:xfrm>
            <a:off x="7921256" y="4378973"/>
            <a:ext cx="2923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Variants Tested:</a:t>
            </a:r>
          </a:p>
          <a:p>
            <a:r>
              <a:rPr lang="en-US" b="1" dirty="0"/>
              <a:t>SNPs </a:t>
            </a:r>
            <a:r>
              <a:rPr lang="en-US" dirty="0"/>
              <a:t>of disease associated cis-regulatory elements linked to that cell-type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855BC6-1400-BC46-9851-A93B6C026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44" t="7303" r="4561" b="64070"/>
          <a:stretch/>
        </p:blipFill>
        <p:spPr>
          <a:xfrm>
            <a:off x="319087" y="1497231"/>
            <a:ext cx="6909336" cy="4419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391E3-D366-F042-80C0-F970BDF9742D}"/>
              </a:ext>
            </a:extLst>
          </p:cNvPr>
          <p:cNvSpPr txBox="1"/>
          <p:nvPr/>
        </p:nvSpPr>
        <p:spPr>
          <a:xfrm>
            <a:off x="7228423" y="2828835"/>
            <a:ext cx="1702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Gapped </a:t>
            </a:r>
            <a:r>
              <a:rPr lang="en-US" b="1" dirty="0" err="1"/>
              <a:t>kmers</a:t>
            </a:r>
            <a:r>
              <a:rPr lang="en-US" b="1" dirty="0"/>
              <a:t>:</a:t>
            </a:r>
          </a:p>
          <a:p>
            <a:r>
              <a:rPr lang="en-US" dirty="0">
                <a:solidFill>
                  <a:srgbClr val="C00000"/>
                </a:solidFill>
              </a:rPr>
              <a:t>_ _ G A T _ _ T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_ _ _ C T _ _ 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2C563-620C-164B-B4FC-2B70C3903739}"/>
              </a:ext>
            </a:extLst>
          </p:cNvPr>
          <p:cNvSpPr txBox="1"/>
          <p:nvPr/>
        </p:nvSpPr>
        <p:spPr>
          <a:xfrm>
            <a:off x="9611833" y="2828835"/>
            <a:ext cx="2105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SVM Weights:</a:t>
            </a:r>
          </a:p>
          <a:p>
            <a:r>
              <a:rPr lang="en-US" dirty="0"/>
              <a:t>Learned Sequence Vocabulary</a:t>
            </a:r>
          </a:p>
        </p:txBody>
      </p:sp>
    </p:spTree>
    <p:extLst>
      <p:ext uri="{BB962C8B-B14F-4D97-AF65-F5344CB8AC3E}">
        <p14:creationId xmlns:p14="http://schemas.microsoft.com/office/powerpoint/2010/main" val="267984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6" grpId="0"/>
      <p:bldP spid="97" grpId="0"/>
      <p:bldP spid="9" grpId="0"/>
      <p:bldP spid="10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Models for CRE Interneuron Disruption in Neuropsychiatric Disease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74325C-AE5F-F34F-9DF5-DF7F2FB9F6C3}"/>
              </a:ext>
            </a:extLst>
          </p:cNvPr>
          <p:cNvCxnSpPr>
            <a:cxnSpLocks/>
          </p:cNvCxnSpPr>
          <p:nvPr/>
        </p:nvCxnSpPr>
        <p:spPr>
          <a:xfrm>
            <a:off x="719190" y="2156571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E2B70D-733D-D94A-8175-00F2E8EF2283}"/>
              </a:ext>
            </a:extLst>
          </p:cNvPr>
          <p:cNvCxnSpPr/>
          <p:nvPr/>
        </p:nvCxnSpPr>
        <p:spPr>
          <a:xfrm>
            <a:off x="3876517" y="1850633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236AD0-1294-ED45-8351-63FBD38018DE}"/>
              </a:ext>
            </a:extLst>
          </p:cNvPr>
          <p:cNvCxnSpPr/>
          <p:nvPr/>
        </p:nvCxnSpPr>
        <p:spPr>
          <a:xfrm>
            <a:off x="3900538" y="1850633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A359626-9CE1-5C4A-8BD0-9344C9FFFFAF}"/>
              </a:ext>
            </a:extLst>
          </p:cNvPr>
          <p:cNvSpPr/>
          <p:nvPr/>
        </p:nvSpPr>
        <p:spPr>
          <a:xfrm>
            <a:off x="4585148" y="1935472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94CA2-C996-B54A-BE76-E57FCB5716ED}"/>
              </a:ext>
            </a:extLst>
          </p:cNvPr>
          <p:cNvSpPr txBox="1"/>
          <p:nvPr/>
        </p:nvSpPr>
        <p:spPr>
          <a:xfrm>
            <a:off x="-78045" y="1746754"/>
            <a:ext cx="138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7DCBE-6E88-5047-9CF8-7D2C14F9EDCD}"/>
              </a:ext>
            </a:extLst>
          </p:cNvPr>
          <p:cNvSpPr txBox="1"/>
          <p:nvPr/>
        </p:nvSpPr>
        <p:spPr>
          <a:xfrm>
            <a:off x="-71322" y="2436914"/>
            <a:ext cx="15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Prog.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028265-AC33-8B40-8186-D458D2B13481}"/>
              </a:ext>
            </a:extLst>
          </p:cNvPr>
          <p:cNvSpPr txBox="1"/>
          <p:nvPr/>
        </p:nvSpPr>
        <p:spPr>
          <a:xfrm>
            <a:off x="-71322" y="3165462"/>
            <a:ext cx="167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LGE Prog.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A4ADB5-6EB5-7245-9B4C-DDDC811A83CC}"/>
              </a:ext>
            </a:extLst>
          </p:cNvPr>
          <p:cNvCxnSpPr>
            <a:cxnSpLocks/>
          </p:cNvCxnSpPr>
          <p:nvPr/>
        </p:nvCxnSpPr>
        <p:spPr>
          <a:xfrm>
            <a:off x="719190" y="2833765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554FE9-3599-1042-ACA4-B87EECE5E117}"/>
              </a:ext>
            </a:extLst>
          </p:cNvPr>
          <p:cNvCxnSpPr/>
          <p:nvPr/>
        </p:nvCxnSpPr>
        <p:spPr>
          <a:xfrm>
            <a:off x="3900538" y="2527827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B1BCAFF-B325-9845-91E9-876BB78EFDD6}"/>
              </a:ext>
            </a:extLst>
          </p:cNvPr>
          <p:cNvSpPr/>
          <p:nvPr/>
        </p:nvSpPr>
        <p:spPr>
          <a:xfrm>
            <a:off x="4585148" y="2612666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958C89-004D-5542-B767-DEE6A5E94DD4}"/>
              </a:ext>
            </a:extLst>
          </p:cNvPr>
          <p:cNvCxnSpPr>
            <a:cxnSpLocks/>
          </p:cNvCxnSpPr>
          <p:nvPr/>
        </p:nvCxnSpPr>
        <p:spPr>
          <a:xfrm>
            <a:off x="719190" y="3557148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77DC028-2F48-1741-8E49-5AF0171630B3}"/>
              </a:ext>
            </a:extLst>
          </p:cNvPr>
          <p:cNvSpPr/>
          <p:nvPr/>
        </p:nvSpPr>
        <p:spPr>
          <a:xfrm>
            <a:off x="4585148" y="3336049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98F547-74CA-8F46-800D-48E45B692FFB}"/>
              </a:ext>
            </a:extLst>
          </p:cNvPr>
          <p:cNvSpPr/>
          <p:nvPr/>
        </p:nvSpPr>
        <p:spPr>
          <a:xfrm>
            <a:off x="2383603" y="1923731"/>
            <a:ext cx="832089" cy="22095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CF2730C-EF75-4842-80EC-0DBAA848EE9E}"/>
              </a:ext>
            </a:extLst>
          </p:cNvPr>
          <p:cNvSpPr/>
          <p:nvPr/>
        </p:nvSpPr>
        <p:spPr>
          <a:xfrm>
            <a:off x="7081887" y="1923585"/>
            <a:ext cx="955496" cy="22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624DEB9-957C-D845-8085-F1615F467D0B}"/>
              </a:ext>
            </a:extLst>
          </p:cNvPr>
          <p:cNvSpPr/>
          <p:nvPr/>
        </p:nvSpPr>
        <p:spPr>
          <a:xfrm>
            <a:off x="7081887" y="3327402"/>
            <a:ext cx="955496" cy="22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B52D573-CCF0-894E-B304-EAEC3C6029F1}"/>
              </a:ext>
            </a:extLst>
          </p:cNvPr>
          <p:cNvSpPr/>
          <p:nvPr/>
        </p:nvSpPr>
        <p:spPr>
          <a:xfrm>
            <a:off x="1206908" y="3319070"/>
            <a:ext cx="943478" cy="2259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8BE7C-641A-F744-94DF-C10AF42AF166}"/>
              </a:ext>
            </a:extLst>
          </p:cNvPr>
          <p:cNvSpPr/>
          <p:nvPr/>
        </p:nvSpPr>
        <p:spPr>
          <a:xfrm>
            <a:off x="2553215" y="1923584"/>
            <a:ext cx="45719" cy="2213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D7B43E68-D851-FC47-AF7D-7F303716F094}"/>
              </a:ext>
            </a:extLst>
          </p:cNvPr>
          <p:cNvSpPr/>
          <p:nvPr/>
        </p:nvSpPr>
        <p:spPr>
          <a:xfrm>
            <a:off x="2644398" y="1451126"/>
            <a:ext cx="1302818" cy="537192"/>
          </a:xfrm>
          <a:prstGeom prst="blockArc">
            <a:avLst>
              <a:gd name="adj1" fmla="val 10888336"/>
              <a:gd name="adj2" fmla="val 24822"/>
              <a:gd name="adj3" fmla="val 92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1BCB2F0-E317-9B4C-BD5E-A8026C119200}"/>
              </a:ext>
            </a:extLst>
          </p:cNvPr>
          <p:cNvSpPr txBox="1"/>
          <p:nvPr/>
        </p:nvSpPr>
        <p:spPr>
          <a:xfrm>
            <a:off x="-25577" y="707993"/>
            <a:ext cx="276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Cell-Type Specific Enhancer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AE1FF36-1E5C-C946-8EF9-97823D03B60A}"/>
              </a:ext>
            </a:extLst>
          </p:cNvPr>
          <p:cNvSpPr/>
          <p:nvPr/>
        </p:nvSpPr>
        <p:spPr>
          <a:xfrm>
            <a:off x="7081887" y="2603443"/>
            <a:ext cx="955496" cy="22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098119-B6EA-D545-BDAA-DAE0C1761623}"/>
              </a:ext>
            </a:extLst>
          </p:cNvPr>
          <p:cNvCxnSpPr>
            <a:cxnSpLocks/>
          </p:cNvCxnSpPr>
          <p:nvPr/>
        </p:nvCxnSpPr>
        <p:spPr>
          <a:xfrm>
            <a:off x="4292600" y="2383089"/>
            <a:ext cx="0" cy="289476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C1E7C28-D034-1842-8DB7-7A3A5F1903F4}"/>
              </a:ext>
            </a:extLst>
          </p:cNvPr>
          <p:cNvCxnSpPr>
            <a:cxnSpLocks/>
          </p:cNvCxnSpPr>
          <p:nvPr/>
        </p:nvCxnSpPr>
        <p:spPr>
          <a:xfrm>
            <a:off x="3887838" y="2546731"/>
            <a:ext cx="37932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1657CC5-4451-174E-A546-15F956BDFDA6}"/>
              </a:ext>
            </a:extLst>
          </p:cNvPr>
          <p:cNvCxnSpPr/>
          <p:nvPr/>
        </p:nvCxnSpPr>
        <p:spPr>
          <a:xfrm>
            <a:off x="8698207" y="1824040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8C4F19-F2E1-354F-B184-D6AA965191FC}"/>
              </a:ext>
            </a:extLst>
          </p:cNvPr>
          <p:cNvCxnSpPr/>
          <p:nvPr/>
        </p:nvCxnSpPr>
        <p:spPr>
          <a:xfrm>
            <a:off x="8722228" y="1824040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B0BAFE9-CF94-5F45-91D9-6805AE4DEB04}"/>
              </a:ext>
            </a:extLst>
          </p:cNvPr>
          <p:cNvSpPr/>
          <p:nvPr/>
        </p:nvSpPr>
        <p:spPr>
          <a:xfrm>
            <a:off x="9406838" y="1908879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B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273ED8-03DD-9A41-9606-F00DD0D105B3}"/>
              </a:ext>
            </a:extLst>
          </p:cNvPr>
          <p:cNvCxnSpPr/>
          <p:nvPr/>
        </p:nvCxnSpPr>
        <p:spPr>
          <a:xfrm>
            <a:off x="3889217" y="3222758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1C5E1C-0C1D-E647-9C14-905C4264D5E5}"/>
              </a:ext>
            </a:extLst>
          </p:cNvPr>
          <p:cNvCxnSpPr>
            <a:cxnSpLocks/>
          </p:cNvCxnSpPr>
          <p:nvPr/>
        </p:nvCxnSpPr>
        <p:spPr>
          <a:xfrm>
            <a:off x="4281279" y="3090720"/>
            <a:ext cx="0" cy="289476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89459B-091F-0646-9AB4-664967E8CB5E}"/>
              </a:ext>
            </a:extLst>
          </p:cNvPr>
          <p:cNvCxnSpPr>
            <a:cxnSpLocks/>
          </p:cNvCxnSpPr>
          <p:nvPr/>
        </p:nvCxnSpPr>
        <p:spPr>
          <a:xfrm>
            <a:off x="3876517" y="3254362"/>
            <a:ext cx="37932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7585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Models for CRE Interneuron Disruption in Neuropsychiatric Disease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74325C-AE5F-F34F-9DF5-DF7F2FB9F6C3}"/>
              </a:ext>
            </a:extLst>
          </p:cNvPr>
          <p:cNvCxnSpPr>
            <a:cxnSpLocks/>
          </p:cNvCxnSpPr>
          <p:nvPr/>
        </p:nvCxnSpPr>
        <p:spPr>
          <a:xfrm>
            <a:off x="719190" y="2156571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E2B70D-733D-D94A-8175-00F2E8EF2283}"/>
              </a:ext>
            </a:extLst>
          </p:cNvPr>
          <p:cNvCxnSpPr/>
          <p:nvPr/>
        </p:nvCxnSpPr>
        <p:spPr>
          <a:xfrm>
            <a:off x="3876517" y="1850633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236AD0-1294-ED45-8351-63FBD38018DE}"/>
              </a:ext>
            </a:extLst>
          </p:cNvPr>
          <p:cNvCxnSpPr/>
          <p:nvPr/>
        </p:nvCxnSpPr>
        <p:spPr>
          <a:xfrm>
            <a:off x="3900538" y="1850633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A359626-9CE1-5C4A-8BD0-9344C9FFFFAF}"/>
              </a:ext>
            </a:extLst>
          </p:cNvPr>
          <p:cNvSpPr/>
          <p:nvPr/>
        </p:nvSpPr>
        <p:spPr>
          <a:xfrm>
            <a:off x="4585148" y="1935472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94CA2-C996-B54A-BE76-E57FCB5716ED}"/>
              </a:ext>
            </a:extLst>
          </p:cNvPr>
          <p:cNvSpPr txBox="1"/>
          <p:nvPr/>
        </p:nvSpPr>
        <p:spPr>
          <a:xfrm>
            <a:off x="-78045" y="1746754"/>
            <a:ext cx="138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Prog.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7DCBE-6E88-5047-9CF8-7D2C14F9EDCD}"/>
              </a:ext>
            </a:extLst>
          </p:cNvPr>
          <p:cNvSpPr txBox="1"/>
          <p:nvPr/>
        </p:nvSpPr>
        <p:spPr>
          <a:xfrm>
            <a:off x="-71322" y="2436914"/>
            <a:ext cx="15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Prog.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028265-AC33-8B40-8186-D458D2B13481}"/>
              </a:ext>
            </a:extLst>
          </p:cNvPr>
          <p:cNvSpPr txBox="1"/>
          <p:nvPr/>
        </p:nvSpPr>
        <p:spPr>
          <a:xfrm>
            <a:off x="-71322" y="3165462"/>
            <a:ext cx="167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LGE Prog.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A4ADB5-6EB5-7245-9B4C-DDDC811A83CC}"/>
              </a:ext>
            </a:extLst>
          </p:cNvPr>
          <p:cNvCxnSpPr>
            <a:cxnSpLocks/>
          </p:cNvCxnSpPr>
          <p:nvPr/>
        </p:nvCxnSpPr>
        <p:spPr>
          <a:xfrm>
            <a:off x="719190" y="2833765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604CD2-93C6-AD45-9380-96FBB1258A35}"/>
              </a:ext>
            </a:extLst>
          </p:cNvPr>
          <p:cNvCxnSpPr/>
          <p:nvPr/>
        </p:nvCxnSpPr>
        <p:spPr>
          <a:xfrm>
            <a:off x="3876517" y="2527827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554FE9-3599-1042-ACA4-B87EECE5E117}"/>
              </a:ext>
            </a:extLst>
          </p:cNvPr>
          <p:cNvCxnSpPr/>
          <p:nvPr/>
        </p:nvCxnSpPr>
        <p:spPr>
          <a:xfrm>
            <a:off x="3900538" y="2527827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B1BCAFF-B325-9845-91E9-876BB78EFDD6}"/>
              </a:ext>
            </a:extLst>
          </p:cNvPr>
          <p:cNvSpPr/>
          <p:nvPr/>
        </p:nvSpPr>
        <p:spPr>
          <a:xfrm>
            <a:off x="4585148" y="2612666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958C89-004D-5542-B767-DEE6A5E94DD4}"/>
              </a:ext>
            </a:extLst>
          </p:cNvPr>
          <p:cNvCxnSpPr>
            <a:cxnSpLocks/>
          </p:cNvCxnSpPr>
          <p:nvPr/>
        </p:nvCxnSpPr>
        <p:spPr>
          <a:xfrm>
            <a:off x="719190" y="3557148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66936C-C0BD-4C47-8292-3C85718920BA}"/>
              </a:ext>
            </a:extLst>
          </p:cNvPr>
          <p:cNvCxnSpPr/>
          <p:nvPr/>
        </p:nvCxnSpPr>
        <p:spPr>
          <a:xfrm>
            <a:off x="3876517" y="3251210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CD03177-1BEA-F348-A525-570A2A04A5D4}"/>
              </a:ext>
            </a:extLst>
          </p:cNvPr>
          <p:cNvCxnSpPr/>
          <p:nvPr/>
        </p:nvCxnSpPr>
        <p:spPr>
          <a:xfrm>
            <a:off x="3900538" y="3251210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77DC028-2F48-1741-8E49-5AF0171630B3}"/>
              </a:ext>
            </a:extLst>
          </p:cNvPr>
          <p:cNvSpPr/>
          <p:nvPr/>
        </p:nvSpPr>
        <p:spPr>
          <a:xfrm>
            <a:off x="4585148" y="3336049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98F547-74CA-8F46-800D-48E45B692FFB}"/>
              </a:ext>
            </a:extLst>
          </p:cNvPr>
          <p:cNvSpPr/>
          <p:nvPr/>
        </p:nvSpPr>
        <p:spPr>
          <a:xfrm>
            <a:off x="2383603" y="1923731"/>
            <a:ext cx="832089" cy="2209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CF2730C-EF75-4842-80EC-0DBAA848EE9E}"/>
              </a:ext>
            </a:extLst>
          </p:cNvPr>
          <p:cNvSpPr/>
          <p:nvPr/>
        </p:nvSpPr>
        <p:spPr>
          <a:xfrm>
            <a:off x="7081887" y="1923585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D3873D3-C34D-B647-A7F6-B0C3D2FC202D}"/>
              </a:ext>
            </a:extLst>
          </p:cNvPr>
          <p:cNvSpPr/>
          <p:nvPr/>
        </p:nvSpPr>
        <p:spPr>
          <a:xfrm>
            <a:off x="7081887" y="2599788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624DEB9-957C-D845-8085-F1615F467D0B}"/>
              </a:ext>
            </a:extLst>
          </p:cNvPr>
          <p:cNvSpPr/>
          <p:nvPr/>
        </p:nvSpPr>
        <p:spPr>
          <a:xfrm>
            <a:off x="7081887" y="3327402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2225093-468D-8B42-9948-D7E8E633096D}"/>
              </a:ext>
            </a:extLst>
          </p:cNvPr>
          <p:cNvSpPr/>
          <p:nvPr/>
        </p:nvSpPr>
        <p:spPr>
          <a:xfrm>
            <a:off x="9309667" y="1931148"/>
            <a:ext cx="955496" cy="2210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B52D573-CCF0-894E-B304-EAEC3C6029F1}"/>
              </a:ext>
            </a:extLst>
          </p:cNvPr>
          <p:cNvSpPr/>
          <p:nvPr/>
        </p:nvSpPr>
        <p:spPr>
          <a:xfrm>
            <a:off x="1206908" y="3319070"/>
            <a:ext cx="943478" cy="2259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8BE7C-641A-F744-94DF-C10AF42AF166}"/>
              </a:ext>
            </a:extLst>
          </p:cNvPr>
          <p:cNvSpPr/>
          <p:nvPr/>
        </p:nvSpPr>
        <p:spPr>
          <a:xfrm>
            <a:off x="7222733" y="1900538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E95C0A-3D80-4444-9AE3-6DF3B5096109}"/>
              </a:ext>
            </a:extLst>
          </p:cNvPr>
          <p:cNvSpPr/>
          <p:nvPr/>
        </p:nvSpPr>
        <p:spPr>
          <a:xfrm>
            <a:off x="7222732" y="2582637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Block Arc 81">
            <a:extLst>
              <a:ext uri="{FF2B5EF4-FFF2-40B4-BE49-F238E27FC236}">
                <a16:creationId xmlns:a16="http://schemas.microsoft.com/office/drawing/2014/main" id="{0E65DBB0-146A-CD4E-8A5F-D20F496D60D4}"/>
              </a:ext>
            </a:extLst>
          </p:cNvPr>
          <p:cNvSpPr/>
          <p:nvPr/>
        </p:nvSpPr>
        <p:spPr>
          <a:xfrm>
            <a:off x="3911717" y="1345220"/>
            <a:ext cx="3643030" cy="554351"/>
          </a:xfrm>
          <a:prstGeom prst="blockArc">
            <a:avLst>
              <a:gd name="adj1" fmla="val 10784862"/>
              <a:gd name="adj2" fmla="val 16439"/>
              <a:gd name="adj3" fmla="val 6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Block Arc 83">
            <a:extLst>
              <a:ext uri="{FF2B5EF4-FFF2-40B4-BE49-F238E27FC236}">
                <a16:creationId xmlns:a16="http://schemas.microsoft.com/office/drawing/2014/main" id="{65319C34-6882-F34F-8AAF-A0CEFC2B67AC}"/>
              </a:ext>
            </a:extLst>
          </p:cNvPr>
          <p:cNvSpPr/>
          <p:nvPr/>
        </p:nvSpPr>
        <p:spPr>
          <a:xfrm>
            <a:off x="3907316" y="1126826"/>
            <a:ext cx="5880099" cy="987033"/>
          </a:xfrm>
          <a:prstGeom prst="blockArc">
            <a:avLst>
              <a:gd name="adj1" fmla="val 10800000"/>
              <a:gd name="adj2" fmla="val 21572"/>
              <a:gd name="adj3" fmla="val 36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DE000-6E7D-FF4D-9D59-EC16CE0DEF32}"/>
              </a:ext>
            </a:extLst>
          </p:cNvPr>
          <p:cNvSpPr/>
          <p:nvPr/>
        </p:nvSpPr>
        <p:spPr>
          <a:xfrm>
            <a:off x="7222731" y="3312370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1BCB2F0-E317-9B4C-BD5E-A8026C119200}"/>
              </a:ext>
            </a:extLst>
          </p:cNvPr>
          <p:cNvSpPr txBox="1"/>
          <p:nvPr/>
        </p:nvSpPr>
        <p:spPr>
          <a:xfrm>
            <a:off x="-25577" y="707993"/>
            <a:ext cx="276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Shared Enhancer Across Cell Types </a:t>
            </a:r>
          </a:p>
        </p:txBody>
      </p:sp>
    </p:spTree>
    <p:extLst>
      <p:ext uri="{BB962C8B-B14F-4D97-AF65-F5344CB8AC3E}">
        <p14:creationId xmlns:p14="http://schemas.microsoft.com/office/powerpoint/2010/main" val="28249884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Models for CRE Interneuron Disruption in Neuropsychiatric Disease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74325C-AE5F-F34F-9DF5-DF7F2FB9F6C3}"/>
              </a:ext>
            </a:extLst>
          </p:cNvPr>
          <p:cNvCxnSpPr>
            <a:cxnSpLocks/>
          </p:cNvCxnSpPr>
          <p:nvPr/>
        </p:nvCxnSpPr>
        <p:spPr>
          <a:xfrm>
            <a:off x="719190" y="2384625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E2B70D-733D-D94A-8175-00F2E8EF2283}"/>
              </a:ext>
            </a:extLst>
          </p:cNvPr>
          <p:cNvCxnSpPr/>
          <p:nvPr/>
        </p:nvCxnSpPr>
        <p:spPr>
          <a:xfrm>
            <a:off x="3876517" y="2078687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236AD0-1294-ED45-8351-63FBD38018DE}"/>
              </a:ext>
            </a:extLst>
          </p:cNvPr>
          <p:cNvCxnSpPr/>
          <p:nvPr/>
        </p:nvCxnSpPr>
        <p:spPr>
          <a:xfrm>
            <a:off x="3900538" y="2078687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A359626-9CE1-5C4A-8BD0-9344C9FFFFAF}"/>
              </a:ext>
            </a:extLst>
          </p:cNvPr>
          <p:cNvSpPr/>
          <p:nvPr/>
        </p:nvSpPr>
        <p:spPr>
          <a:xfrm>
            <a:off x="4585148" y="2163526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94CA2-C996-B54A-BE76-E57FCB5716ED}"/>
              </a:ext>
            </a:extLst>
          </p:cNvPr>
          <p:cNvSpPr txBox="1"/>
          <p:nvPr/>
        </p:nvSpPr>
        <p:spPr>
          <a:xfrm>
            <a:off x="-78045" y="1974808"/>
            <a:ext cx="138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7DCBE-6E88-5047-9CF8-7D2C14F9EDCD}"/>
              </a:ext>
            </a:extLst>
          </p:cNvPr>
          <p:cNvSpPr txBox="1"/>
          <p:nvPr/>
        </p:nvSpPr>
        <p:spPr>
          <a:xfrm>
            <a:off x="-71322" y="2932838"/>
            <a:ext cx="15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Prog.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028265-AC33-8B40-8186-D458D2B13481}"/>
              </a:ext>
            </a:extLst>
          </p:cNvPr>
          <p:cNvSpPr txBox="1"/>
          <p:nvPr/>
        </p:nvSpPr>
        <p:spPr>
          <a:xfrm>
            <a:off x="-78045" y="3988865"/>
            <a:ext cx="167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LGE Prog.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A4ADB5-6EB5-7245-9B4C-DDDC811A83CC}"/>
              </a:ext>
            </a:extLst>
          </p:cNvPr>
          <p:cNvCxnSpPr>
            <a:cxnSpLocks/>
          </p:cNvCxnSpPr>
          <p:nvPr/>
        </p:nvCxnSpPr>
        <p:spPr>
          <a:xfrm>
            <a:off x="719190" y="3329689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554FE9-3599-1042-ACA4-B87EECE5E117}"/>
              </a:ext>
            </a:extLst>
          </p:cNvPr>
          <p:cNvCxnSpPr/>
          <p:nvPr/>
        </p:nvCxnSpPr>
        <p:spPr>
          <a:xfrm>
            <a:off x="3900538" y="3023751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B1BCAFF-B325-9845-91E9-876BB78EFDD6}"/>
              </a:ext>
            </a:extLst>
          </p:cNvPr>
          <p:cNvSpPr/>
          <p:nvPr/>
        </p:nvSpPr>
        <p:spPr>
          <a:xfrm>
            <a:off x="4585148" y="3108590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958C89-004D-5542-B767-DEE6A5E94DD4}"/>
              </a:ext>
            </a:extLst>
          </p:cNvPr>
          <p:cNvCxnSpPr>
            <a:cxnSpLocks/>
          </p:cNvCxnSpPr>
          <p:nvPr/>
        </p:nvCxnSpPr>
        <p:spPr>
          <a:xfrm>
            <a:off x="712467" y="4380551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77DC028-2F48-1741-8E49-5AF0171630B3}"/>
              </a:ext>
            </a:extLst>
          </p:cNvPr>
          <p:cNvSpPr/>
          <p:nvPr/>
        </p:nvSpPr>
        <p:spPr>
          <a:xfrm>
            <a:off x="4578425" y="4159452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98F547-74CA-8F46-800D-48E45B692FFB}"/>
              </a:ext>
            </a:extLst>
          </p:cNvPr>
          <p:cNvSpPr/>
          <p:nvPr/>
        </p:nvSpPr>
        <p:spPr>
          <a:xfrm>
            <a:off x="2383603" y="2151785"/>
            <a:ext cx="832089" cy="22095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CF2730C-EF75-4842-80EC-0DBAA848EE9E}"/>
              </a:ext>
            </a:extLst>
          </p:cNvPr>
          <p:cNvSpPr/>
          <p:nvPr/>
        </p:nvSpPr>
        <p:spPr>
          <a:xfrm>
            <a:off x="7081887" y="2151639"/>
            <a:ext cx="955496" cy="22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624DEB9-957C-D845-8085-F1615F467D0B}"/>
              </a:ext>
            </a:extLst>
          </p:cNvPr>
          <p:cNvSpPr/>
          <p:nvPr/>
        </p:nvSpPr>
        <p:spPr>
          <a:xfrm>
            <a:off x="7075164" y="4150805"/>
            <a:ext cx="955496" cy="22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B52D573-CCF0-894E-B304-EAEC3C6029F1}"/>
              </a:ext>
            </a:extLst>
          </p:cNvPr>
          <p:cNvSpPr/>
          <p:nvPr/>
        </p:nvSpPr>
        <p:spPr>
          <a:xfrm>
            <a:off x="1200185" y="4142473"/>
            <a:ext cx="943478" cy="2259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8BE7C-641A-F744-94DF-C10AF42AF166}"/>
              </a:ext>
            </a:extLst>
          </p:cNvPr>
          <p:cNvSpPr/>
          <p:nvPr/>
        </p:nvSpPr>
        <p:spPr>
          <a:xfrm>
            <a:off x="2553215" y="2187808"/>
            <a:ext cx="45719" cy="1851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D7B43E68-D851-FC47-AF7D-7F303716F094}"/>
              </a:ext>
            </a:extLst>
          </p:cNvPr>
          <p:cNvSpPr/>
          <p:nvPr/>
        </p:nvSpPr>
        <p:spPr>
          <a:xfrm>
            <a:off x="2644398" y="1451126"/>
            <a:ext cx="1302818" cy="537192"/>
          </a:xfrm>
          <a:prstGeom prst="blockArc">
            <a:avLst>
              <a:gd name="adj1" fmla="val 10888336"/>
              <a:gd name="adj2" fmla="val 24822"/>
              <a:gd name="adj3" fmla="val 92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1BCB2F0-E317-9B4C-BD5E-A8026C119200}"/>
              </a:ext>
            </a:extLst>
          </p:cNvPr>
          <p:cNvSpPr txBox="1"/>
          <p:nvPr/>
        </p:nvSpPr>
        <p:spPr>
          <a:xfrm>
            <a:off x="-25577" y="707993"/>
            <a:ext cx="276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Cell-Type Specific Enhancer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1EC6-3F8D-894B-B819-F076ABA5AE78}"/>
              </a:ext>
            </a:extLst>
          </p:cNvPr>
          <p:cNvSpPr txBox="1"/>
          <p:nvPr/>
        </p:nvSpPr>
        <p:spPr>
          <a:xfrm>
            <a:off x="1544173" y="6002922"/>
            <a:ext cx="1671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Lhx6 Enhancer</a:t>
            </a:r>
          </a:p>
          <a:p>
            <a:r>
              <a:rPr lang="en-US" b="1" dirty="0"/>
              <a:t>ETV1 Enhancer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11A00AE-69D4-D84E-8895-75C43BA2068E}"/>
              </a:ext>
            </a:extLst>
          </p:cNvPr>
          <p:cNvSpPr/>
          <p:nvPr/>
        </p:nvSpPr>
        <p:spPr>
          <a:xfrm>
            <a:off x="440480" y="6216356"/>
            <a:ext cx="832089" cy="22095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898FDC-A5B4-5C48-9C91-2815F4AD164F}"/>
              </a:ext>
            </a:extLst>
          </p:cNvPr>
          <p:cNvSpPr/>
          <p:nvPr/>
        </p:nvSpPr>
        <p:spPr>
          <a:xfrm>
            <a:off x="604440" y="6180091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AE1FF36-1E5C-C946-8EF9-97823D03B60A}"/>
              </a:ext>
            </a:extLst>
          </p:cNvPr>
          <p:cNvSpPr/>
          <p:nvPr/>
        </p:nvSpPr>
        <p:spPr>
          <a:xfrm>
            <a:off x="7081887" y="3099367"/>
            <a:ext cx="955496" cy="22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098119-B6EA-D545-BDAA-DAE0C1761623}"/>
              </a:ext>
            </a:extLst>
          </p:cNvPr>
          <p:cNvCxnSpPr>
            <a:cxnSpLocks/>
          </p:cNvCxnSpPr>
          <p:nvPr/>
        </p:nvCxnSpPr>
        <p:spPr>
          <a:xfrm>
            <a:off x="4292600" y="2879013"/>
            <a:ext cx="0" cy="289476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C1E7C28-D034-1842-8DB7-7A3A5F1903F4}"/>
              </a:ext>
            </a:extLst>
          </p:cNvPr>
          <p:cNvCxnSpPr>
            <a:cxnSpLocks/>
          </p:cNvCxnSpPr>
          <p:nvPr/>
        </p:nvCxnSpPr>
        <p:spPr>
          <a:xfrm>
            <a:off x="3887838" y="3042655"/>
            <a:ext cx="37932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1657CC5-4451-174E-A546-15F956BDFDA6}"/>
              </a:ext>
            </a:extLst>
          </p:cNvPr>
          <p:cNvCxnSpPr/>
          <p:nvPr/>
        </p:nvCxnSpPr>
        <p:spPr>
          <a:xfrm>
            <a:off x="8698207" y="2052094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8C4F19-F2E1-354F-B184-D6AA965191FC}"/>
              </a:ext>
            </a:extLst>
          </p:cNvPr>
          <p:cNvCxnSpPr/>
          <p:nvPr/>
        </p:nvCxnSpPr>
        <p:spPr>
          <a:xfrm>
            <a:off x="8722228" y="2052094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B0BAFE9-CF94-5F45-91D9-6805AE4DEB04}"/>
              </a:ext>
            </a:extLst>
          </p:cNvPr>
          <p:cNvSpPr/>
          <p:nvPr/>
        </p:nvSpPr>
        <p:spPr>
          <a:xfrm>
            <a:off x="9406838" y="2136933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B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273ED8-03DD-9A41-9606-F00DD0D105B3}"/>
              </a:ext>
            </a:extLst>
          </p:cNvPr>
          <p:cNvCxnSpPr/>
          <p:nvPr/>
        </p:nvCxnSpPr>
        <p:spPr>
          <a:xfrm>
            <a:off x="3882494" y="4046161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1C5E1C-0C1D-E647-9C14-905C4264D5E5}"/>
              </a:ext>
            </a:extLst>
          </p:cNvPr>
          <p:cNvCxnSpPr>
            <a:cxnSpLocks/>
          </p:cNvCxnSpPr>
          <p:nvPr/>
        </p:nvCxnSpPr>
        <p:spPr>
          <a:xfrm>
            <a:off x="4274556" y="3914123"/>
            <a:ext cx="0" cy="289476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89459B-091F-0646-9AB4-664967E8CB5E}"/>
              </a:ext>
            </a:extLst>
          </p:cNvPr>
          <p:cNvCxnSpPr>
            <a:cxnSpLocks/>
          </p:cNvCxnSpPr>
          <p:nvPr/>
        </p:nvCxnSpPr>
        <p:spPr>
          <a:xfrm>
            <a:off x="3869794" y="4077765"/>
            <a:ext cx="37932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4158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Aim II: Characterize disease associated cis-regulatory elements in diverse GE. </a:t>
            </a:r>
            <a:endParaRPr lang="en-US" sz="2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Characterize cell-type specific epigenomic landscape of ganglionic eminence</a:t>
            </a:r>
          </a:p>
          <a:p>
            <a:endParaRPr lang="en-US" sz="2500" b="1" dirty="0"/>
          </a:p>
          <a:p>
            <a:r>
              <a:rPr lang="en-US" sz="2500" b="1" dirty="0"/>
              <a:t>B. Assess GWAS SNPs disease association and variant impact on cis-regulatory elements in Ganglionic Eminence using </a:t>
            </a:r>
            <a:r>
              <a:rPr lang="en-US" sz="2500" b="1" dirty="0" err="1"/>
              <a:t>deltaSVM</a:t>
            </a:r>
            <a:endParaRPr lang="en-US" sz="2500" b="1" dirty="0"/>
          </a:p>
          <a:p>
            <a:endParaRPr lang="en-US" sz="2500" b="1" dirty="0"/>
          </a:p>
          <a:p>
            <a:r>
              <a:rPr lang="en-US" sz="2500" b="1" dirty="0"/>
              <a:t>C. Validate function of disease associated cis-regulatory elements in primary culture with </a:t>
            </a:r>
            <a:r>
              <a:rPr lang="en-US" sz="2500" b="1" dirty="0" err="1"/>
              <a:t>CRISPRview</a:t>
            </a:r>
            <a:r>
              <a:rPr lang="en-US" sz="2500" b="1" dirty="0"/>
              <a:t>.</a:t>
            </a:r>
          </a:p>
          <a:p>
            <a:pPr marL="342900" indent="-342900">
              <a:buFont typeface="+mj-lt"/>
              <a:buAutoNum type="alphaUcPeriod"/>
            </a:pP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C0C5B-6CA4-6949-828A-24233CDE6663}"/>
              </a:ext>
            </a:extLst>
          </p:cNvPr>
          <p:cNvSpPr txBox="1"/>
          <p:nvPr/>
        </p:nvSpPr>
        <p:spPr>
          <a:xfrm>
            <a:off x="1746035" y="5398770"/>
            <a:ext cx="85050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Prioritize cis-regulatory element candidates with </a:t>
            </a:r>
            <a:r>
              <a:rPr lang="en-US" sz="2500" b="1" dirty="0" err="1">
                <a:solidFill>
                  <a:srgbClr val="C00000"/>
                </a:solidFill>
              </a:rPr>
              <a:t>deltaSVM</a:t>
            </a:r>
            <a:endParaRPr lang="en-US" sz="2500" b="1" dirty="0">
              <a:solidFill>
                <a:srgbClr val="C00000"/>
              </a:solidFill>
            </a:endParaRPr>
          </a:p>
          <a:p>
            <a:r>
              <a:rPr lang="en-US" sz="2500" b="1" dirty="0">
                <a:solidFill>
                  <a:srgbClr val="C00000"/>
                </a:solidFill>
              </a:rPr>
              <a:t>Take top 3-5 candidates</a:t>
            </a:r>
          </a:p>
        </p:txBody>
      </p:sp>
    </p:spTree>
    <p:extLst>
      <p:ext uri="{BB962C8B-B14F-4D97-AF65-F5344CB8AC3E}">
        <p14:creationId xmlns:p14="http://schemas.microsoft.com/office/powerpoint/2010/main" val="152185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CRISPRview</a:t>
            </a:r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Design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74325C-AE5F-F34F-9DF5-DF7F2FB9F6C3}"/>
              </a:ext>
            </a:extLst>
          </p:cNvPr>
          <p:cNvCxnSpPr>
            <a:cxnSpLocks/>
          </p:cNvCxnSpPr>
          <p:nvPr/>
        </p:nvCxnSpPr>
        <p:spPr>
          <a:xfrm>
            <a:off x="719190" y="2384625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E2B70D-733D-D94A-8175-00F2E8EF2283}"/>
              </a:ext>
            </a:extLst>
          </p:cNvPr>
          <p:cNvCxnSpPr/>
          <p:nvPr/>
        </p:nvCxnSpPr>
        <p:spPr>
          <a:xfrm>
            <a:off x="3876517" y="2078687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236AD0-1294-ED45-8351-63FBD38018DE}"/>
              </a:ext>
            </a:extLst>
          </p:cNvPr>
          <p:cNvCxnSpPr/>
          <p:nvPr/>
        </p:nvCxnSpPr>
        <p:spPr>
          <a:xfrm>
            <a:off x="3900538" y="2078687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A359626-9CE1-5C4A-8BD0-9344C9FFFFAF}"/>
              </a:ext>
            </a:extLst>
          </p:cNvPr>
          <p:cNvSpPr/>
          <p:nvPr/>
        </p:nvSpPr>
        <p:spPr>
          <a:xfrm>
            <a:off x="4585148" y="2163526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94CA2-C996-B54A-BE76-E57FCB5716ED}"/>
              </a:ext>
            </a:extLst>
          </p:cNvPr>
          <p:cNvSpPr txBox="1"/>
          <p:nvPr/>
        </p:nvSpPr>
        <p:spPr>
          <a:xfrm>
            <a:off x="-78045" y="1974808"/>
            <a:ext cx="138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98F547-74CA-8F46-800D-48E45B692FFB}"/>
              </a:ext>
            </a:extLst>
          </p:cNvPr>
          <p:cNvSpPr/>
          <p:nvPr/>
        </p:nvSpPr>
        <p:spPr>
          <a:xfrm>
            <a:off x="2383603" y="2151785"/>
            <a:ext cx="832089" cy="22095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CF2730C-EF75-4842-80EC-0DBAA848EE9E}"/>
              </a:ext>
            </a:extLst>
          </p:cNvPr>
          <p:cNvSpPr/>
          <p:nvPr/>
        </p:nvSpPr>
        <p:spPr>
          <a:xfrm>
            <a:off x="7081887" y="2151639"/>
            <a:ext cx="955496" cy="22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8BE7C-641A-F744-94DF-C10AF42AF166}"/>
              </a:ext>
            </a:extLst>
          </p:cNvPr>
          <p:cNvSpPr/>
          <p:nvPr/>
        </p:nvSpPr>
        <p:spPr>
          <a:xfrm>
            <a:off x="2553215" y="2187808"/>
            <a:ext cx="45719" cy="1851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D7B43E68-D851-FC47-AF7D-7F303716F094}"/>
              </a:ext>
            </a:extLst>
          </p:cNvPr>
          <p:cNvSpPr/>
          <p:nvPr/>
        </p:nvSpPr>
        <p:spPr>
          <a:xfrm>
            <a:off x="2644398" y="1451126"/>
            <a:ext cx="1302818" cy="537192"/>
          </a:xfrm>
          <a:prstGeom prst="blockArc">
            <a:avLst>
              <a:gd name="adj1" fmla="val 10888336"/>
              <a:gd name="adj2" fmla="val 24822"/>
              <a:gd name="adj3" fmla="val 92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1BCB2F0-E317-9B4C-BD5E-A8026C119200}"/>
              </a:ext>
            </a:extLst>
          </p:cNvPr>
          <p:cNvSpPr txBox="1"/>
          <p:nvPr/>
        </p:nvSpPr>
        <p:spPr>
          <a:xfrm>
            <a:off x="-25577" y="707993"/>
            <a:ext cx="276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Cell-Type Specific Enhancer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1657CC5-4451-174E-A546-15F956BDFDA6}"/>
              </a:ext>
            </a:extLst>
          </p:cNvPr>
          <p:cNvCxnSpPr/>
          <p:nvPr/>
        </p:nvCxnSpPr>
        <p:spPr>
          <a:xfrm>
            <a:off x="8698207" y="2052094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8C4F19-F2E1-354F-B184-D6AA965191FC}"/>
              </a:ext>
            </a:extLst>
          </p:cNvPr>
          <p:cNvCxnSpPr/>
          <p:nvPr/>
        </p:nvCxnSpPr>
        <p:spPr>
          <a:xfrm>
            <a:off x="8722228" y="2052094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B0BAFE9-CF94-5F45-91D9-6805AE4DEB04}"/>
              </a:ext>
            </a:extLst>
          </p:cNvPr>
          <p:cNvSpPr/>
          <p:nvPr/>
        </p:nvSpPr>
        <p:spPr>
          <a:xfrm>
            <a:off x="9406838" y="2136933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B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759BC1-32A0-C147-8569-397809C8B4CF}"/>
              </a:ext>
            </a:extLst>
          </p:cNvPr>
          <p:cNvGrpSpPr/>
          <p:nvPr/>
        </p:nvGrpSpPr>
        <p:grpSpPr>
          <a:xfrm>
            <a:off x="7047545" y="2922797"/>
            <a:ext cx="1886131" cy="1309065"/>
            <a:chOff x="4246130" y="3684496"/>
            <a:chExt cx="1886131" cy="130906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046B11F-B736-8C40-957D-E9703BEE986F}"/>
                </a:ext>
              </a:extLst>
            </p:cNvPr>
            <p:cNvGrpSpPr/>
            <p:nvPr/>
          </p:nvGrpSpPr>
          <p:grpSpPr>
            <a:xfrm>
              <a:off x="4297826" y="4197462"/>
              <a:ext cx="1798174" cy="796099"/>
              <a:chOff x="4623198" y="4550837"/>
              <a:chExt cx="1798174" cy="79609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1A38F73-D74B-D248-9AC4-469A319495AD}"/>
                  </a:ext>
                </a:extLst>
              </p:cNvPr>
              <p:cNvGrpSpPr/>
              <p:nvPr/>
            </p:nvGrpSpPr>
            <p:grpSpPr>
              <a:xfrm>
                <a:off x="4623198" y="4550837"/>
                <a:ext cx="1340974" cy="338899"/>
                <a:chOff x="4417431" y="3697628"/>
                <a:chExt cx="1340974" cy="338899"/>
              </a:xfrm>
            </p:grpSpPr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16C364C7-1EA6-054E-856E-4FBB91233ED1}"/>
                    </a:ext>
                  </a:extLst>
                </p:cNvPr>
                <p:cNvSpPr/>
                <p:nvPr/>
              </p:nvSpPr>
              <p:spPr>
                <a:xfrm>
                  <a:off x="4417431" y="3722961"/>
                  <a:ext cx="1173141" cy="278504"/>
                </a:xfrm>
                <a:custGeom>
                  <a:avLst/>
                  <a:gdLst>
                    <a:gd name="connsiteX0" fmla="*/ 0 w 968734"/>
                    <a:gd name="connsiteY0" fmla="*/ 14843 h 259358"/>
                    <a:gd name="connsiteX1" fmla="*/ 243068 w 968734"/>
                    <a:gd name="connsiteY1" fmla="*/ 26418 h 259358"/>
                    <a:gd name="connsiteX2" fmla="*/ 613458 w 968734"/>
                    <a:gd name="connsiteY2" fmla="*/ 257912 h 259358"/>
                    <a:gd name="connsiteX3" fmla="*/ 937549 w 968734"/>
                    <a:gd name="connsiteY3" fmla="*/ 130590 h 259358"/>
                    <a:gd name="connsiteX4" fmla="*/ 937549 w 968734"/>
                    <a:gd name="connsiteY4" fmla="*/ 165314 h 25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8734" h="259358">
                      <a:moveTo>
                        <a:pt x="0" y="14843"/>
                      </a:moveTo>
                      <a:cubicBezTo>
                        <a:pt x="70412" y="375"/>
                        <a:pt x="140825" y="-14093"/>
                        <a:pt x="243068" y="26418"/>
                      </a:cubicBezTo>
                      <a:cubicBezTo>
                        <a:pt x="345311" y="66929"/>
                        <a:pt x="497711" y="240550"/>
                        <a:pt x="613458" y="257912"/>
                      </a:cubicBezTo>
                      <a:cubicBezTo>
                        <a:pt x="729205" y="275274"/>
                        <a:pt x="937549" y="130590"/>
                        <a:pt x="937549" y="130590"/>
                      </a:cubicBezTo>
                      <a:cubicBezTo>
                        <a:pt x="991564" y="115157"/>
                        <a:pt x="964556" y="140235"/>
                        <a:pt x="937549" y="165314"/>
                      </a:cubicBezTo>
                    </a:path>
                  </a:pathLst>
                </a:cu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B9787275-F0D8-C747-8FDB-4C1701DA75B2}"/>
                    </a:ext>
                  </a:extLst>
                </p:cNvPr>
                <p:cNvSpPr/>
                <p:nvPr/>
              </p:nvSpPr>
              <p:spPr>
                <a:xfrm>
                  <a:off x="5422739" y="3697628"/>
                  <a:ext cx="335666" cy="33889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95D05E-A68E-264D-BFCF-1290C13DA51B}"/>
                  </a:ext>
                </a:extLst>
              </p:cNvPr>
              <p:cNvGrpSpPr/>
              <p:nvPr/>
            </p:nvGrpSpPr>
            <p:grpSpPr>
              <a:xfrm>
                <a:off x="4775598" y="4703237"/>
                <a:ext cx="1340974" cy="338899"/>
                <a:chOff x="4417431" y="3697628"/>
                <a:chExt cx="1340974" cy="338899"/>
              </a:xfrm>
            </p:grpSpPr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06AE8E3C-8EF2-2547-A3C1-409D995DE29C}"/>
                    </a:ext>
                  </a:extLst>
                </p:cNvPr>
                <p:cNvSpPr/>
                <p:nvPr/>
              </p:nvSpPr>
              <p:spPr>
                <a:xfrm>
                  <a:off x="4417431" y="3722961"/>
                  <a:ext cx="1173141" cy="278504"/>
                </a:xfrm>
                <a:custGeom>
                  <a:avLst/>
                  <a:gdLst>
                    <a:gd name="connsiteX0" fmla="*/ 0 w 968734"/>
                    <a:gd name="connsiteY0" fmla="*/ 14843 h 259358"/>
                    <a:gd name="connsiteX1" fmla="*/ 243068 w 968734"/>
                    <a:gd name="connsiteY1" fmla="*/ 26418 h 259358"/>
                    <a:gd name="connsiteX2" fmla="*/ 613458 w 968734"/>
                    <a:gd name="connsiteY2" fmla="*/ 257912 h 259358"/>
                    <a:gd name="connsiteX3" fmla="*/ 937549 w 968734"/>
                    <a:gd name="connsiteY3" fmla="*/ 130590 h 259358"/>
                    <a:gd name="connsiteX4" fmla="*/ 937549 w 968734"/>
                    <a:gd name="connsiteY4" fmla="*/ 165314 h 25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8734" h="259358">
                      <a:moveTo>
                        <a:pt x="0" y="14843"/>
                      </a:moveTo>
                      <a:cubicBezTo>
                        <a:pt x="70412" y="375"/>
                        <a:pt x="140825" y="-14093"/>
                        <a:pt x="243068" y="26418"/>
                      </a:cubicBezTo>
                      <a:cubicBezTo>
                        <a:pt x="345311" y="66929"/>
                        <a:pt x="497711" y="240550"/>
                        <a:pt x="613458" y="257912"/>
                      </a:cubicBezTo>
                      <a:cubicBezTo>
                        <a:pt x="729205" y="275274"/>
                        <a:pt x="937549" y="130590"/>
                        <a:pt x="937549" y="130590"/>
                      </a:cubicBezTo>
                      <a:cubicBezTo>
                        <a:pt x="991564" y="115157"/>
                        <a:pt x="964556" y="140235"/>
                        <a:pt x="937549" y="165314"/>
                      </a:cubicBezTo>
                    </a:path>
                  </a:pathLst>
                </a:cu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F7672AC-F8CE-2247-976E-FCB0264EF368}"/>
                    </a:ext>
                  </a:extLst>
                </p:cNvPr>
                <p:cNvSpPr/>
                <p:nvPr/>
              </p:nvSpPr>
              <p:spPr>
                <a:xfrm>
                  <a:off x="5422739" y="3697628"/>
                  <a:ext cx="335666" cy="33889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7552328-A300-5044-8504-CAFD7E61E742}"/>
                  </a:ext>
                </a:extLst>
              </p:cNvPr>
              <p:cNvGrpSpPr/>
              <p:nvPr/>
            </p:nvGrpSpPr>
            <p:grpSpPr>
              <a:xfrm>
                <a:off x="4927998" y="4855637"/>
                <a:ext cx="1340974" cy="338899"/>
                <a:chOff x="4417431" y="3697628"/>
                <a:chExt cx="1340974" cy="338899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2B2D9F85-9005-C74F-9FBE-237938B2D4B3}"/>
                    </a:ext>
                  </a:extLst>
                </p:cNvPr>
                <p:cNvSpPr/>
                <p:nvPr/>
              </p:nvSpPr>
              <p:spPr>
                <a:xfrm>
                  <a:off x="4417431" y="3722961"/>
                  <a:ext cx="1173141" cy="278504"/>
                </a:xfrm>
                <a:custGeom>
                  <a:avLst/>
                  <a:gdLst>
                    <a:gd name="connsiteX0" fmla="*/ 0 w 968734"/>
                    <a:gd name="connsiteY0" fmla="*/ 14843 h 259358"/>
                    <a:gd name="connsiteX1" fmla="*/ 243068 w 968734"/>
                    <a:gd name="connsiteY1" fmla="*/ 26418 h 259358"/>
                    <a:gd name="connsiteX2" fmla="*/ 613458 w 968734"/>
                    <a:gd name="connsiteY2" fmla="*/ 257912 h 259358"/>
                    <a:gd name="connsiteX3" fmla="*/ 937549 w 968734"/>
                    <a:gd name="connsiteY3" fmla="*/ 130590 h 259358"/>
                    <a:gd name="connsiteX4" fmla="*/ 937549 w 968734"/>
                    <a:gd name="connsiteY4" fmla="*/ 165314 h 25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8734" h="259358">
                      <a:moveTo>
                        <a:pt x="0" y="14843"/>
                      </a:moveTo>
                      <a:cubicBezTo>
                        <a:pt x="70412" y="375"/>
                        <a:pt x="140825" y="-14093"/>
                        <a:pt x="243068" y="26418"/>
                      </a:cubicBezTo>
                      <a:cubicBezTo>
                        <a:pt x="345311" y="66929"/>
                        <a:pt x="497711" y="240550"/>
                        <a:pt x="613458" y="257912"/>
                      </a:cubicBezTo>
                      <a:cubicBezTo>
                        <a:pt x="729205" y="275274"/>
                        <a:pt x="937549" y="130590"/>
                        <a:pt x="937549" y="130590"/>
                      </a:cubicBezTo>
                      <a:cubicBezTo>
                        <a:pt x="991564" y="115157"/>
                        <a:pt x="964556" y="140235"/>
                        <a:pt x="937549" y="165314"/>
                      </a:cubicBezTo>
                    </a:path>
                  </a:pathLst>
                </a:cu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17F2201-8BDC-BE47-B872-008BD195030E}"/>
                    </a:ext>
                  </a:extLst>
                </p:cNvPr>
                <p:cNvSpPr/>
                <p:nvPr/>
              </p:nvSpPr>
              <p:spPr>
                <a:xfrm>
                  <a:off x="5422739" y="3697628"/>
                  <a:ext cx="335666" cy="33889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39F759B-F7B7-6147-A1F9-B3949CDF8F7C}"/>
                  </a:ext>
                </a:extLst>
              </p:cNvPr>
              <p:cNvGrpSpPr/>
              <p:nvPr/>
            </p:nvGrpSpPr>
            <p:grpSpPr>
              <a:xfrm>
                <a:off x="5080398" y="5008037"/>
                <a:ext cx="1340974" cy="338899"/>
                <a:chOff x="4417431" y="3697628"/>
                <a:chExt cx="1340974" cy="338899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B496B655-DE4F-F54D-A2AF-4D32329C7DE1}"/>
                    </a:ext>
                  </a:extLst>
                </p:cNvPr>
                <p:cNvSpPr/>
                <p:nvPr/>
              </p:nvSpPr>
              <p:spPr>
                <a:xfrm>
                  <a:off x="4417431" y="3722961"/>
                  <a:ext cx="1173141" cy="278504"/>
                </a:xfrm>
                <a:custGeom>
                  <a:avLst/>
                  <a:gdLst>
                    <a:gd name="connsiteX0" fmla="*/ 0 w 968734"/>
                    <a:gd name="connsiteY0" fmla="*/ 14843 h 259358"/>
                    <a:gd name="connsiteX1" fmla="*/ 243068 w 968734"/>
                    <a:gd name="connsiteY1" fmla="*/ 26418 h 259358"/>
                    <a:gd name="connsiteX2" fmla="*/ 613458 w 968734"/>
                    <a:gd name="connsiteY2" fmla="*/ 257912 h 259358"/>
                    <a:gd name="connsiteX3" fmla="*/ 937549 w 968734"/>
                    <a:gd name="connsiteY3" fmla="*/ 130590 h 259358"/>
                    <a:gd name="connsiteX4" fmla="*/ 937549 w 968734"/>
                    <a:gd name="connsiteY4" fmla="*/ 165314 h 25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8734" h="259358">
                      <a:moveTo>
                        <a:pt x="0" y="14843"/>
                      </a:moveTo>
                      <a:cubicBezTo>
                        <a:pt x="70412" y="375"/>
                        <a:pt x="140825" y="-14093"/>
                        <a:pt x="243068" y="26418"/>
                      </a:cubicBezTo>
                      <a:cubicBezTo>
                        <a:pt x="345311" y="66929"/>
                        <a:pt x="497711" y="240550"/>
                        <a:pt x="613458" y="257912"/>
                      </a:cubicBezTo>
                      <a:cubicBezTo>
                        <a:pt x="729205" y="275274"/>
                        <a:pt x="937549" y="130590"/>
                        <a:pt x="937549" y="130590"/>
                      </a:cubicBezTo>
                      <a:cubicBezTo>
                        <a:pt x="991564" y="115157"/>
                        <a:pt x="964556" y="140235"/>
                        <a:pt x="937549" y="165314"/>
                      </a:cubicBezTo>
                    </a:path>
                  </a:pathLst>
                </a:cu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02343FC-B931-114D-9D3F-9053EA4330F4}"/>
                    </a:ext>
                  </a:extLst>
                </p:cNvPr>
                <p:cNvSpPr/>
                <p:nvPr/>
              </p:nvSpPr>
              <p:spPr>
                <a:xfrm>
                  <a:off x="5422739" y="3697628"/>
                  <a:ext cx="335666" cy="33889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9EC89B-98A4-D547-9F32-0B66F41B2B25}"/>
                </a:ext>
              </a:extLst>
            </p:cNvPr>
            <p:cNvSpPr txBox="1"/>
            <p:nvPr/>
          </p:nvSpPr>
          <p:spPr>
            <a:xfrm>
              <a:off x="4246130" y="3684496"/>
              <a:ext cx="1886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FISH Probes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B9AFD5-1A1B-7C4E-AB61-591F97E8CC3E}"/>
              </a:ext>
            </a:extLst>
          </p:cNvPr>
          <p:cNvGrpSpPr/>
          <p:nvPr/>
        </p:nvGrpSpPr>
        <p:grpSpPr>
          <a:xfrm>
            <a:off x="9152470" y="2897634"/>
            <a:ext cx="1560639" cy="1449522"/>
            <a:chOff x="5815172" y="3343876"/>
            <a:chExt cx="1560639" cy="14495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195646-370B-AC4E-A51A-EC6593494CD7}"/>
                </a:ext>
              </a:extLst>
            </p:cNvPr>
            <p:cNvSpPr txBox="1"/>
            <p:nvPr/>
          </p:nvSpPr>
          <p:spPr>
            <a:xfrm>
              <a:off x="5815172" y="3343876"/>
              <a:ext cx="1560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Marker Genes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9A2BE12-52B5-CB46-B6B2-B28E2C825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40" t="7300" r="58452" b="88390"/>
            <a:stretch/>
          </p:blipFill>
          <p:spPr>
            <a:xfrm>
              <a:off x="6090571" y="3661217"/>
              <a:ext cx="935338" cy="1132181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08FEC1A-B850-DF46-831D-3CCA166994C5}"/>
              </a:ext>
            </a:extLst>
          </p:cNvPr>
          <p:cNvGrpSpPr/>
          <p:nvPr/>
        </p:nvGrpSpPr>
        <p:grpSpPr>
          <a:xfrm>
            <a:off x="303518" y="2901159"/>
            <a:ext cx="2604422" cy="1667210"/>
            <a:chOff x="155474" y="2983083"/>
            <a:chExt cx="2604422" cy="1667210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77B3152-171D-0041-AAF0-3E7DAF9DBF17}"/>
                </a:ext>
              </a:extLst>
            </p:cNvPr>
            <p:cNvSpPr/>
            <p:nvPr/>
          </p:nvSpPr>
          <p:spPr>
            <a:xfrm>
              <a:off x="234049" y="3938648"/>
              <a:ext cx="1345560" cy="460556"/>
            </a:xfrm>
            <a:custGeom>
              <a:avLst/>
              <a:gdLst>
                <a:gd name="connsiteX0" fmla="*/ 0 w 1811501"/>
                <a:gd name="connsiteY0" fmla="*/ 532214 h 603548"/>
                <a:gd name="connsiteX1" fmla="*/ 104172 w 1811501"/>
                <a:gd name="connsiteY1" fmla="*/ 439616 h 603548"/>
                <a:gd name="connsiteX2" fmla="*/ 115746 w 1811501"/>
                <a:gd name="connsiteY2" fmla="*/ 312295 h 603548"/>
                <a:gd name="connsiteX3" fmla="*/ 115746 w 1811501"/>
                <a:gd name="connsiteY3" fmla="*/ 22928 h 603548"/>
                <a:gd name="connsiteX4" fmla="*/ 289367 w 1811501"/>
                <a:gd name="connsiteY4" fmla="*/ 57652 h 603548"/>
                <a:gd name="connsiteX5" fmla="*/ 347240 w 1811501"/>
                <a:gd name="connsiteY5" fmla="*/ 370168 h 603548"/>
                <a:gd name="connsiteX6" fmla="*/ 821802 w 1811501"/>
                <a:gd name="connsiteY6" fmla="*/ 601662 h 603548"/>
                <a:gd name="connsiteX7" fmla="*/ 1724627 w 1811501"/>
                <a:gd name="connsiteY7" fmla="*/ 485915 h 603548"/>
                <a:gd name="connsiteX8" fmla="*/ 1724627 w 1811501"/>
                <a:gd name="connsiteY8" fmla="*/ 520639 h 60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1501" h="603548">
                  <a:moveTo>
                    <a:pt x="0" y="532214"/>
                  </a:moveTo>
                  <a:cubicBezTo>
                    <a:pt x="42440" y="504241"/>
                    <a:pt x="84881" y="476269"/>
                    <a:pt x="104172" y="439616"/>
                  </a:cubicBezTo>
                  <a:cubicBezTo>
                    <a:pt x="123463" y="402963"/>
                    <a:pt x="113817" y="381743"/>
                    <a:pt x="115746" y="312295"/>
                  </a:cubicBezTo>
                  <a:cubicBezTo>
                    <a:pt x="117675" y="242847"/>
                    <a:pt x="86809" y="65368"/>
                    <a:pt x="115746" y="22928"/>
                  </a:cubicBezTo>
                  <a:cubicBezTo>
                    <a:pt x="144683" y="-19512"/>
                    <a:pt x="250785" y="-221"/>
                    <a:pt x="289367" y="57652"/>
                  </a:cubicBezTo>
                  <a:cubicBezTo>
                    <a:pt x="327949" y="115525"/>
                    <a:pt x="258501" y="279500"/>
                    <a:pt x="347240" y="370168"/>
                  </a:cubicBezTo>
                  <a:cubicBezTo>
                    <a:pt x="435979" y="460836"/>
                    <a:pt x="592238" y="582371"/>
                    <a:pt x="821802" y="601662"/>
                  </a:cubicBezTo>
                  <a:cubicBezTo>
                    <a:pt x="1051366" y="620953"/>
                    <a:pt x="1724627" y="485915"/>
                    <a:pt x="1724627" y="485915"/>
                  </a:cubicBezTo>
                  <a:cubicBezTo>
                    <a:pt x="1875098" y="472411"/>
                    <a:pt x="1799862" y="496525"/>
                    <a:pt x="1724627" y="520639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73A258D-0281-C342-AF3E-55A0B7D5A631}"/>
                </a:ext>
              </a:extLst>
            </p:cNvPr>
            <p:cNvGrpSpPr/>
            <p:nvPr/>
          </p:nvGrpSpPr>
          <p:grpSpPr>
            <a:xfrm>
              <a:off x="155474" y="2983083"/>
              <a:ext cx="2604422" cy="1667210"/>
              <a:chOff x="155474" y="2983083"/>
              <a:chExt cx="2604422" cy="166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FB17C1E-5995-A04F-AC13-A09EB5124FAE}"/>
                  </a:ext>
                </a:extLst>
              </p:cNvPr>
              <p:cNvSpPr/>
              <p:nvPr/>
            </p:nvSpPr>
            <p:spPr>
              <a:xfrm>
                <a:off x="155474" y="3651440"/>
                <a:ext cx="1271734" cy="6180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dCas9-KRAB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3FC502-C5F6-C744-93D5-AA2D5EF76C65}"/>
                  </a:ext>
                </a:extLst>
              </p:cNvPr>
              <p:cNvSpPr txBox="1"/>
              <p:nvPr/>
            </p:nvSpPr>
            <p:spPr>
              <a:xfrm>
                <a:off x="265348" y="2983083"/>
                <a:ext cx="2323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Targeting Vector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8A30680-0D6B-9F4A-8544-C9A52A9F5D01}"/>
                  </a:ext>
                </a:extLst>
              </p:cNvPr>
              <p:cNvGrpSpPr/>
              <p:nvPr/>
            </p:nvGrpSpPr>
            <p:grpSpPr>
              <a:xfrm>
                <a:off x="719190" y="4392815"/>
                <a:ext cx="832089" cy="257478"/>
                <a:chOff x="4157987" y="5130478"/>
                <a:chExt cx="832089" cy="257478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EF4AFED9-C9B3-1B4C-824C-27D865E921B2}"/>
                    </a:ext>
                  </a:extLst>
                </p:cNvPr>
                <p:cNvSpPr/>
                <p:nvPr/>
              </p:nvSpPr>
              <p:spPr>
                <a:xfrm>
                  <a:off x="4157987" y="5166743"/>
                  <a:ext cx="832089" cy="220954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CRE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4CDB95AA-1CE5-2341-8F1F-60C654EA6A03}"/>
                    </a:ext>
                  </a:extLst>
                </p:cNvPr>
                <p:cNvSpPr/>
                <p:nvPr/>
              </p:nvSpPr>
              <p:spPr>
                <a:xfrm>
                  <a:off x="4321947" y="5130478"/>
                  <a:ext cx="51371" cy="257478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1AE8BA7-E6C0-3D4E-A7BC-FDE1993B331E}"/>
                  </a:ext>
                </a:extLst>
              </p:cNvPr>
              <p:cNvSpPr/>
              <p:nvPr/>
            </p:nvSpPr>
            <p:spPr>
              <a:xfrm>
                <a:off x="1606366" y="3659254"/>
                <a:ext cx="1153530" cy="55783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RFP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138A7E4-E4A9-9B4E-8826-4810529EA2BC}"/>
              </a:ext>
            </a:extLst>
          </p:cNvPr>
          <p:cNvGrpSpPr/>
          <p:nvPr/>
        </p:nvGrpSpPr>
        <p:grpSpPr>
          <a:xfrm>
            <a:off x="3693351" y="2897634"/>
            <a:ext cx="2596629" cy="1512528"/>
            <a:chOff x="388688" y="5221065"/>
            <a:chExt cx="2596629" cy="15125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6A28C5B-A40F-6444-B71F-661F51F57B54}"/>
                </a:ext>
              </a:extLst>
            </p:cNvPr>
            <p:cNvGrpSpPr/>
            <p:nvPr/>
          </p:nvGrpSpPr>
          <p:grpSpPr>
            <a:xfrm>
              <a:off x="418061" y="5221065"/>
              <a:ext cx="2567256" cy="1230581"/>
              <a:chOff x="224943" y="5087497"/>
              <a:chExt cx="2567256" cy="1230581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BCAA794-682A-7948-9E38-53DCE080D5F1}"/>
                  </a:ext>
                </a:extLst>
              </p:cNvPr>
              <p:cNvSpPr txBox="1"/>
              <p:nvPr/>
            </p:nvSpPr>
            <p:spPr>
              <a:xfrm>
                <a:off x="334817" y="5087497"/>
                <a:ext cx="2323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Control Vector</a:t>
                </a: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63D35146-348D-934F-9574-6A7FD64E70FF}"/>
                  </a:ext>
                </a:extLst>
              </p:cNvPr>
              <p:cNvSpPr/>
              <p:nvPr/>
            </p:nvSpPr>
            <p:spPr>
              <a:xfrm>
                <a:off x="303518" y="5857522"/>
                <a:ext cx="1345560" cy="460556"/>
              </a:xfrm>
              <a:custGeom>
                <a:avLst/>
                <a:gdLst>
                  <a:gd name="connsiteX0" fmla="*/ 0 w 1811501"/>
                  <a:gd name="connsiteY0" fmla="*/ 532214 h 603548"/>
                  <a:gd name="connsiteX1" fmla="*/ 104172 w 1811501"/>
                  <a:gd name="connsiteY1" fmla="*/ 439616 h 603548"/>
                  <a:gd name="connsiteX2" fmla="*/ 115746 w 1811501"/>
                  <a:gd name="connsiteY2" fmla="*/ 312295 h 603548"/>
                  <a:gd name="connsiteX3" fmla="*/ 115746 w 1811501"/>
                  <a:gd name="connsiteY3" fmla="*/ 22928 h 603548"/>
                  <a:gd name="connsiteX4" fmla="*/ 289367 w 1811501"/>
                  <a:gd name="connsiteY4" fmla="*/ 57652 h 603548"/>
                  <a:gd name="connsiteX5" fmla="*/ 347240 w 1811501"/>
                  <a:gd name="connsiteY5" fmla="*/ 370168 h 603548"/>
                  <a:gd name="connsiteX6" fmla="*/ 821802 w 1811501"/>
                  <a:gd name="connsiteY6" fmla="*/ 601662 h 603548"/>
                  <a:gd name="connsiteX7" fmla="*/ 1724627 w 1811501"/>
                  <a:gd name="connsiteY7" fmla="*/ 485915 h 603548"/>
                  <a:gd name="connsiteX8" fmla="*/ 1724627 w 1811501"/>
                  <a:gd name="connsiteY8" fmla="*/ 520639 h 603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1501" h="603548">
                    <a:moveTo>
                      <a:pt x="0" y="532214"/>
                    </a:moveTo>
                    <a:cubicBezTo>
                      <a:pt x="42440" y="504241"/>
                      <a:pt x="84881" y="476269"/>
                      <a:pt x="104172" y="439616"/>
                    </a:cubicBezTo>
                    <a:cubicBezTo>
                      <a:pt x="123463" y="402963"/>
                      <a:pt x="113817" y="381743"/>
                      <a:pt x="115746" y="312295"/>
                    </a:cubicBezTo>
                    <a:cubicBezTo>
                      <a:pt x="117675" y="242847"/>
                      <a:pt x="86809" y="65368"/>
                      <a:pt x="115746" y="22928"/>
                    </a:cubicBezTo>
                    <a:cubicBezTo>
                      <a:pt x="144683" y="-19512"/>
                      <a:pt x="250785" y="-221"/>
                      <a:pt x="289367" y="57652"/>
                    </a:cubicBezTo>
                    <a:cubicBezTo>
                      <a:pt x="327949" y="115525"/>
                      <a:pt x="258501" y="279500"/>
                      <a:pt x="347240" y="370168"/>
                    </a:cubicBezTo>
                    <a:cubicBezTo>
                      <a:pt x="435979" y="460836"/>
                      <a:pt x="592238" y="582371"/>
                      <a:pt x="821802" y="601662"/>
                    </a:cubicBezTo>
                    <a:cubicBezTo>
                      <a:pt x="1051366" y="620953"/>
                      <a:pt x="1724627" y="485915"/>
                      <a:pt x="1724627" y="485915"/>
                    </a:cubicBezTo>
                    <a:cubicBezTo>
                      <a:pt x="1875098" y="472411"/>
                      <a:pt x="1799862" y="496525"/>
                      <a:pt x="1724627" y="520639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2A3A989-4B38-8D48-960D-0AA040C3E61D}"/>
                  </a:ext>
                </a:extLst>
              </p:cNvPr>
              <p:cNvSpPr/>
              <p:nvPr/>
            </p:nvSpPr>
            <p:spPr>
              <a:xfrm>
                <a:off x="224943" y="5570314"/>
                <a:ext cx="1271734" cy="6180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dCas9-KRAB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B433F2F-2609-D549-99BC-1D8E5C46B22C}"/>
                  </a:ext>
                </a:extLst>
              </p:cNvPr>
              <p:cNvSpPr/>
              <p:nvPr/>
            </p:nvSpPr>
            <p:spPr>
              <a:xfrm>
                <a:off x="1638669" y="5630551"/>
                <a:ext cx="1153530" cy="55783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GFP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1633576-E3F4-C149-91EF-EF07CF06A016}"/>
                </a:ext>
              </a:extLst>
            </p:cNvPr>
            <p:cNvSpPr txBox="1"/>
            <p:nvPr/>
          </p:nvSpPr>
          <p:spPr>
            <a:xfrm>
              <a:off x="388688" y="6364261"/>
              <a:ext cx="161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Non-targeting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1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Broad Objectives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E3F553-79DB-244A-B5F4-A23C9C4B52AD}"/>
              </a:ext>
            </a:extLst>
          </p:cNvPr>
          <p:cNvCxnSpPr>
            <a:cxnSpLocks/>
          </p:cNvCxnSpPr>
          <p:nvPr/>
        </p:nvCxnSpPr>
        <p:spPr>
          <a:xfrm flipV="1">
            <a:off x="330694" y="3912842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485EF9-5F89-E34A-AC40-0A860837B915}"/>
              </a:ext>
            </a:extLst>
          </p:cNvPr>
          <p:cNvCxnSpPr/>
          <p:nvPr/>
        </p:nvCxnSpPr>
        <p:spPr>
          <a:xfrm>
            <a:off x="2915042" y="3632698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5DA346-AACD-944A-BB0A-043F4212A317}"/>
              </a:ext>
            </a:extLst>
          </p:cNvPr>
          <p:cNvCxnSpPr/>
          <p:nvPr/>
        </p:nvCxnSpPr>
        <p:spPr>
          <a:xfrm>
            <a:off x="2939063" y="3611432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740C7-319B-6445-AC34-C33094B1323D}"/>
              </a:ext>
            </a:extLst>
          </p:cNvPr>
          <p:cNvSpPr/>
          <p:nvPr/>
        </p:nvSpPr>
        <p:spPr>
          <a:xfrm>
            <a:off x="3623673" y="3717537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F65BF9-B06F-5C43-836E-84CD02DFF3FC}"/>
              </a:ext>
            </a:extLst>
          </p:cNvPr>
          <p:cNvSpPr/>
          <p:nvPr/>
        </p:nvSpPr>
        <p:spPr>
          <a:xfrm>
            <a:off x="1422128" y="3705796"/>
            <a:ext cx="832089" cy="2209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CED5641-A76B-6340-B8DB-2BAAA0C64ADB}"/>
              </a:ext>
            </a:extLst>
          </p:cNvPr>
          <p:cNvSpPr/>
          <p:nvPr/>
        </p:nvSpPr>
        <p:spPr>
          <a:xfrm>
            <a:off x="5292989" y="37057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0DD0D39-1FE2-3741-B01D-FEBFD6210791}"/>
              </a:ext>
            </a:extLst>
          </p:cNvPr>
          <p:cNvSpPr/>
          <p:nvPr/>
        </p:nvSpPr>
        <p:spPr>
          <a:xfrm>
            <a:off x="971672" y="3316790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CED7A5-8538-8A47-B67D-6DDE12031CD0}"/>
              </a:ext>
            </a:extLst>
          </p:cNvPr>
          <p:cNvSpPr/>
          <p:nvPr/>
        </p:nvSpPr>
        <p:spPr>
          <a:xfrm>
            <a:off x="5016742" y="3304520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C3BBE1-3F92-DE42-8099-E516F6E316C3}"/>
              </a:ext>
            </a:extLst>
          </p:cNvPr>
          <p:cNvSpPr/>
          <p:nvPr/>
        </p:nvSpPr>
        <p:spPr>
          <a:xfrm>
            <a:off x="1723116" y="3311038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48F18C-8E37-3F48-97A2-526FD86E5B84}"/>
              </a:ext>
            </a:extLst>
          </p:cNvPr>
          <p:cNvSpPr/>
          <p:nvPr/>
        </p:nvSpPr>
        <p:spPr>
          <a:xfrm>
            <a:off x="336054" y="11999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A41E7-A368-644C-845A-B9476852CA0B}"/>
              </a:ext>
            </a:extLst>
          </p:cNvPr>
          <p:cNvSpPr txBox="1"/>
          <p:nvPr/>
        </p:nvSpPr>
        <p:spPr>
          <a:xfrm>
            <a:off x="1464013" y="1132435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89AC50-A075-164F-911E-9B2C8AFFF57D}"/>
              </a:ext>
            </a:extLst>
          </p:cNvPr>
          <p:cNvSpPr/>
          <p:nvPr/>
        </p:nvSpPr>
        <p:spPr>
          <a:xfrm>
            <a:off x="297068" y="1519772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62B07-3518-0B48-AD61-2367023C7E8B}"/>
              </a:ext>
            </a:extLst>
          </p:cNvPr>
          <p:cNvSpPr txBox="1"/>
          <p:nvPr/>
        </p:nvSpPr>
        <p:spPr>
          <a:xfrm>
            <a:off x="1423159" y="1749601"/>
            <a:ext cx="211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441E91-9D0A-5B45-9905-8932E1B476EF}"/>
              </a:ext>
            </a:extLst>
          </p:cNvPr>
          <p:cNvCxnSpPr>
            <a:cxnSpLocks/>
          </p:cNvCxnSpPr>
          <p:nvPr/>
        </p:nvCxnSpPr>
        <p:spPr>
          <a:xfrm flipH="1">
            <a:off x="3320026" y="4088511"/>
            <a:ext cx="3002" cy="6557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A994C2D-DD5D-D948-A740-1CE6D543C8F5}"/>
              </a:ext>
            </a:extLst>
          </p:cNvPr>
          <p:cNvSpPr txBox="1"/>
          <p:nvPr/>
        </p:nvSpPr>
        <p:spPr>
          <a:xfrm>
            <a:off x="1111551" y="4867776"/>
            <a:ext cx="515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Interneuron Development / Fate Specification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B87465-C87C-0948-A6B7-41941D0B3B98}"/>
              </a:ext>
            </a:extLst>
          </p:cNvPr>
          <p:cNvSpPr/>
          <p:nvPr/>
        </p:nvSpPr>
        <p:spPr>
          <a:xfrm>
            <a:off x="4487450" y="11883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D10D5B-6293-D148-A2E9-0F8CF84FCB51}"/>
              </a:ext>
            </a:extLst>
          </p:cNvPr>
          <p:cNvSpPr/>
          <p:nvPr/>
        </p:nvSpPr>
        <p:spPr>
          <a:xfrm>
            <a:off x="330694" y="1764795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E7DBE5-0AEB-4947-A5AA-2D2D4DAD915C}"/>
              </a:ext>
            </a:extLst>
          </p:cNvPr>
          <p:cNvSpPr/>
          <p:nvPr/>
        </p:nvSpPr>
        <p:spPr>
          <a:xfrm>
            <a:off x="297068" y="2035320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9F6439-675F-E247-9850-B555FA8B616F}"/>
              </a:ext>
            </a:extLst>
          </p:cNvPr>
          <p:cNvSpPr/>
          <p:nvPr/>
        </p:nvSpPr>
        <p:spPr>
          <a:xfrm>
            <a:off x="5684437" y="3298138"/>
            <a:ext cx="960856" cy="40628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7F631B-2BB7-E24F-B2EF-7ED862A4995E}"/>
              </a:ext>
            </a:extLst>
          </p:cNvPr>
          <p:cNvSpPr/>
          <p:nvPr/>
        </p:nvSpPr>
        <p:spPr>
          <a:xfrm>
            <a:off x="8048846" y="1570914"/>
            <a:ext cx="3675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Epigenetic regulation of interneuron development and fate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EAD619-B189-2A4C-ACE3-D6ABF0B14E39}"/>
              </a:ext>
            </a:extLst>
          </p:cNvPr>
          <p:cNvSpPr txBox="1"/>
          <p:nvPr/>
        </p:nvSpPr>
        <p:spPr>
          <a:xfrm>
            <a:off x="4662192" y="1135916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</p:spTree>
    <p:extLst>
      <p:ext uri="{BB962C8B-B14F-4D97-AF65-F5344CB8AC3E}">
        <p14:creationId xmlns:p14="http://schemas.microsoft.com/office/powerpoint/2010/main" val="31560672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CRISPRview</a:t>
            </a:r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Workflow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1BCB2F0-E317-9B4C-BD5E-A8026C119200}"/>
              </a:ext>
            </a:extLst>
          </p:cNvPr>
          <p:cNvSpPr txBox="1"/>
          <p:nvPr/>
        </p:nvSpPr>
        <p:spPr>
          <a:xfrm>
            <a:off x="-25577" y="707993"/>
            <a:ext cx="276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Cell-Type Specific Enhancer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A5AD8-E682-9444-9349-59B0361396D9}"/>
              </a:ext>
            </a:extLst>
          </p:cNvPr>
          <p:cNvSpPr txBox="1"/>
          <p:nvPr/>
        </p:nvSpPr>
        <p:spPr>
          <a:xfrm>
            <a:off x="670267" y="2931148"/>
            <a:ext cx="2276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Trimester Ganglionic Eminence</a:t>
            </a:r>
          </a:p>
          <a:p>
            <a:r>
              <a:rPr lang="en-US" dirty="0"/>
              <a:t>Fresh Tissues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A8E1EC-64C5-D940-95F8-495DC0F9B4A7}"/>
              </a:ext>
            </a:extLst>
          </p:cNvPr>
          <p:cNvGrpSpPr/>
          <p:nvPr/>
        </p:nvGrpSpPr>
        <p:grpSpPr>
          <a:xfrm>
            <a:off x="1167952" y="1350400"/>
            <a:ext cx="1287543" cy="1255142"/>
            <a:chOff x="787000" y="2302882"/>
            <a:chExt cx="1349431" cy="1551972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4062CFD-4A20-D54E-9921-6ECF875B4F51}"/>
                </a:ext>
              </a:extLst>
            </p:cNvPr>
            <p:cNvSpPr/>
            <p:nvPr/>
          </p:nvSpPr>
          <p:spPr>
            <a:xfrm rot="20080432">
              <a:off x="787000" y="2302882"/>
              <a:ext cx="1349431" cy="1551972"/>
            </a:xfrm>
            <a:custGeom>
              <a:avLst/>
              <a:gdLst>
                <a:gd name="connsiteX0" fmla="*/ 1493978 w 1693413"/>
                <a:gd name="connsiteY0" fmla="*/ 18796 h 1803693"/>
                <a:gd name="connsiteX1" fmla="*/ 1308783 w 1693413"/>
                <a:gd name="connsiteY1" fmla="*/ 30370 h 1803693"/>
                <a:gd name="connsiteX2" fmla="*/ 1088864 w 1693413"/>
                <a:gd name="connsiteY2" fmla="*/ 18796 h 1803693"/>
                <a:gd name="connsiteX3" fmla="*/ 1169887 w 1693413"/>
                <a:gd name="connsiteY3" fmla="*/ 180841 h 1803693"/>
                <a:gd name="connsiteX4" fmla="*/ 1123588 w 1693413"/>
                <a:gd name="connsiteY4" fmla="*/ 215565 h 1803693"/>
                <a:gd name="connsiteX5" fmla="*/ 845796 w 1693413"/>
                <a:gd name="connsiteY5" fmla="*/ 296588 h 1803693"/>
                <a:gd name="connsiteX6" fmla="*/ 706900 w 1693413"/>
                <a:gd name="connsiteY6" fmla="*/ 389186 h 1803693"/>
                <a:gd name="connsiteX7" fmla="*/ 660601 w 1693413"/>
                <a:gd name="connsiteY7" fmla="*/ 516507 h 1803693"/>
                <a:gd name="connsiteX8" fmla="*/ 637452 w 1693413"/>
                <a:gd name="connsiteY8" fmla="*/ 620679 h 1803693"/>
                <a:gd name="connsiteX9" fmla="*/ 637452 w 1693413"/>
                <a:gd name="connsiteY9" fmla="*/ 759575 h 1803693"/>
                <a:gd name="connsiteX10" fmla="*/ 498556 w 1693413"/>
                <a:gd name="connsiteY10" fmla="*/ 678553 h 1803693"/>
                <a:gd name="connsiteX11" fmla="*/ 313361 w 1693413"/>
                <a:gd name="connsiteY11" fmla="*/ 736426 h 1803693"/>
                <a:gd name="connsiteX12" fmla="*/ 105016 w 1693413"/>
                <a:gd name="connsiteY12" fmla="*/ 840598 h 1803693"/>
                <a:gd name="connsiteX13" fmla="*/ 23994 w 1693413"/>
                <a:gd name="connsiteY13" fmla="*/ 979494 h 1803693"/>
                <a:gd name="connsiteX14" fmla="*/ 844 w 1693413"/>
                <a:gd name="connsiteY14" fmla="*/ 1072092 h 1803693"/>
                <a:gd name="connsiteX15" fmla="*/ 47143 w 1693413"/>
                <a:gd name="connsiteY15" fmla="*/ 1326735 h 1803693"/>
                <a:gd name="connsiteX16" fmla="*/ 116591 w 1693413"/>
                <a:gd name="connsiteY16" fmla="*/ 1396183 h 1803693"/>
                <a:gd name="connsiteX17" fmla="*/ 162890 w 1693413"/>
                <a:gd name="connsiteY17" fmla="*/ 1442482 h 1803693"/>
                <a:gd name="connsiteX18" fmla="*/ 186039 w 1693413"/>
                <a:gd name="connsiteY18" fmla="*/ 1650826 h 1803693"/>
                <a:gd name="connsiteX19" fmla="*/ 220763 w 1693413"/>
                <a:gd name="connsiteY19" fmla="*/ 1754998 h 1803693"/>
                <a:gd name="connsiteX20" fmla="*/ 405958 w 1693413"/>
                <a:gd name="connsiteY20" fmla="*/ 1801297 h 1803693"/>
                <a:gd name="connsiteX21" fmla="*/ 776348 w 1693413"/>
                <a:gd name="connsiteY21" fmla="*/ 1685550 h 1803693"/>
                <a:gd name="connsiteX22" fmla="*/ 1077290 w 1693413"/>
                <a:gd name="connsiteY22" fmla="*/ 1523505 h 1803693"/>
                <a:gd name="connsiteX23" fmla="*/ 1378232 w 1693413"/>
                <a:gd name="connsiteY23" fmla="*/ 1338310 h 1803693"/>
                <a:gd name="connsiteX24" fmla="*/ 1632875 w 1693413"/>
                <a:gd name="connsiteY24" fmla="*/ 933196 h 1803693"/>
                <a:gd name="connsiteX25" fmla="*/ 1690748 w 1693413"/>
                <a:gd name="connsiteY25" fmla="*/ 655403 h 1803693"/>
                <a:gd name="connsiteX26" fmla="*/ 1667599 w 1693413"/>
                <a:gd name="connsiteY26" fmla="*/ 319737 h 1803693"/>
                <a:gd name="connsiteX27" fmla="*/ 1493978 w 1693413"/>
                <a:gd name="connsiteY27" fmla="*/ 18796 h 180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93413" h="1803693">
                  <a:moveTo>
                    <a:pt x="1493978" y="18796"/>
                  </a:moveTo>
                  <a:cubicBezTo>
                    <a:pt x="1434175" y="-29432"/>
                    <a:pt x="1376302" y="30370"/>
                    <a:pt x="1308783" y="30370"/>
                  </a:cubicBezTo>
                  <a:cubicBezTo>
                    <a:pt x="1241264" y="30370"/>
                    <a:pt x="1112013" y="-6282"/>
                    <a:pt x="1088864" y="18796"/>
                  </a:cubicBezTo>
                  <a:cubicBezTo>
                    <a:pt x="1065715" y="43874"/>
                    <a:pt x="1169887" y="180841"/>
                    <a:pt x="1169887" y="180841"/>
                  </a:cubicBezTo>
                  <a:cubicBezTo>
                    <a:pt x="1175674" y="213636"/>
                    <a:pt x="1177603" y="196274"/>
                    <a:pt x="1123588" y="215565"/>
                  </a:cubicBezTo>
                  <a:cubicBezTo>
                    <a:pt x="1069573" y="234856"/>
                    <a:pt x="915244" y="267651"/>
                    <a:pt x="845796" y="296588"/>
                  </a:cubicBezTo>
                  <a:cubicBezTo>
                    <a:pt x="776348" y="325525"/>
                    <a:pt x="737766" y="352533"/>
                    <a:pt x="706900" y="389186"/>
                  </a:cubicBezTo>
                  <a:cubicBezTo>
                    <a:pt x="676034" y="425839"/>
                    <a:pt x="672176" y="477925"/>
                    <a:pt x="660601" y="516507"/>
                  </a:cubicBezTo>
                  <a:cubicBezTo>
                    <a:pt x="649026" y="555089"/>
                    <a:pt x="641310" y="580168"/>
                    <a:pt x="637452" y="620679"/>
                  </a:cubicBezTo>
                  <a:cubicBezTo>
                    <a:pt x="633594" y="661190"/>
                    <a:pt x="660601" y="749929"/>
                    <a:pt x="637452" y="759575"/>
                  </a:cubicBezTo>
                  <a:cubicBezTo>
                    <a:pt x="614303" y="769221"/>
                    <a:pt x="552571" y="682411"/>
                    <a:pt x="498556" y="678553"/>
                  </a:cubicBezTo>
                  <a:cubicBezTo>
                    <a:pt x="444541" y="674695"/>
                    <a:pt x="378951" y="709419"/>
                    <a:pt x="313361" y="736426"/>
                  </a:cubicBezTo>
                  <a:cubicBezTo>
                    <a:pt x="247771" y="763434"/>
                    <a:pt x="153244" y="800087"/>
                    <a:pt x="105016" y="840598"/>
                  </a:cubicBezTo>
                  <a:cubicBezTo>
                    <a:pt x="56788" y="881109"/>
                    <a:pt x="41356" y="940912"/>
                    <a:pt x="23994" y="979494"/>
                  </a:cubicBezTo>
                  <a:cubicBezTo>
                    <a:pt x="6632" y="1018076"/>
                    <a:pt x="-3014" y="1014219"/>
                    <a:pt x="844" y="1072092"/>
                  </a:cubicBezTo>
                  <a:cubicBezTo>
                    <a:pt x="4702" y="1129965"/>
                    <a:pt x="47143" y="1326735"/>
                    <a:pt x="47143" y="1326735"/>
                  </a:cubicBezTo>
                  <a:cubicBezTo>
                    <a:pt x="66434" y="1380750"/>
                    <a:pt x="116591" y="1396183"/>
                    <a:pt x="116591" y="1396183"/>
                  </a:cubicBezTo>
                  <a:cubicBezTo>
                    <a:pt x="135882" y="1415474"/>
                    <a:pt x="151315" y="1400042"/>
                    <a:pt x="162890" y="1442482"/>
                  </a:cubicBezTo>
                  <a:cubicBezTo>
                    <a:pt x="174465" y="1484922"/>
                    <a:pt x="176393" y="1598740"/>
                    <a:pt x="186039" y="1650826"/>
                  </a:cubicBezTo>
                  <a:cubicBezTo>
                    <a:pt x="195684" y="1702912"/>
                    <a:pt x="184110" y="1729920"/>
                    <a:pt x="220763" y="1754998"/>
                  </a:cubicBezTo>
                  <a:cubicBezTo>
                    <a:pt x="257416" y="1780076"/>
                    <a:pt x="313360" y="1812872"/>
                    <a:pt x="405958" y="1801297"/>
                  </a:cubicBezTo>
                  <a:cubicBezTo>
                    <a:pt x="498556" y="1789722"/>
                    <a:pt x="664459" y="1731849"/>
                    <a:pt x="776348" y="1685550"/>
                  </a:cubicBezTo>
                  <a:cubicBezTo>
                    <a:pt x="888237" y="1639251"/>
                    <a:pt x="976976" y="1581378"/>
                    <a:pt x="1077290" y="1523505"/>
                  </a:cubicBezTo>
                  <a:cubicBezTo>
                    <a:pt x="1177604" y="1465632"/>
                    <a:pt x="1285635" y="1436695"/>
                    <a:pt x="1378232" y="1338310"/>
                  </a:cubicBezTo>
                  <a:cubicBezTo>
                    <a:pt x="1470829" y="1239925"/>
                    <a:pt x="1580789" y="1047014"/>
                    <a:pt x="1632875" y="933196"/>
                  </a:cubicBezTo>
                  <a:cubicBezTo>
                    <a:pt x="1684961" y="819378"/>
                    <a:pt x="1684961" y="757646"/>
                    <a:pt x="1690748" y="655403"/>
                  </a:cubicBezTo>
                  <a:cubicBezTo>
                    <a:pt x="1696535" y="553160"/>
                    <a:pt x="1694607" y="427767"/>
                    <a:pt x="1667599" y="319737"/>
                  </a:cubicBezTo>
                  <a:cubicBezTo>
                    <a:pt x="1640591" y="211707"/>
                    <a:pt x="1553781" y="67024"/>
                    <a:pt x="1493978" y="1879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C54CB7-1C44-E247-A5DE-C0037322DE22}"/>
                </a:ext>
              </a:extLst>
            </p:cNvPr>
            <p:cNvSpPr/>
            <p:nvPr/>
          </p:nvSpPr>
          <p:spPr>
            <a:xfrm>
              <a:off x="1168832" y="2425982"/>
              <a:ext cx="579213" cy="632790"/>
            </a:xfrm>
            <a:custGeom>
              <a:avLst/>
              <a:gdLst>
                <a:gd name="connsiteX0" fmla="*/ 254854 w 579213"/>
                <a:gd name="connsiteY0" fmla="*/ 4702 h 632790"/>
                <a:gd name="connsiteX1" fmla="*/ 162257 w 579213"/>
                <a:gd name="connsiteY1" fmla="*/ 97299 h 632790"/>
                <a:gd name="connsiteX2" fmla="*/ 34935 w 579213"/>
                <a:gd name="connsiteY2" fmla="*/ 213046 h 632790"/>
                <a:gd name="connsiteX3" fmla="*/ 211 w 579213"/>
                <a:gd name="connsiteY3" fmla="*/ 294069 h 632790"/>
                <a:gd name="connsiteX4" fmla="*/ 23360 w 579213"/>
                <a:gd name="connsiteY4" fmla="*/ 456114 h 632790"/>
                <a:gd name="connsiteX5" fmla="*/ 81234 w 579213"/>
                <a:gd name="connsiteY5" fmla="*/ 595010 h 632790"/>
                <a:gd name="connsiteX6" fmla="*/ 243279 w 579213"/>
                <a:gd name="connsiteY6" fmla="*/ 629734 h 632790"/>
                <a:gd name="connsiteX7" fmla="*/ 312727 w 579213"/>
                <a:gd name="connsiteY7" fmla="*/ 629734 h 632790"/>
                <a:gd name="connsiteX8" fmla="*/ 428474 w 579213"/>
                <a:gd name="connsiteY8" fmla="*/ 618160 h 632790"/>
                <a:gd name="connsiteX9" fmla="*/ 497922 w 579213"/>
                <a:gd name="connsiteY9" fmla="*/ 525562 h 632790"/>
                <a:gd name="connsiteX10" fmla="*/ 578945 w 579213"/>
                <a:gd name="connsiteY10" fmla="*/ 201471 h 632790"/>
                <a:gd name="connsiteX11" fmla="*/ 521072 w 579213"/>
                <a:gd name="connsiteY11" fmla="*/ 39426 h 632790"/>
                <a:gd name="connsiteX12" fmla="*/ 440049 w 579213"/>
                <a:gd name="connsiteY12" fmla="*/ 16276 h 632790"/>
                <a:gd name="connsiteX13" fmla="*/ 254854 w 579213"/>
                <a:gd name="connsiteY13" fmla="*/ 4702 h 63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213" h="632790">
                  <a:moveTo>
                    <a:pt x="254854" y="4702"/>
                  </a:moveTo>
                  <a:cubicBezTo>
                    <a:pt x="208555" y="18206"/>
                    <a:pt x="198910" y="62575"/>
                    <a:pt x="162257" y="97299"/>
                  </a:cubicBezTo>
                  <a:cubicBezTo>
                    <a:pt x="125604" y="132023"/>
                    <a:pt x="61943" y="180251"/>
                    <a:pt x="34935" y="213046"/>
                  </a:cubicBezTo>
                  <a:cubicBezTo>
                    <a:pt x="7927" y="245841"/>
                    <a:pt x="2140" y="253558"/>
                    <a:pt x="211" y="294069"/>
                  </a:cubicBezTo>
                  <a:cubicBezTo>
                    <a:pt x="-1718" y="334580"/>
                    <a:pt x="9856" y="405957"/>
                    <a:pt x="23360" y="456114"/>
                  </a:cubicBezTo>
                  <a:cubicBezTo>
                    <a:pt x="36864" y="506271"/>
                    <a:pt x="44581" y="566073"/>
                    <a:pt x="81234" y="595010"/>
                  </a:cubicBezTo>
                  <a:cubicBezTo>
                    <a:pt x="117887" y="623947"/>
                    <a:pt x="243279" y="629734"/>
                    <a:pt x="243279" y="629734"/>
                  </a:cubicBezTo>
                  <a:cubicBezTo>
                    <a:pt x="281861" y="635521"/>
                    <a:pt x="281861" y="631663"/>
                    <a:pt x="312727" y="629734"/>
                  </a:cubicBezTo>
                  <a:cubicBezTo>
                    <a:pt x="343593" y="627805"/>
                    <a:pt x="397608" y="635522"/>
                    <a:pt x="428474" y="618160"/>
                  </a:cubicBezTo>
                  <a:cubicBezTo>
                    <a:pt x="459340" y="600798"/>
                    <a:pt x="472844" y="595010"/>
                    <a:pt x="497922" y="525562"/>
                  </a:cubicBezTo>
                  <a:cubicBezTo>
                    <a:pt x="523000" y="456114"/>
                    <a:pt x="575087" y="282494"/>
                    <a:pt x="578945" y="201471"/>
                  </a:cubicBezTo>
                  <a:cubicBezTo>
                    <a:pt x="582803" y="120448"/>
                    <a:pt x="544221" y="70292"/>
                    <a:pt x="521072" y="39426"/>
                  </a:cubicBezTo>
                  <a:cubicBezTo>
                    <a:pt x="497923" y="8560"/>
                    <a:pt x="480560" y="22063"/>
                    <a:pt x="440049" y="16276"/>
                  </a:cubicBezTo>
                  <a:cubicBezTo>
                    <a:pt x="399538" y="10489"/>
                    <a:pt x="301153" y="-8802"/>
                    <a:pt x="254854" y="47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LGE</a:t>
              </a: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847822F-C403-5A4B-9050-F3A3A8897D76}"/>
                </a:ext>
              </a:extLst>
            </p:cNvPr>
            <p:cNvSpPr/>
            <p:nvPr/>
          </p:nvSpPr>
          <p:spPr>
            <a:xfrm>
              <a:off x="898077" y="3031704"/>
              <a:ext cx="731416" cy="686313"/>
            </a:xfrm>
            <a:custGeom>
              <a:avLst/>
              <a:gdLst>
                <a:gd name="connsiteX0" fmla="*/ 328839 w 731416"/>
                <a:gd name="connsiteY0" fmla="*/ 24012 h 686313"/>
                <a:gd name="connsiteX1" fmla="*/ 259391 w 731416"/>
                <a:gd name="connsiteY1" fmla="*/ 863 h 686313"/>
                <a:gd name="connsiteX2" fmla="*/ 120495 w 731416"/>
                <a:gd name="connsiteY2" fmla="*/ 58737 h 686313"/>
                <a:gd name="connsiteX3" fmla="*/ 62622 w 731416"/>
                <a:gd name="connsiteY3" fmla="*/ 151334 h 686313"/>
                <a:gd name="connsiteX4" fmla="*/ 4748 w 731416"/>
                <a:gd name="connsiteY4" fmla="*/ 290230 h 686313"/>
                <a:gd name="connsiteX5" fmla="*/ 4748 w 731416"/>
                <a:gd name="connsiteY5" fmla="*/ 394402 h 686313"/>
                <a:gd name="connsiteX6" fmla="*/ 16323 w 731416"/>
                <a:gd name="connsiteY6" fmla="*/ 475425 h 686313"/>
                <a:gd name="connsiteX7" fmla="*/ 85771 w 731416"/>
                <a:gd name="connsiteY7" fmla="*/ 568023 h 686313"/>
                <a:gd name="connsiteX8" fmla="*/ 132070 w 731416"/>
                <a:gd name="connsiteY8" fmla="*/ 637471 h 686313"/>
                <a:gd name="connsiteX9" fmla="*/ 201518 w 731416"/>
                <a:gd name="connsiteY9" fmla="*/ 672195 h 686313"/>
                <a:gd name="connsiteX10" fmla="*/ 363564 w 731416"/>
                <a:gd name="connsiteY10" fmla="*/ 683769 h 686313"/>
                <a:gd name="connsiteX11" fmla="*/ 456161 w 731416"/>
                <a:gd name="connsiteY11" fmla="*/ 625896 h 686313"/>
                <a:gd name="connsiteX12" fmla="*/ 583482 w 731416"/>
                <a:gd name="connsiteY12" fmla="*/ 440701 h 686313"/>
                <a:gd name="connsiteX13" fmla="*/ 652931 w 731416"/>
                <a:gd name="connsiteY13" fmla="*/ 301805 h 686313"/>
                <a:gd name="connsiteX14" fmla="*/ 687655 w 731416"/>
                <a:gd name="connsiteY14" fmla="*/ 197633 h 686313"/>
                <a:gd name="connsiteX15" fmla="*/ 687655 w 731416"/>
                <a:gd name="connsiteY15" fmla="*/ 93461 h 686313"/>
                <a:gd name="connsiteX16" fmla="*/ 687655 w 731416"/>
                <a:gd name="connsiteY16" fmla="*/ 58737 h 686313"/>
                <a:gd name="connsiteX17" fmla="*/ 710804 w 731416"/>
                <a:gd name="connsiteY17" fmla="*/ 24012 h 686313"/>
                <a:gd name="connsiteX18" fmla="*/ 328839 w 731416"/>
                <a:gd name="connsiteY18" fmla="*/ 24012 h 68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1416" h="686313">
                  <a:moveTo>
                    <a:pt x="328839" y="24012"/>
                  </a:moveTo>
                  <a:cubicBezTo>
                    <a:pt x="253603" y="20154"/>
                    <a:pt x="294115" y="-4925"/>
                    <a:pt x="259391" y="863"/>
                  </a:cubicBezTo>
                  <a:cubicBezTo>
                    <a:pt x="224667" y="6651"/>
                    <a:pt x="153290" y="33659"/>
                    <a:pt x="120495" y="58737"/>
                  </a:cubicBezTo>
                  <a:cubicBezTo>
                    <a:pt x="87700" y="83815"/>
                    <a:pt x="81913" y="112752"/>
                    <a:pt x="62622" y="151334"/>
                  </a:cubicBezTo>
                  <a:cubicBezTo>
                    <a:pt x="43331" y="189916"/>
                    <a:pt x="14394" y="249719"/>
                    <a:pt x="4748" y="290230"/>
                  </a:cubicBezTo>
                  <a:cubicBezTo>
                    <a:pt x="-4898" y="330741"/>
                    <a:pt x="2819" y="363536"/>
                    <a:pt x="4748" y="394402"/>
                  </a:cubicBezTo>
                  <a:cubicBezTo>
                    <a:pt x="6677" y="425268"/>
                    <a:pt x="2819" y="446488"/>
                    <a:pt x="16323" y="475425"/>
                  </a:cubicBezTo>
                  <a:cubicBezTo>
                    <a:pt x="29827" y="504362"/>
                    <a:pt x="85771" y="568023"/>
                    <a:pt x="85771" y="568023"/>
                  </a:cubicBezTo>
                  <a:cubicBezTo>
                    <a:pt x="105062" y="595031"/>
                    <a:pt x="132070" y="637471"/>
                    <a:pt x="132070" y="637471"/>
                  </a:cubicBezTo>
                  <a:cubicBezTo>
                    <a:pt x="151361" y="654833"/>
                    <a:pt x="162936" y="664479"/>
                    <a:pt x="201518" y="672195"/>
                  </a:cubicBezTo>
                  <a:cubicBezTo>
                    <a:pt x="240100" y="679911"/>
                    <a:pt x="321124" y="691485"/>
                    <a:pt x="363564" y="683769"/>
                  </a:cubicBezTo>
                  <a:cubicBezTo>
                    <a:pt x="406004" y="676053"/>
                    <a:pt x="419508" y="666407"/>
                    <a:pt x="456161" y="625896"/>
                  </a:cubicBezTo>
                  <a:cubicBezTo>
                    <a:pt x="492814" y="585385"/>
                    <a:pt x="550687" y="494716"/>
                    <a:pt x="583482" y="440701"/>
                  </a:cubicBezTo>
                  <a:cubicBezTo>
                    <a:pt x="616277" y="386686"/>
                    <a:pt x="635569" y="342316"/>
                    <a:pt x="652931" y="301805"/>
                  </a:cubicBezTo>
                  <a:cubicBezTo>
                    <a:pt x="670293" y="261294"/>
                    <a:pt x="681868" y="232357"/>
                    <a:pt x="687655" y="197633"/>
                  </a:cubicBezTo>
                  <a:cubicBezTo>
                    <a:pt x="693442" y="162909"/>
                    <a:pt x="687655" y="93461"/>
                    <a:pt x="687655" y="93461"/>
                  </a:cubicBezTo>
                  <a:cubicBezTo>
                    <a:pt x="687655" y="70312"/>
                    <a:pt x="683797" y="70312"/>
                    <a:pt x="687655" y="58737"/>
                  </a:cubicBezTo>
                  <a:cubicBezTo>
                    <a:pt x="691513" y="47162"/>
                    <a:pt x="766748" y="27870"/>
                    <a:pt x="710804" y="24012"/>
                  </a:cubicBezTo>
                  <a:cubicBezTo>
                    <a:pt x="654860" y="20154"/>
                    <a:pt x="404075" y="27870"/>
                    <a:pt x="328839" y="24012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MGE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4A30B0-1155-BD41-AF74-C9B6B8516772}"/>
              </a:ext>
            </a:extLst>
          </p:cNvPr>
          <p:cNvCxnSpPr>
            <a:cxnSpLocks/>
          </p:cNvCxnSpPr>
          <p:nvPr/>
        </p:nvCxnSpPr>
        <p:spPr>
          <a:xfrm>
            <a:off x="3040203" y="3361424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E10E10F-7B21-4146-A670-E210CFDCA431}"/>
              </a:ext>
            </a:extLst>
          </p:cNvPr>
          <p:cNvSpPr txBox="1"/>
          <p:nvPr/>
        </p:nvSpPr>
        <p:spPr>
          <a:xfrm>
            <a:off x="4272213" y="3133214"/>
            <a:ext cx="22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Tissue Dissociation and primary culture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0FBF1BF-6C97-1243-ABE7-DCEC0B0FA95B}"/>
              </a:ext>
            </a:extLst>
          </p:cNvPr>
          <p:cNvCxnSpPr>
            <a:cxnSpLocks/>
          </p:cNvCxnSpPr>
          <p:nvPr/>
        </p:nvCxnSpPr>
        <p:spPr>
          <a:xfrm>
            <a:off x="6548870" y="3424966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E219BB6-EAF4-D748-89AC-4DCCA757E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7210" r="86150" b="84476"/>
          <a:stretch/>
        </p:blipFill>
        <p:spPr>
          <a:xfrm>
            <a:off x="4295527" y="1432260"/>
            <a:ext cx="1808684" cy="18199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5EBB8A5-433A-024A-A581-1C6CA001F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32" t="7133" r="67776" b="85112"/>
          <a:stretch/>
        </p:blipFill>
        <p:spPr>
          <a:xfrm>
            <a:off x="7916680" y="1345791"/>
            <a:ext cx="1958254" cy="18378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6298DA-7E71-D24F-B66C-8A5F340F0E73}"/>
              </a:ext>
            </a:extLst>
          </p:cNvPr>
          <p:cNvSpPr txBox="1"/>
          <p:nvPr/>
        </p:nvSpPr>
        <p:spPr>
          <a:xfrm>
            <a:off x="7585791" y="3101800"/>
            <a:ext cx="308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Lentiviral Transfection with </a:t>
            </a:r>
            <a:r>
              <a:rPr lang="en-US" dirty="0">
                <a:solidFill>
                  <a:srgbClr val="FF0000"/>
                </a:solidFill>
              </a:rPr>
              <a:t>Targeting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Control</a:t>
            </a:r>
            <a:r>
              <a:rPr lang="en-US" dirty="0"/>
              <a:t> Vectors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06EB004-2A6C-0647-B78A-C6D190E78C40}"/>
              </a:ext>
            </a:extLst>
          </p:cNvPr>
          <p:cNvCxnSpPr>
            <a:cxnSpLocks/>
          </p:cNvCxnSpPr>
          <p:nvPr/>
        </p:nvCxnSpPr>
        <p:spPr>
          <a:xfrm>
            <a:off x="8807863" y="3855267"/>
            <a:ext cx="0" cy="56626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AF13A6-C727-2040-B50E-09DA883018CE}"/>
              </a:ext>
            </a:extLst>
          </p:cNvPr>
          <p:cNvSpPr txBox="1"/>
          <p:nvPr/>
        </p:nvSpPr>
        <p:spPr>
          <a:xfrm>
            <a:off x="4641448" y="1077325"/>
            <a:ext cx="112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B5F80E-5A08-3B41-8E96-848F806DE7DF}"/>
              </a:ext>
            </a:extLst>
          </p:cNvPr>
          <p:cNvSpPr txBox="1"/>
          <p:nvPr/>
        </p:nvSpPr>
        <p:spPr>
          <a:xfrm>
            <a:off x="8567452" y="1103876"/>
            <a:ext cx="112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2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66D2135-E300-B246-B1B7-EF2F967D2AA1}"/>
              </a:ext>
            </a:extLst>
          </p:cNvPr>
          <p:cNvGrpSpPr/>
          <p:nvPr/>
        </p:nvGrpSpPr>
        <p:grpSpPr>
          <a:xfrm>
            <a:off x="7585791" y="4844514"/>
            <a:ext cx="1720980" cy="1215122"/>
            <a:chOff x="4246130" y="3684496"/>
            <a:chExt cx="1886131" cy="130906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5867C80-3F15-7846-854D-1B8DC3DB52CD}"/>
                </a:ext>
              </a:extLst>
            </p:cNvPr>
            <p:cNvGrpSpPr/>
            <p:nvPr/>
          </p:nvGrpSpPr>
          <p:grpSpPr>
            <a:xfrm>
              <a:off x="4297826" y="4197462"/>
              <a:ext cx="1798174" cy="796099"/>
              <a:chOff x="4623198" y="4550837"/>
              <a:chExt cx="1798174" cy="7960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D8FB1DA-651F-4742-8D0F-4C4C6F3650CD}"/>
                  </a:ext>
                </a:extLst>
              </p:cNvPr>
              <p:cNvGrpSpPr/>
              <p:nvPr/>
            </p:nvGrpSpPr>
            <p:grpSpPr>
              <a:xfrm>
                <a:off x="4623198" y="4550837"/>
                <a:ext cx="1340974" cy="338899"/>
                <a:chOff x="4417431" y="3697628"/>
                <a:chExt cx="1340974" cy="338899"/>
              </a:xfrm>
            </p:grpSpPr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9BB3DD2C-47C2-BA4B-A1AC-579845D7F64D}"/>
                    </a:ext>
                  </a:extLst>
                </p:cNvPr>
                <p:cNvSpPr/>
                <p:nvPr/>
              </p:nvSpPr>
              <p:spPr>
                <a:xfrm>
                  <a:off x="4417431" y="3722961"/>
                  <a:ext cx="1173141" cy="278504"/>
                </a:xfrm>
                <a:custGeom>
                  <a:avLst/>
                  <a:gdLst>
                    <a:gd name="connsiteX0" fmla="*/ 0 w 968734"/>
                    <a:gd name="connsiteY0" fmla="*/ 14843 h 259358"/>
                    <a:gd name="connsiteX1" fmla="*/ 243068 w 968734"/>
                    <a:gd name="connsiteY1" fmla="*/ 26418 h 259358"/>
                    <a:gd name="connsiteX2" fmla="*/ 613458 w 968734"/>
                    <a:gd name="connsiteY2" fmla="*/ 257912 h 259358"/>
                    <a:gd name="connsiteX3" fmla="*/ 937549 w 968734"/>
                    <a:gd name="connsiteY3" fmla="*/ 130590 h 259358"/>
                    <a:gd name="connsiteX4" fmla="*/ 937549 w 968734"/>
                    <a:gd name="connsiteY4" fmla="*/ 165314 h 25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8734" h="259358">
                      <a:moveTo>
                        <a:pt x="0" y="14843"/>
                      </a:moveTo>
                      <a:cubicBezTo>
                        <a:pt x="70412" y="375"/>
                        <a:pt x="140825" y="-14093"/>
                        <a:pt x="243068" y="26418"/>
                      </a:cubicBezTo>
                      <a:cubicBezTo>
                        <a:pt x="345311" y="66929"/>
                        <a:pt x="497711" y="240550"/>
                        <a:pt x="613458" y="257912"/>
                      </a:cubicBezTo>
                      <a:cubicBezTo>
                        <a:pt x="729205" y="275274"/>
                        <a:pt x="937549" y="130590"/>
                        <a:pt x="937549" y="130590"/>
                      </a:cubicBezTo>
                      <a:cubicBezTo>
                        <a:pt x="991564" y="115157"/>
                        <a:pt x="964556" y="140235"/>
                        <a:pt x="937549" y="165314"/>
                      </a:cubicBezTo>
                    </a:path>
                  </a:pathLst>
                </a:cu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8DFF8A4-7E1C-F844-B411-4580407EF48A}"/>
                    </a:ext>
                  </a:extLst>
                </p:cNvPr>
                <p:cNvSpPr/>
                <p:nvPr/>
              </p:nvSpPr>
              <p:spPr>
                <a:xfrm>
                  <a:off x="5422739" y="3697628"/>
                  <a:ext cx="335666" cy="33889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42FBC6E-F682-044D-B98E-15303078D38D}"/>
                  </a:ext>
                </a:extLst>
              </p:cNvPr>
              <p:cNvGrpSpPr/>
              <p:nvPr/>
            </p:nvGrpSpPr>
            <p:grpSpPr>
              <a:xfrm>
                <a:off x="4775598" y="4703237"/>
                <a:ext cx="1340974" cy="338899"/>
                <a:chOff x="4417431" y="3697628"/>
                <a:chExt cx="1340974" cy="338899"/>
              </a:xfrm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ABBAA1D-1D69-2240-B748-7C8119A9A59D}"/>
                    </a:ext>
                  </a:extLst>
                </p:cNvPr>
                <p:cNvSpPr/>
                <p:nvPr/>
              </p:nvSpPr>
              <p:spPr>
                <a:xfrm>
                  <a:off x="4417431" y="3722961"/>
                  <a:ext cx="1173141" cy="278504"/>
                </a:xfrm>
                <a:custGeom>
                  <a:avLst/>
                  <a:gdLst>
                    <a:gd name="connsiteX0" fmla="*/ 0 w 968734"/>
                    <a:gd name="connsiteY0" fmla="*/ 14843 h 259358"/>
                    <a:gd name="connsiteX1" fmla="*/ 243068 w 968734"/>
                    <a:gd name="connsiteY1" fmla="*/ 26418 h 259358"/>
                    <a:gd name="connsiteX2" fmla="*/ 613458 w 968734"/>
                    <a:gd name="connsiteY2" fmla="*/ 257912 h 259358"/>
                    <a:gd name="connsiteX3" fmla="*/ 937549 w 968734"/>
                    <a:gd name="connsiteY3" fmla="*/ 130590 h 259358"/>
                    <a:gd name="connsiteX4" fmla="*/ 937549 w 968734"/>
                    <a:gd name="connsiteY4" fmla="*/ 165314 h 25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8734" h="259358">
                      <a:moveTo>
                        <a:pt x="0" y="14843"/>
                      </a:moveTo>
                      <a:cubicBezTo>
                        <a:pt x="70412" y="375"/>
                        <a:pt x="140825" y="-14093"/>
                        <a:pt x="243068" y="26418"/>
                      </a:cubicBezTo>
                      <a:cubicBezTo>
                        <a:pt x="345311" y="66929"/>
                        <a:pt x="497711" y="240550"/>
                        <a:pt x="613458" y="257912"/>
                      </a:cubicBezTo>
                      <a:cubicBezTo>
                        <a:pt x="729205" y="275274"/>
                        <a:pt x="937549" y="130590"/>
                        <a:pt x="937549" y="130590"/>
                      </a:cubicBezTo>
                      <a:cubicBezTo>
                        <a:pt x="991564" y="115157"/>
                        <a:pt x="964556" y="140235"/>
                        <a:pt x="937549" y="165314"/>
                      </a:cubicBezTo>
                    </a:path>
                  </a:pathLst>
                </a:cu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FD11CA9D-EBE3-534D-BA73-E171E203CAEA}"/>
                    </a:ext>
                  </a:extLst>
                </p:cNvPr>
                <p:cNvSpPr/>
                <p:nvPr/>
              </p:nvSpPr>
              <p:spPr>
                <a:xfrm>
                  <a:off x="5422739" y="3697628"/>
                  <a:ext cx="335666" cy="33889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8D5B49B6-AA6E-434C-A7F7-6541752EB3F3}"/>
                  </a:ext>
                </a:extLst>
              </p:cNvPr>
              <p:cNvGrpSpPr/>
              <p:nvPr/>
            </p:nvGrpSpPr>
            <p:grpSpPr>
              <a:xfrm>
                <a:off x="4927998" y="4855637"/>
                <a:ext cx="1340974" cy="338899"/>
                <a:chOff x="4417431" y="3697628"/>
                <a:chExt cx="1340974" cy="33889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76F3A22D-F6F3-904E-8099-60504853ECCD}"/>
                    </a:ext>
                  </a:extLst>
                </p:cNvPr>
                <p:cNvSpPr/>
                <p:nvPr/>
              </p:nvSpPr>
              <p:spPr>
                <a:xfrm>
                  <a:off x="4417431" y="3722961"/>
                  <a:ext cx="1173141" cy="278504"/>
                </a:xfrm>
                <a:custGeom>
                  <a:avLst/>
                  <a:gdLst>
                    <a:gd name="connsiteX0" fmla="*/ 0 w 968734"/>
                    <a:gd name="connsiteY0" fmla="*/ 14843 h 259358"/>
                    <a:gd name="connsiteX1" fmla="*/ 243068 w 968734"/>
                    <a:gd name="connsiteY1" fmla="*/ 26418 h 259358"/>
                    <a:gd name="connsiteX2" fmla="*/ 613458 w 968734"/>
                    <a:gd name="connsiteY2" fmla="*/ 257912 h 259358"/>
                    <a:gd name="connsiteX3" fmla="*/ 937549 w 968734"/>
                    <a:gd name="connsiteY3" fmla="*/ 130590 h 259358"/>
                    <a:gd name="connsiteX4" fmla="*/ 937549 w 968734"/>
                    <a:gd name="connsiteY4" fmla="*/ 165314 h 25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8734" h="259358">
                      <a:moveTo>
                        <a:pt x="0" y="14843"/>
                      </a:moveTo>
                      <a:cubicBezTo>
                        <a:pt x="70412" y="375"/>
                        <a:pt x="140825" y="-14093"/>
                        <a:pt x="243068" y="26418"/>
                      </a:cubicBezTo>
                      <a:cubicBezTo>
                        <a:pt x="345311" y="66929"/>
                        <a:pt x="497711" y="240550"/>
                        <a:pt x="613458" y="257912"/>
                      </a:cubicBezTo>
                      <a:cubicBezTo>
                        <a:pt x="729205" y="275274"/>
                        <a:pt x="937549" y="130590"/>
                        <a:pt x="937549" y="130590"/>
                      </a:cubicBezTo>
                      <a:cubicBezTo>
                        <a:pt x="991564" y="115157"/>
                        <a:pt x="964556" y="140235"/>
                        <a:pt x="937549" y="165314"/>
                      </a:cubicBezTo>
                    </a:path>
                  </a:pathLst>
                </a:cu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70FE9C55-3C11-494C-A6A5-BE60537725EA}"/>
                    </a:ext>
                  </a:extLst>
                </p:cNvPr>
                <p:cNvSpPr/>
                <p:nvPr/>
              </p:nvSpPr>
              <p:spPr>
                <a:xfrm>
                  <a:off x="5422739" y="3697628"/>
                  <a:ext cx="335666" cy="33889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2E3F499-DB68-6C4C-91D2-950092F41CB8}"/>
                  </a:ext>
                </a:extLst>
              </p:cNvPr>
              <p:cNvGrpSpPr/>
              <p:nvPr/>
            </p:nvGrpSpPr>
            <p:grpSpPr>
              <a:xfrm>
                <a:off x="5080398" y="5008037"/>
                <a:ext cx="1340974" cy="338899"/>
                <a:chOff x="4417431" y="3697628"/>
                <a:chExt cx="1340974" cy="338899"/>
              </a:xfrm>
            </p:grpSpPr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A28868FF-A06E-CE42-8512-BDC17BE333F5}"/>
                    </a:ext>
                  </a:extLst>
                </p:cNvPr>
                <p:cNvSpPr/>
                <p:nvPr/>
              </p:nvSpPr>
              <p:spPr>
                <a:xfrm>
                  <a:off x="4417431" y="3722961"/>
                  <a:ext cx="1173141" cy="278504"/>
                </a:xfrm>
                <a:custGeom>
                  <a:avLst/>
                  <a:gdLst>
                    <a:gd name="connsiteX0" fmla="*/ 0 w 968734"/>
                    <a:gd name="connsiteY0" fmla="*/ 14843 h 259358"/>
                    <a:gd name="connsiteX1" fmla="*/ 243068 w 968734"/>
                    <a:gd name="connsiteY1" fmla="*/ 26418 h 259358"/>
                    <a:gd name="connsiteX2" fmla="*/ 613458 w 968734"/>
                    <a:gd name="connsiteY2" fmla="*/ 257912 h 259358"/>
                    <a:gd name="connsiteX3" fmla="*/ 937549 w 968734"/>
                    <a:gd name="connsiteY3" fmla="*/ 130590 h 259358"/>
                    <a:gd name="connsiteX4" fmla="*/ 937549 w 968734"/>
                    <a:gd name="connsiteY4" fmla="*/ 165314 h 259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8734" h="259358">
                      <a:moveTo>
                        <a:pt x="0" y="14843"/>
                      </a:moveTo>
                      <a:cubicBezTo>
                        <a:pt x="70412" y="375"/>
                        <a:pt x="140825" y="-14093"/>
                        <a:pt x="243068" y="26418"/>
                      </a:cubicBezTo>
                      <a:cubicBezTo>
                        <a:pt x="345311" y="66929"/>
                        <a:pt x="497711" y="240550"/>
                        <a:pt x="613458" y="257912"/>
                      </a:cubicBezTo>
                      <a:cubicBezTo>
                        <a:pt x="729205" y="275274"/>
                        <a:pt x="937549" y="130590"/>
                        <a:pt x="937549" y="130590"/>
                      </a:cubicBezTo>
                      <a:cubicBezTo>
                        <a:pt x="991564" y="115157"/>
                        <a:pt x="964556" y="140235"/>
                        <a:pt x="937549" y="165314"/>
                      </a:cubicBezTo>
                    </a:path>
                  </a:pathLst>
                </a:cu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8D8BD97-3506-B54B-A39A-22B641FD9813}"/>
                    </a:ext>
                  </a:extLst>
                </p:cNvPr>
                <p:cNvSpPr/>
                <p:nvPr/>
              </p:nvSpPr>
              <p:spPr>
                <a:xfrm>
                  <a:off x="5422739" y="3697628"/>
                  <a:ext cx="335666" cy="33889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EC9B63-EA5B-E543-A911-F44360658FEA}"/>
                </a:ext>
              </a:extLst>
            </p:cNvPr>
            <p:cNvSpPr txBox="1"/>
            <p:nvPr/>
          </p:nvSpPr>
          <p:spPr>
            <a:xfrm>
              <a:off x="4246130" y="3684496"/>
              <a:ext cx="1886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FISH Probes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2CE424-88A8-994C-B241-6E42944ACED0}"/>
              </a:ext>
            </a:extLst>
          </p:cNvPr>
          <p:cNvGrpSpPr/>
          <p:nvPr/>
        </p:nvGrpSpPr>
        <p:grpSpPr>
          <a:xfrm>
            <a:off x="9298823" y="4812210"/>
            <a:ext cx="2796057" cy="1380989"/>
            <a:chOff x="9298823" y="4812210"/>
            <a:chExt cx="2796057" cy="1380989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C4C8A975-F7C3-984C-82CC-8D92AC0D6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40" t="7300" r="58452" b="88390"/>
            <a:stretch/>
          </p:blipFill>
          <p:spPr>
            <a:xfrm>
              <a:off x="10240937" y="5061018"/>
              <a:ext cx="935338" cy="113218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C49E83C-4D8F-1349-97CA-B9B91CA8D89B}"/>
                </a:ext>
              </a:extLst>
            </p:cNvPr>
            <p:cNvSpPr txBox="1"/>
            <p:nvPr/>
          </p:nvSpPr>
          <p:spPr>
            <a:xfrm>
              <a:off x="9298823" y="4812210"/>
              <a:ext cx="279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DAPI and Antibody Staining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101C5658-DEF5-5D47-9FBC-F0CA096436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08" t="7355" r="47758" b="84890"/>
          <a:stretch/>
        </p:blipFill>
        <p:spPr>
          <a:xfrm>
            <a:off x="4321424" y="4382066"/>
            <a:ext cx="1874286" cy="1837827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AF6414-43FF-584D-A00F-287F11192B55}"/>
              </a:ext>
            </a:extLst>
          </p:cNvPr>
          <p:cNvCxnSpPr>
            <a:cxnSpLocks/>
          </p:cNvCxnSpPr>
          <p:nvPr/>
        </p:nvCxnSpPr>
        <p:spPr>
          <a:xfrm flipH="1">
            <a:off x="6460131" y="5398534"/>
            <a:ext cx="894166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D107DB-F744-8D4E-AE3A-914103ACAF5E}"/>
              </a:ext>
            </a:extLst>
          </p:cNvPr>
          <p:cNvSpPr txBox="1"/>
          <p:nvPr/>
        </p:nvSpPr>
        <p:spPr>
          <a:xfrm>
            <a:off x="8667140" y="4432892"/>
            <a:ext cx="83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7</a:t>
            </a:r>
          </a:p>
        </p:txBody>
      </p:sp>
    </p:spTree>
    <p:extLst>
      <p:ext uri="{BB962C8B-B14F-4D97-AF65-F5344CB8AC3E}">
        <p14:creationId xmlns:p14="http://schemas.microsoft.com/office/powerpoint/2010/main" val="9335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1" grpId="0"/>
      <p:bldP spid="22" grpId="0"/>
      <p:bldP spid="25" grpId="0"/>
      <p:bldP spid="70" grpId="0"/>
      <p:bldP spid="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CRISPRview</a:t>
            </a:r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Workflow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1BCB2F0-E317-9B4C-BD5E-A8026C119200}"/>
              </a:ext>
            </a:extLst>
          </p:cNvPr>
          <p:cNvSpPr txBox="1"/>
          <p:nvPr/>
        </p:nvSpPr>
        <p:spPr>
          <a:xfrm>
            <a:off x="-25577" y="707993"/>
            <a:ext cx="276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Cell-Type Specific Enhancer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01C5658-DEF5-5D47-9FBC-F0CA096436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08" t="7355" r="47758" b="84890"/>
          <a:stretch/>
        </p:blipFill>
        <p:spPr>
          <a:xfrm>
            <a:off x="505646" y="1341526"/>
            <a:ext cx="1874286" cy="1837827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5AF6414-43FF-584D-A00F-287F11192B55}"/>
              </a:ext>
            </a:extLst>
          </p:cNvPr>
          <p:cNvCxnSpPr>
            <a:cxnSpLocks/>
          </p:cNvCxnSpPr>
          <p:nvPr/>
        </p:nvCxnSpPr>
        <p:spPr>
          <a:xfrm>
            <a:off x="2795403" y="2323043"/>
            <a:ext cx="84057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FCCECCF8-913D-A449-A2CF-0984861AB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67" t="7626" r="41889" b="88033"/>
          <a:stretch/>
        </p:blipFill>
        <p:spPr>
          <a:xfrm>
            <a:off x="3839988" y="1550282"/>
            <a:ext cx="1448384" cy="149472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9A2C6B-3FE8-AA46-960D-C723A7BAD0FB}"/>
              </a:ext>
            </a:extLst>
          </p:cNvPr>
          <p:cNvCxnSpPr>
            <a:cxnSpLocks/>
          </p:cNvCxnSpPr>
          <p:nvPr/>
        </p:nvCxnSpPr>
        <p:spPr>
          <a:xfrm>
            <a:off x="7162564" y="2323043"/>
            <a:ext cx="84057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DFF573A7-BFA8-C645-9944-9D7717405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75" t="7051" r="17217" b="84235"/>
          <a:stretch/>
        </p:blipFill>
        <p:spPr>
          <a:xfrm>
            <a:off x="8683056" y="1446657"/>
            <a:ext cx="1275261" cy="15622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D426FFA-72C6-994D-8D70-48C275ADA4B1}"/>
              </a:ext>
            </a:extLst>
          </p:cNvPr>
          <p:cNvGrpSpPr/>
          <p:nvPr/>
        </p:nvGrpSpPr>
        <p:grpSpPr>
          <a:xfrm>
            <a:off x="5129939" y="1341526"/>
            <a:ext cx="1762617" cy="2094618"/>
            <a:chOff x="5473699" y="1341526"/>
            <a:chExt cx="1732453" cy="23160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CA3198-5035-9746-A3C3-48C63B303722}"/>
                </a:ext>
              </a:extLst>
            </p:cNvPr>
            <p:cNvGrpSpPr/>
            <p:nvPr/>
          </p:nvGrpSpPr>
          <p:grpSpPr>
            <a:xfrm>
              <a:off x="5674215" y="1341526"/>
              <a:ext cx="1531937" cy="2316074"/>
              <a:chOff x="5959853" y="2764808"/>
              <a:chExt cx="1531937" cy="2316074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F31D2EC-8470-AE44-969B-E2936CD13D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7972" t="12442" r="34512" b="84237"/>
              <a:stretch/>
            </p:blipFill>
            <p:spPr>
              <a:xfrm>
                <a:off x="5959853" y="4204582"/>
                <a:ext cx="1531937" cy="876300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C6FE64C-4984-0944-801D-854A66EEA113}"/>
                  </a:ext>
                </a:extLst>
              </p:cNvPr>
              <p:cNvGrpSpPr/>
              <p:nvPr/>
            </p:nvGrpSpPr>
            <p:grpSpPr>
              <a:xfrm>
                <a:off x="5959854" y="2764808"/>
                <a:ext cx="1531936" cy="1465174"/>
                <a:chOff x="5959854" y="2764808"/>
                <a:chExt cx="1531936" cy="1465174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6091B8A-8589-7B48-9732-ADFC6BC8F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8756" t="7139" r="34516" b="90629"/>
                <a:stretch/>
              </p:blipFill>
              <p:spPr>
                <a:xfrm>
                  <a:off x="6120189" y="2764808"/>
                  <a:ext cx="1371601" cy="588874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5B80A7C0-838C-314A-9964-AFDFF3D60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8646" t="9275" r="34625" b="87405"/>
                <a:stretch/>
              </p:blipFill>
              <p:spPr>
                <a:xfrm>
                  <a:off x="6094788" y="3353682"/>
                  <a:ext cx="1371601" cy="876300"/>
                </a:xfrm>
                <a:prstGeom prst="rect">
                  <a:avLst/>
                </a:prstGeom>
              </p:spPr>
            </p:pic>
            <p:sp>
              <p:nvSpPr>
                <p:cNvPr id="10" name="Round Single Corner Rectangle 9">
                  <a:extLst>
                    <a:ext uri="{FF2B5EF4-FFF2-40B4-BE49-F238E27FC236}">
                      <a16:creationId xmlns:a16="http://schemas.microsoft.com/office/drawing/2014/main" id="{B62D0E62-8E1C-004E-A059-0F0D489F5D04}"/>
                    </a:ext>
                  </a:extLst>
                </p:cNvPr>
                <p:cNvSpPr/>
                <p:nvPr/>
              </p:nvSpPr>
              <p:spPr>
                <a:xfrm>
                  <a:off x="5959854" y="4051300"/>
                  <a:ext cx="293310" cy="178682"/>
                </a:xfrm>
                <a:prstGeom prst="round1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ABF681-2CAE-5148-96DF-23757B1E1CD6}"/>
                </a:ext>
              </a:extLst>
            </p:cNvPr>
            <p:cNvSpPr/>
            <p:nvPr/>
          </p:nvSpPr>
          <p:spPr>
            <a:xfrm>
              <a:off x="5473699" y="3206424"/>
              <a:ext cx="865987" cy="222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000" dirty="0">
                  <a:solidFill>
                    <a:srgbClr val="0070C0"/>
                  </a:solidFill>
                </a:rPr>
                <a:t>Marker Gene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FC9A17-31EB-AA42-A842-4B2E5C834E33}"/>
              </a:ext>
            </a:extLst>
          </p:cNvPr>
          <p:cNvGrpSpPr/>
          <p:nvPr/>
        </p:nvGrpSpPr>
        <p:grpSpPr>
          <a:xfrm>
            <a:off x="932978" y="3474083"/>
            <a:ext cx="4374707" cy="2285164"/>
            <a:chOff x="755646" y="3613145"/>
            <a:chExt cx="5754508" cy="304136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AEA72B6-0462-AC4E-AEF9-382117D4F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660" t="16750" r="49830" b="73922"/>
            <a:stretch/>
          </p:blipFill>
          <p:spPr>
            <a:xfrm>
              <a:off x="755646" y="3613145"/>
              <a:ext cx="2880335" cy="302195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25768A7-753C-E746-BCCC-59327A065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800" t="25962" r="49690" b="65516"/>
            <a:stretch/>
          </p:blipFill>
          <p:spPr>
            <a:xfrm>
              <a:off x="3629819" y="3893630"/>
              <a:ext cx="2880335" cy="2760877"/>
            </a:xfrm>
            <a:prstGeom prst="rect">
              <a:avLst/>
            </a:prstGeom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9933A658-6EAC-4D49-8C10-EAB13DB80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84" t="17901" r="37288" b="74062"/>
          <a:stretch/>
        </p:blipFill>
        <p:spPr>
          <a:xfrm>
            <a:off x="7582853" y="3194429"/>
            <a:ext cx="1633749" cy="26034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12458-4BD3-3142-AFF2-83E1835C4BE1}"/>
              </a:ext>
            </a:extLst>
          </p:cNvPr>
          <p:cNvSpPr txBox="1"/>
          <p:nvPr/>
        </p:nvSpPr>
        <p:spPr>
          <a:xfrm>
            <a:off x="155731" y="6200170"/>
            <a:ext cx="11880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that CRISPR inhibition of disease-associated cis-regulatory elements will result in loss of activity indicated as a decrease in nascent RNA from target gene as compared to ctrl.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BE1842-1A1B-794F-963A-6F3024A68F51}"/>
              </a:ext>
            </a:extLst>
          </p:cNvPr>
          <p:cNvSpPr txBox="1"/>
          <p:nvPr/>
        </p:nvSpPr>
        <p:spPr>
          <a:xfrm>
            <a:off x="4356100" y="1077325"/>
            <a:ext cx="218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Confocal Microscopy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C6FFB-2FEB-9244-879E-CD36084D1456}"/>
              </a:ext>
            </a:extLst>
          </p:cNvPr>
          <p:cNvSpPr/>
          <p:nvPr/>
        </p:nvSpPr>
        <p:spPr>
          <a:xfrm>
            <a:off x="8444077" y="1048522"/>
            <a:ext cx="1565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Analysis</a:t>
            </a:r>
          </a:p>
        </p:txBody>
      </p:sp>
    </p:spTree>
    <p:extLst>
      <p:ext uri="{BB962C8B-B14F-4D97-AF65-F5344CB8AC3E}">
        <p14:creationId xmlns:p14="http://schemas.microsoft.com/office/powerpoint/2010/main" val="130101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Models for CRE Interneuron Disruption in Neuropsychiatric Disease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74325C-AE5F-F34F-9DF5-DF7F2FB9F6C3}"/>
              </a:ext>
            </a:extLst>
          </p:cNvPr>
          <p:cNvCxnSpPr>
            <a:cxnSpLocks/>
          </p:cNvCxnSpPr>
          <p:nvPr/>
        </p:nvCxnSpPr>
        <p:spPr>
          <a:xfrm>
            <a:off x="719190" y="2156571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E2B70D-733D-D94A-8175-00F2E8EF2283}"/>
              </a:ext>
            </a:extLst>
          </p:cNvPr>
          <p:cNvCxnSpPr/>
          <p:nvPr/>
        </p:nvCxnSpPr>
        <p:spPr>
          <a:xfrm>
            <a:off x="3876517" y="1850633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236AD0-1294-ED45-8351-63FBD38018DE}"/>
              </a:ext>
            </a:extLst>
          </p:cNvPr>
          <p:cNvCxnSpPr/>
          <p:nvPr/>
        </p:nvCxnSpPr>
        <p:spPr>
          <a:xfrm>
            <a:off x="3900538" y="1850633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A359626-9CE1-5C4A-8BD0-9344C9FFFFAF}"/>
              </a:ext>
            </a:extLst>
          </p:cNvPr>
          <p:cNvSpPr/>
          <p:nvPr/>
        </p:nvSpPr>
        <p:spPr>
          <a:xfrm>
            <a:off x="4585148" y="1935472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94CA2-C996-B54A-BE76-E57FCB5716ED}"/>
              </a:ext>
            </a:extLst>
          </p:cNvPr>
          <p:cNvSpPr txBox="1"/>
          <p:nvPr/>
        </p:nvSpPr>
        <p:spPr>
          <a:xfrm>
            <a:off x="-78045" y="1746754"/>
            <a:ext cx="138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Prog.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7DCBE-6E88-5047-9CF8-7D2C14F9EDCD}"/>
              </a:ext>
            </a:extLst>
          </p:cNvPr>
          <p:cNvSpPr txBox="1"/>
          <p:nvPr/>
        </p:nvSpPr>
        <p:spPr>
          <a:xfrm>
            <a:off x="-71322" y="2436914"/>
            <a:ext cx="15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Prog.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028265-AC33-8B40-8186-D458D2B13481}"/>
              </a:ext>
            </a:extLst>
          </p:cNvPr>
          <p:cNvSpPr txBox="1"/>
          <p:nvPr/>
        </p:nvSpPr>
        <p:spPr>
          <a:xfrm>
            <a:off x="-71322" y="3165462"/>
            <a:ext cx="167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LGE Prog.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A4ADB5-6EB5-7245-9B4C-DDDC811A83CC}"/>
              </a:ext>
            </a:extLst>
          </p:cNvPr>
          <p:cNvCxnSpPr>
            <a:cxnSpLocks/>
          </p:cNvCxnSpPr>
          <p:nvPr/>
        </p:nvCxnSpPr>
        <p:spPr>
          <a:xfrm>
            <a:off x="719190" y="2833765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604CD2-93C6-AD45-9380-96FBB1258A35}"/>
              </a:ext>
            </a:extLst>
          </p:cNvPr>
          <p:cNvCxnSpPr/>
          <p:nvPr/>
        </p:nvCxnSpPr>
        <p:spPr>
          <a:xfrm>
            <a:off x="3876517" y="2527827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554FE9-3599-1042-ACA4-B87EECE5E117}"/>
              </a:ext>
            </a:extLst>
          </p:cNvPr>
          <p:cNvCxnSpPr/>
          <p:nvPr/>
        </p:nvCxnSpPr>
        <p:spPr>
          <a:xfrm>
            <a:off x="3900538" y="2527827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B1BCAFF-B325-9845-91E9-876BB78EFDD6}"/>
              </a:ext>
            </a:extLst>
          </p:cNvPr>
          <p:cNvSpPr/>
          <p:nvPr/>
        </p:nvSpPr>
        <p:spPr>
          <a:xfrm>
            <a:off x="4585148" y="2612666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958C89-004D-5542-B767-DEE6A5E94DD4}"/>
              </a:ext>
            </a:extLst>
          </p:cNvPr>
          <p:cNvCxnSpPr>
            <a:cxnSpLocks/>
          </p:cNvCxnSpPr>
          <p:nvPr/>
        </p:nvCxnSpPr>
        <p:spPr>
          <a:xfrm>
            <a:off x="719190" y="3557148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66936C-C0BD-4C47-8292-3C85718920BA}"/>
              </a:ext>
            </a:extLst>
          </p:cNvPr>
          <p:cNvCxnSpPr/>
          <p:nvPr/>
        </p:nvCxnSpPr>
        <p:spPr>
          <a:xfrm>
            <a:off x="3876517" y="3251210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CD03177-1BEA-F348-A525-570A2A04A5D4}"/>
              </a:ext>
            </a:extLst>
          </p:cNvPr>
          <p:cNvCxnSpPr/>
          <p:nvPr/>
        </p:nvCxnSpPr>
        <p:spPr>
          <a:xfrm>
            <a:off x="3900538" y="3251210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77DC028-2F48-1741-8E49-5AF0171630B3}"/>
              </a:ext>
            </a:extLst>
          </p:cNvPr>
          <p:cNvSpPr/>
          <p:nvPr/>
        </p:nvSpPr>
        <p:spPr>
          <a:xfrm>
            <a:off x="4585148" y="3336049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98F547-74CA-8F46-800D-48E45B692FFB}"/>
              </a:ext>
            </a:extLst>
          </p:cNvPr>
          <p:cNvSpPr/>
          <p:nvPr/>
        </p:nvSpPr>
        <p:spPr>
          <a:xfrm>
            <a:off x="2383603" y="1923731"/>
            <a:ext cx="832089" cy="2209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CF2730C-EF75-4842-80EC-0DBAA848EE9E}"/>
              </a:ext>
            </a:extLst>
          </p:cNvPr>
          <p:cNvSpPr/>
          <p:nvPr/>
        </p:nvSpPr>
        <p:spPr>
          <a:xfrm>
            <a:off x="7081887" y="1923585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2225093-468D-8B42-9948-D7E8E633096D}"/>
              </a:ext>
            </a:extLst>
          </p:cNvPr>
          <p:cNvSpPr/>
          <p:nvPr/>
        </p:nvSpPr>
        <p:spPr>
          <a:xfrm>
            <a:off x="9309667" y="1931148"/>
            <a:ext cx="955496" cy="22109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B52D573-CCF0-894E-B304-EAEC3C6029F1}"/>
              </a:ext>
            </a:extLst>
          </p:cNvPr>
          <p:cNvSpPr/>
          <p:nvPr/>
        </p:nvSpPr>
        <p:spPr>
          <a:xfrm>
            <a:off x="1206908" y="3319070"/>
            <a:ext cx="943478" cy="2259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8BE7C-641A-F744-94DF-C10AF42AF166}"/>
              </a:ext>
            </a:extLst>
          </p:cNvPr>
          <p:cNvSpPr/>
          <p:nvPr/>
        </p:nvSpPr>
        <p:spPr>
          <a:xfrm>
            <a:off x="7222733" y="1900538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Block Arc 81">
            <a:extLst>
              <a:ext uri="{FF2B5EF4-FFF2-40B4-BE49-F238E27FC236}">
                <a16:creationId xmlns:a16="http://schemas.microsoft.com/office/drawing/2014/main" id="{0E65DBB0-146A-CD4E-8A5F-D20F496D60D4}"/>
              </a:ext>
            </a:extLst>
          </p:cNvPr>
          <p:cNvSpPr/>
          <p:nvPr/>
        </p:nvSpPr>
        <p:spPr>
          <a:xfrm>
            <a:off x="3911717" y="1345220"/>
            <a:ext cx="3643030" cy="554351"/>
          </a:xfrm>
          <a:prstGeom prst="blockArc">
            <a:avLst>
              <a:gd name="adj1" fmla="val 10784862"/>
              <a:gd name="adj2" fmla="val 16439"/>
              <a:gd name="adj3" fmla="val 6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Block Arc 83">
            <a:extLst>
              <a:ext uri="{FF2B5EF4-FFF2-40B4-BE49-F238E27FC236}">
                <a16:creationId xmlns:a16="http://schemas.microsoft.com/office/drawing/2014/main" id="{65319C34-6882-F34F-8AAF-A0CEFC2B67AC}"/>
              </a:ext>
            </a:extLst>
          </p:cNvPr>
          <p:cNvSpPr/>
          <p:nvPr/>
        </p:nvSpPr>
        <p:spPr>
          <a:xfrm>
            <a:off x="3907316" y="1126826"/>
            <a:ext cx="5880099" cy="987033"/>
          </a:xfrm>
          <a:prstGeom prst="blockArc">
            <a:avLst>
              <a:gd name="adj1" fmla="val 10800000"/>
              <a:gd name="adj2" fmla="val 21572"/>
              <a:gd name="adj3" fmla="val 36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1BCB2F0-E317-9B4C-BD5E-A8026C119200}"/>
              </a:ext>
            </a:extLst>
          </p:cNvPr>
          <p:cNvSpPr txBox="1"/>
          <p:nvPr/>
        </p:nvSpPr>
        <p:spPr>
          <a:xfrm>
            <a:off x="-25577" y="707993"/>
            <a:ext cx="294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disease-associated cis-regulatory elements linked to single gene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1EC6-3F8D-894B-B819-F076ABA5AE78}"/>
              </a:ext>
            </a:extLst>
          </p:cNvPr>
          <p:cNvSpPr txBox="1"/>
          <p:nvPr/>
        </p:nvSpPr>
        <p:spPr>
          <a:xfrm>
            <a:off x="1012693" y="4250879"/>
            <a:ext cx="472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Disease-associated cis-regulatory elements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B321BC-BCDD-DF4B-BE1B-3DD7C3356852}"/>
              </a:ext>
            </a:extLst>
          </p:cNvPr>
          <p:cNvSpPr/>
          <p:nvPr/>
        </p:nvSpPr>
        <p:spPr>
          <a:xfrm>
            <a:off x="9496313" y="1912958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EBAC307-A2E6-B344-B0D3-45D7A8015F9B}"/>
              </a:ext>
            </a:extLst>
          </p:cNvPr>
          <p:cNvSpPr/>
          <p:nvPr/>
        </p:nvSpPr>
        <p:spPr>
          <a:xfrm>
            <a:off x="3491271" y="4811769"/>
            <a:ext cx="832089" cy="22095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BC3672-243B-514A-829A-6FBFEFD367B7}"/>
              </a:ext>
            </a:extLst>
          </p:cNvPr>
          <p:cNvSpPr/>
          <p:nvPr/>
        </p:nvSpPr>
        <p:spPr>
          <a:xfrm>
            <a:off x="3646028" y="4797984"/>
            <a:ext cx="45719" cy="2358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A860C32-4A23-AB42-8933-FE25BC55AD58}"/>
              </a:ext>
            </a:extLst>
          </p:cNvPr>
          <p:cNvSpPr/>
          <p:nvPr/>
        </p:nvSpPr>
        <p:spPr>
          <a:xfrm>
            <a:off x="1424198" y="4805709"/>
            <a:ext cx="832090" cy="2209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86CD27-2239-2547-AAC8-0DF4E736C715}"/>
              </a:ext>
            </a:extLst>
          </p:cNvPr>
          <p:cNvSpPr/>
          <p:nvPr/>
        </p:nvSpPr>
        <p:spPr>
          <a:xfrm>
            <a:off x="1539684" y="4782970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960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CRISPRview</a:t>
            </a:r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Design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1BCB2F0-E317-9B4C-BD5E-A8026C119200}"/>
              </a:ext>
            </a:extLst>
          </p:cNvPr>
          <p:cNvSpPr txBox="1"/>
          <p:nvPr/>
        </p:nvSpPr>
        <p:spPr>
          <a:xfrm>
            <a:off x="-25577" y="707993"/>
            <a:ext cx="2933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disease-associated cis-regulatory elements linked to single gene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B21C07A-D790-D94D-9D2D-82C5103DE824}"/>
              </a:ext>
            </a:extLst>
          </p:cNvPr>
          <p:cNvCxnSpPr>
            <a:cxnSpLocks/>
          </p:cNvCxnSpPr>
          <p:nvPr/>
        </p:nvCxnSpPr>
        <p:spPr>
          <a:xfrm>
            <a:off x="719190" y="2156571"/>
            <a:ext cx="10191964" cy="1270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82CFCF-1754-354E-BA35-3F4A2B013AF4}"/>
              </a:ext>
            </a:extLst>
          </p:cNvPr>
          <p:cNvCxnSpPr/>
          <p:nvPr/>
        </p:nvCxnSpPr>
        <p:spPr>
          <a:xfrm>
            <a:off x="3876517" y="1850633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99F5F2-CA24-4542-9188-420DA0D30D44}"/>
              </a:ext>
            </a:extLst>
          </p:cNvPr>
          <p:cNvCxnSpPr/>
          <p:nvPr/>
        </p:nvCxnSpPr>
        <p:spPr>
          <a:xfrm>
            <a:off x="3900538" y="1850633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10259F6-3834-2E41-9797-18A17A2A1853}"/>
              </a:ext>
            </a:extLst>
          </p:cNvPr>
          <p:cNvSpPr/>
          <p:nvPr/>
        </p:nvSpPr>
        <p:spPr>
          <a:xfrm>
            <a:off x="4585148" y="1935472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E9B824-F958-B349-ACEE-13C54D9BBB99}"/>
              </a:ext>
            </a:extLst>
          </p:cNvPr>
          <p:cNvSpPr txBox="1"/>
          <p:nvPr/>
        </p:nvSpPr>
        <p:spPr>
          <a:xfrm>
            <a:off x="-78045" y="1746754"/>
            <a:ext cx="138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Prog. 1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E3F2684-2676-1643-A2F5-8EA5FAB38EB9}"/>
              </a:ext>
            </a:extLst>
          </p:cNvPr>
          <p:cNvSpPr/>
          <p:nvPr/>
        </p:nvSpPr>
        <p:spPr>
          <a:xfrm>
            <a:off x="2383603" y="1923731"/>
            <a:ext cx="832089" cy="22095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67224AF-F45D-7F49-875C-1A0A2BD12536}"/>
              </a:ext>
            </a:extLst>
          </p:cNvPr>
          <p:cNvSpPr/>
          <p:nvPr/>
        </p:nvSpPr>
        <p:spPr>
          <a:xfrm>
            <a:off x="7081887" y="1923585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D1E38BB2-358B-ED47-8825-6DBE248CA2C1}"/>
              </a:ext>
            </a:extLst>
          </p:cNvPr>
          <p:cNvSpPr/>
          <p:nvPr/>
        </p:nvSpPr>
        <p:spPr>
          <a:xfrm>
            <a:off x="9309667" y="1931148"/>
            <a:ext cx="955496" cy="22109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B828F3-0F9A-394C-A4E0-7561EF6F0C73}"/>
              </a:ext>
            </a:extLst>
          </p:cNvPr>
          <p:cNvSpPr/>
          <p:nvPr/>
        </p:nvSpPr>
        <p:spPr>
          <a:xfrm>
            <a:off x="7222733" y="1900538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D3123D-D9D8-074F-AEA7-078F9CD9A7DA}"/>
              </a:ext>
            </a:extLst>
          </p:cNvPr>
          <p:cNvSpPr/>
          <p:nvPr/>
        </p:nvSpPr>
        <p:spPr>
          <a:xfrm>
            <a:off x="9496313" y="1912958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Block Arc 86">
            <a:extLst>
              <a:ext uri="{FF2B5EF4-FFF2-40B4-BE49-F238E27FC236}">
                <a16:creationId xmlns:a16="http://schemas.microsoft.com/office/drawing/2014/main" id="{69D9924C-796D-C84D-B773-F0ACFC5C628E}"/>
              </a:ext>
            </a:extLst>
          </p:cNvPr>
          <p:cNvSpPr/>
          <p:nvPr/>
        </p:nvSpPr>
        <p:spPr>
          <a:xfrm>
            <a:off x="3907316" y="1126826"/>
            <a:ext cx="5880099" cy="987033"/>
          </a:xfrm>
          <a:prstGeom prst="blockArc">
            <a:avLst>
              <a:gd name="adj1" fmla="val 10800000"/>
              <a:gd name="adj2" fmla="val 21572"/>
              <a:gd name="adj3" fmla="val 36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Block Arc 87">
            <a:extLst>
              <a:ext uri="{FF2B5EF4-FFF2-40B4-BE49-F238E27FC236}">
                <a16:creationId xmlns:a16="http://schemas.microsoft.com/office/drawing/2014/main" id="{3B63D262-6DA3-D24B-84F7-C3E15AE24EEF}"/>
              </a:ext>
            </a:extLst>
          </p:cNvPr>
          <p:cNvSpPr/>
          <p:nvPr/>
        </p:nvSpPr>
        <p:spPr>
          <a:xfrm>
            <a:off x="3911717" y="1345220"/>
            <a:ext cx="3643030" cy="554351"/>
          </a:xfrm>
          <a:prstGeom prst="blockArc">
            <a:avLst>
              <a:gd name="adj1" fmla="val 10784862"/>
              <a:gd name="adj2" fmla="val 16439"/>
              <a:gd name="adj3" fmla="val 68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F2FE2B-210D-9644-B605-148DC55FBDB9}"/>
              </a:ext>
            </a:extLst>
          </p:cNvPr>
          <p:cNvSpPr txBox="1"/>
          <p:nvPr/>
        </p:nvSpPr>
        <p:spPr>
          <a:xfrm>
            <a:off x="381310" y="6054142"/>
            <a:ext cx="1086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that combinatorial inhibition of multiple disease associated cis-regulatory elements will lead to a stronger effect on target gene expression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477B3152-171D-0041-AAF0-3E7DAF9DBF17}"/>
              </a:ext>
            </a:extLst>
          </p:cNvPr>
          <p:cNvSpPr/>
          <p:nvPr/>
        </p:nvSpPr>
        <p:spPr>
          <a:xfrm>
            <a:off x="1322579" y="4405910"/>
            <a:ext cx="1345560" cy="460556"/>
          </a:xfrm>
          <a:custGeom>
            <a:avLst/>
            <a:gdLst>
              <a:gd name="connsiteX0" fmla="*/ 0 w 1811501"/>
              <a:gd name="connsiteY0" fmla="*/ 532214 h 603548"/>
              <a:gd name="connsiteX1" fmla="*/ 104172 w 1811501"/>
              <a:gd name="connsiteY1" fmla="*/ 439616 h 603548"/>
              <a:gd name="connsiteX2" fmla="*/ 115746 w 1811501"/>
              <a:gd name="connsiteY2" fmla="*/ 312295 h 603548"/>
              <a:gd name="connsiteX3" fmla="*/ 115746 w 1811501"/>
              <a:gd name="connsiteY3" fmla="*/ 22928 h 603548"/>
              <a:gd name="connsiteX4" fmla="*/ 289367 w 1811501"/>
              <a:gd name="connsiteY4" fmla="*/ 57652 h 603548"/>
              <a:gd name="connsiteX5" fmla="*/ 347240 w 1811501"/>
              <a:gd name="connsiteY5" fmla="*/ 370168 h 603548"/>
              <a:gd name="connsiteX6" fmla="*/ 821802 w 1811501"/>
              <a:gd name="connsiteY6" fmla="*/ 601662 h 603548"/>
              <a:gd name="connsiteX7" fmla="*/ 1724627 w 1811501"/>
              <a:gd name="connsiteY7" fmla="*/ 485915 h 603548"/>
              <a:gd name="connsiteX8" fmla="*/ 1724627 w 1811501"/>
              <a:gd name="connsiteY8" fmla="*/ 520639 h 60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501" h="603548">
                <a:moveTo>
                  <a:pt x="0" y="532214"/>
                </a:moveTo>
                <a:cubicBezTo>
                  <a:pt x="42440" y="504241"/>
                  <a:pt x="84881" y="476269"/>
                  <a:pt x="104172" y="439616"/>
                </a:cubicBezTo>
                <a:cubicBezTo>
                  <a:pt x="123463" y="402963"/>
                  <a:pt x="113817" y="381743"/>
                  <a:pt x="115746" y="312295"/>
                </a:cubicBezTo>
                <a:cubicBezTo>
                  <a:pt x="117675" y="242847"/>
                  <a:pt x="86809" y="65368"/>
                  <a:pt x="115746" y="22928"/>
                </a:cubicBezTo>
                <a:cubicBezTo>
                  <a:pt x="144683" y="-19512"/>
                  <a:pt x="250785" y="-221"/>
                  <a:pt x="289367" y="57652"/>
                </a:cubicBezTo>
                <a:cubicBezTo>
                  <a:pt x="327949" y="115525"/>
                  <a:pt x="258501" y="279500"/>
                  <a:pt x="347240" y="370168"/>
                </a:cubicBezTo>
                <a:cubicBezTo>
                  <a:pt x="435979" y="460836"/>
                  <a:pt x="592238" y="582371"/>
                  <a:pt x="821802" y="601662"/>
                </a:cubicBezTo>
                <a:cubicBezTo>
                  <a:pt x="1051366" y="620953"/>
                  <a:pt x="1724627" y="485915"/>
                  <a:pt x="1724627" y="485915"/>
                </a:cubicBezTo>
                <a:cubicBezTo>
                  <a:pt x="1875098" y="472411"/>
                  <a:pt x="1799862" y="496525"/>
                  <a:pt x="1724627" y="520639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FB17C1E-5995-A04F-AC13-A09EB5124FAE}"/>
              </a:ext>
            </a:extLst>
          </p:cNvPr>
          <p:cNvSpPr/>
          <p:nvPr/>
        </p:nvSpPr>
        <p:spPr>
          <a:xfrm>
            <a:off x="1293248" y="4245291"/>
            <a:ext cx="1153530" cy="504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dCas9-KRAB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FC502-C5F6-C744-93D5-AA2D5EF76C65}"/>
              </a:ext>
            </a:extLst>
          </p:cNvPr>
          <p:cNvSpPr txBox="1"/>
          <p:nvPr/>
        </p:nvSpPr>
        <p:spPr>
          <a:xfrm>
            <a:off x="1746440" y="3567388"/>
            <a:ext cx="23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Target Vector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AE8BA7-E6C0-3D4E-A7BC-FDE1993B331E}"/>
              </a:ext>
            </a:extLst>
          </p:cNvPr>
          <p:cNvSpPr/>
          <p:nvPr/>
        </p:nvSpPr>
        <p:spPr>
          <a:xfrm>
            <a:off x="5081502" y="4287686"/>
            <a:ext cx="1153530" cy="5578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RFP</a:t>
            </a:r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4F936E08-6602-E04A-959B-20A4122614BB}"/>
              </a:ext>
            </a:extLst>
          </p:cNvPr>
          <p:cNvSpPr/>
          <p:nvPr/>
        </p:nvSpPr>
        <p:spPr>
          <a:xfrm>
            <a:off x="3329083" y="4327785"/>
            <a:ext cx="1345560" cy="460556"/>
          </a:xfrm>
          <a:custGeom>
            <a:avLst/>
            <a:gdLst>
              <a:gd name="connsiteX0" fmla="*/ 0 w 1811501"/>
              <a:gd name="connsiteY0" fmla="*/ 532214 h 603548"/>
              <a:gd name="connsiteX1" fmla="*/ 104172 w 1811501"/>
              <a:gd name="connsiteY1" fmla="*/ 439616 h 603548"/>
              <a:gd name="connsiteX2" fmla="*/ 115746 w 1811501"/>
              <a:gd name="connsiteY2" fmla="*/ 312295 h 603548"/>
              <a:gd name="connsiteX3" fmla="*/ 115746 w 1811501"/>
              <a:gd name="connsiteY3" fmla="*/ 22928 h 603548"/>
              <a:gd name="connsiteX4" fmla="*/ 289367 w 1811501"/>
              <a:gd name="connsiteY4" fmla="*/ 57652 h 603548"/>
              <a:gd name="connsiteX5" fmla="*/ 347240 w 1811501"/>
              <a:gd name="connsiteY5" fmla="*/ 370168 h 603548"/>
              <a:gd name="connsiteX6" fmla="*/ 821802 w 1811501"/>
              <a:gd name="connsiteY6" fmla="*/ 601662 h 603548"/>
              <a:gd name="connsiteX7" fmla="*/ 1724627 w 1811501"/>
              <a:gd name="connsiteY7" fmla="*/ 485915 h 603548"/>
              <a:gd name="connsiteX8" fmla="*/ 1724627 w 1811501"/>
              <a:gd name="connsiteY8" fmla="*/ 520639 h 60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1501" h="603548">
                <a:moveTo>
                  <a:pt x="0" y="532214"/>
                </a:moveTo>
                <a:cubicBezTo>
                  <a:pt x="42440" y="504241"/>
                  <a:pt x="84881" y="476269"/>
                  <a:pt x="104172" y="439616"/>
                </a:cubicBezTo>
                <a:cubicBezTo>
                  <a:pt x="123463" y="402963"/>
                  <a:pt x="113817" y="381743"/>
                  <a:pt x="115746" y="312295"/>
                </a:cubicBezTo>
                <a:cubicBezTo>
                  <a:pt x="117675" y="242847"/>
                  <a:pt x="86809" y="65368"/>
                  <a:pt x="115746" y="22928"/>
                </a:cubicBezTo>
                <a:cubicBezTo>
                  <a:pt x="144683" y="-19512"/>
                  <a:pt x="250785" y="-221"/>
                  <a:pt x="289367" y="57652"/>
                </a:cubicBezTo>
                <a:cubicBezTo>
                  <a:pt x="327949" y="115525"/>
                  <a:pt x="258501" y="279500"/>
                  <a:pt x="347240" y="370168"/>
                </a:cubicBezTo>
                <a:cubicBezTo>
                  <a:pt x="435979" y="460836"/>
                  <a:pt x="592238" y="582371"/>
                  <a:pt x="821802" y="601662"/>
                </a:cubicBezTo>
                <a:cubicBezTo>
                  <a:pt x="1051366" y="620953"/>
                  <a:pt x="1724627" y="485915"/>
                  <a:pt x="1724627" y="485915"/>
                </a:cubicBezTo>
                <a:cubicBezTo>
                  <a:pt x="1875098" y="472411"/>
                  <a:pt x="1799862" y="496525"/>
                  <a:pt x="1724627" y="520639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A65E111-6CAA-884D-9C47-2F40B8DEBE18}"/>
              </a:ext>
            </a:extLst>
          </p:cNvPr>
          <p:cNvSpPr/>
          <p:nvPr/>
        </p:nvSpPr>
        <p:spPr>
          <a:xfrm>
            <a:off x="3299752" y="4167166"/>
            <a:ext cx="1153530" cy="504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dCas9-KRAB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CFF11A-699E-034B-AB07-716CDEB54F59}"/>
              </a:ext>
            </a:extLst>
          </p:cNvPr>
          <p:cNvGrpSpPr/>
          <p:nvPr/>
        </p:nvGrpSpPr>
        <p:grpSpPr>
          <a:xfrm>
            <a:off x="8432026" y="2875704"/>
            <a:ext cx="2128574" cy="2526774"/>
            <a:chOff x="5515320" y="3273959"/>
            <a:chExt cx="2128574" cy="2526774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9A07EA3-58F9-1649-8508-9696866A7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565" t="19552" r="39779" b="75784"/>
            <a:stretch/>
          </p:blipFill>
          <p:spPr>
            <a:xfrm>
              <a:off x="5986250" y="3808545"/>
              <a:ext cx="414492" cy="1511246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46D1D9F-7A2F-E448-B2B0-82390BAB8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18" t="29002" r="26686" b="66738"/>
            <a:stretch/>
          </p:blipFill>
          <p:spPr>
            <a:xfrm>
              <a:off x="6488828" y="3928121"/>
              <a:ext cx="349259" cy="138023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EF02188-AA14-5F42-92FD-010C893A4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652" t="17901" r="41138" b="75548"/>
            <a:stretch/>
          </p:blipFill>
          <p:spPr>
            <a:xfrm>
              <a:off x="5515320" y="3273959"/>
              <a:ext cx="553097" cy="2122032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4A5D135-427E-354C-89CD-A4816E40E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132" t="18837" r="37288" b="77323"/>
            <a:stretch/>
          </p:blipFill>
          <p:spPr>
            <a:xfrm>
              <a:off x="6804219" y="3577167"/>
              <a:ext cx="645824" cy="124379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0B960E-6303-DA4F-AAD5-78C130E2F855}"/>
                </a:ext>
              </a:extLst>
            </p:cNvPr>
            <p:cNvSpPr/>
            <p:nvPr/>
          </p:nvSpPr>
          <p:spPr>
            <a:xfrm>
              <a:off x="6050836" y="5319791"/>
              <a:ext cx="1593058" cy="441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A61647-2EAE-1D41-BA48-6BF964437CFD}"/>
                </a:ext>
              </a:extLst>
            </p:cNvPr>
            <p:cNvCxnSpPr/>
            <p:nvPr/>
          </p:nvCxnSpPr>
          <p:spPr>
            <a:xfrm>
              <a:off x="5989254" y="5282461"/>
              <a:ext cx="139920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C9FB76-E644-974A-95D8-58699971BFFD}"/>
                </a:ext>
              </a:extLst>
            </p:cNvPr>
            <p:cNvSpPr txBox="1"/>
            <p:nvPr/>
          </p:nvSpPr>
          <p:spPr>
            <a:xfrm>
              <a:off x="6021826" y="5316389"/>
              <a:ext cx="46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Sg-1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541AC99-2E82-4943-9818-D20B1FDAC63C}"/>
                </a:ext>
              </a:extLst>
            </p:cNvPr>
            <p:cNvSpPr txBox="1"/>
            <p:nvPr/>
          </p:nvSpPr>
          <p:spPr>
            <a:xfrm>
              <a:off x="6418736" y="5339068"/>
              <a:ext cx="475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Sg-1</a:t>
              </a:r>
            </a:p>
            <a:p>
              <a:r>
                <a:rPr lang="en-US" sz="1200" b="1" dirty="0"/>
                <a:t>Sg-2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7EAC61E-A89C-9B4A-B921-AB84360497FE}"/>
                </a:ext>
              </a:extLst>
            </p:cNvPr>
            <p:cNvSpPr txBox="1"/>
            <p:nvPr/>
          </p:nvSpPr>
          <p:spPr>
            <a:xfrm>
              <a:off x="6876933" y="5332563"/>
              <a:ext cx="414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Ctl</a:t>
              </a:r>
              <a:endParaRPr lang="en-US" sz="1200" b="1" dirty="0"/>
            </a:p>
          </p:txBody>
        </p:sp>
      </p:grp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46108C9C-29A0-234A-9F4B-C7D9041A010D}"/>
              </a:ext>
            </a:extLst>
          </p:cNvPr>
          <p:cNvSpPr/>
          <p:nvPr/>
        </p:nvSpPr>
        <p:spPr>
          <a:xfrm>
            <a:off x="3491271" y="4811769"/>
            <a:ext cx="832089" cy="22095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EA02CBD-E1C4-9041-B1BC-636A1D18EE45}"/>
              </a:ext>
            </a:extLst>
          </p:cNvPr>
          <p:cNvSpPr/>
          <p:nvPr/>
        </p:nvSpPr>
        <p:spPr>
          <a:xfrm>
            <a:off x="3646028" y="4797984"/>
            <a:ext cx="45719" cy="2358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402C656-9144-8641-B828-42C260AE50E6}"/>
              </a:ext>
            </a:extLst>
          </p:cNvPr>
          <p:cNvSpPr/>
          <p:nvPr/>
        </p:nvSpPr>
        <p:spPr>
          <a:xfrm>
            <a:off x="1424198" y="4805709"/>
            <a:ext cx="832090" cy="2209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47920B-9C22-2D45-AD55-FA5AB6472049}"/>
              </a:ext>
            </a:extLst>
          </p:cNvPr>
          <p:cNvSpPr/>
          <p:nvPr/>
        </p:nvSpPr>
        <p:spPr>
          <a:xfrm>
            <a:off x="1539684" y="4782970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F3BB43-DABA-744A-874E-B21FB380166F}"/>
              </a:ext>
            </a:extLst>
          </p:cNvPr>
          <p:cNvSpPr txBox="1"/>
          <p:nvPr/>
        </p:nvSpPr>
        <p:spPr>
          <a:xfrm>
            <a:off x="3988987" y="5577145"/>
            <a:ext cx="47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Caveat: </a:t>
            </a:r>
            <a:r>
              <a:rPr lang="en-US" dirty="0"/>
              <a:t>Does not direct test causal SNPs activity</a:t>
            </a:r>
          </a:p>
        </p:txBody>
      </p:sp>
    </p:spTree>
    <p:extLst>
      <p:ext uri="{BB962C8B-B14F-4D97-AF65-F5344CB8AC3E}">
        <p14:creationId xmlns:p14="http://schemas.microsoft.com/office/powerpoint/2010/main" val="209756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72" grpId="0" animBg="1"/>
      <p:bldP spid="73" grpId="0" animBg="1"/>
      <p:bldP spid="21" grpId="0"/>
      <p:bldP spid="28" grpId="0" animBg="1"/>
      <p:bldP spid="85" grpId="0" animBg="1"/>
      <p:bldP spid="8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D95680-05E1-AE45-A79F-B6E996BC0080}"/>
              </a:ext>
            </a:extLst>
          </p:cNvPr>
          <p:cNvSpPr txBox="1"/>
          <p:nvPr/>
        </p:nvSpPr>
        <p:spPr>
          <a:xfrm>
            <a:off x="306704" y="1459230"/>
            <a:ext cx="1188529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Explored cell-type specific epigenomic diversity of ganglionic eminences</a:t>
            </a:r>
          </a:p>
          <a:p>
            <a:endParaRPr lang="en-US" sz="2500" b="1" dirty="0"/>
          </a:p>
          <a:p>
            <a:pPr marL="457200" indent="-457200">
              <a:buAutoNum type="arabicPeriod" startAt="2"/>
            </a:pPr>
            <a:r>
              <a:rPr lang="en-US" sz="2500" b="1" dirty="0"/>
              <a:t>Discovered disease associated cis-regulatory elements</a:t>
            </a:r>
          </a:p>
          <a:p>
            <a:endParaRPr lang="en-US" sz="2500" b="1" dirty="0"/>
          </a:p>
          <a:p>
            <a:pPr marL="457200" indent="-457200">
              <a:buAutoNum type="arabicPeriod" startAt="3"/>
            </a:pPr>
            <a:r>
              <a:rPr lang="en-US" sz="2500" b="1" dirty="0"/>
              <a:t>Predicted cell-type specific variant impact using </a:t>
            </a:r>
            <a:r>
              <a:rPr lang="en-US" sz="2500" b="1" dirty="0" err="1"/>
              <a:t>deltaSVM</a:t>
            </a:r>
            <a:endParaRPr lang="en-US" sz="2500" b="1" dirty="0"/>
          </a:p>
          <a:p>
            <a:pPr marL="457200" indent="-457200">
              <a:buAutoNum type="arabicPeriod" startAt="3"/>
            </a:pPr>
            <a:endParaRPr lang="en-US" sz="2500" b="1" dirty="0"/>
          </a:p>
          <a:p>
            <a:r>
              <a:rPr lang="en-US" sz="2500" b="1" dirty="0"/>
              <a:t>4.  Validated function of disease-associated cis-regulatory elements in primary culture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5F3D0-3416-0A4E-9031-A490B5748973}"/>
              </a:ext>
            </a:extLst>
          </p:cNvPr>
          <p:cNvSpPr txBox="1"/>
          <p:nvPr/>
        </p:nvSpPr>
        <p:spPr>
          <a:xfrm>
            <a:off x="1323975" y="4771429"/>
            <a:ext cx="10091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Caveat: </a:t>
            </a:r>
            <a:r>
              <a:rPr lang="en-US" sz="3000" dirty="0"/>
              <a:t>Need to directly study GWAS SNPs to assess causality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254643-CA80-844B-8E36-469B0520F2E6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Aim II Summary</a:t>
            </a:r>
          </a:p>
        </p:txBody>
      </p:sp>
    </p:spTree>
    <p:extLst>
      <p:ext uri="{BB962C8B-B14F-4D97-AF65-F5344CB8AC3E}">
        <p14:creationId xmlns:p14="http://schemas.microsoft.com/office/powerpoint/2010/main" val="34586969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Alternative Approach: Directly Testing Causal SNPs Effect with MGE Organoids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9493A8-6559-2148-9840-D95AE46C46BC}"/>
              </a:ext>
            </a:extLst>
          </p:cNvPr>
          <p:cNvGrpSpPr/>
          <p:nvPr/>
        </p:nvGrpSpPr>
        <p:grpSpPr>
          <a:xfrm>
            <a:off x="219776" y="863601"/>
            <a:ext cx="1051812" cy="503636"/>
            <a:chOff x="5650936" y="1126993"/>
            <a:chExt cx="1374891" cy="621175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2CC97A-A19E-2646-A44E-449663AFF8DC}"/>
                </a:ext>
              </a:extLst>
            </p:cNvPr>
            <p:cNvSpPr/>
            <p:nvPr/>
          </p:nvSpPr>
          <p:spPr>
            <a:xfrm>
              <a:off x="5680267" y="1287612"/>
              <a:ext cx="1345560" cy="460556"/>
            </a:xfrm>
            <a:custGeom>
              <a:avLst/>
              <a:gdLst>
                <a:gd name="connsiteX0" fmla="*/ 0 w 1811501"/>
                <a:gd name="connsiteY0" fmla="*/ 532214 h 603548"/>
                <a:gd name="connsiteX1" fmla="*/ 104172 w 1811501"/>
                <a:gd name="connsiteY1" fmla="*/ 439616 h 603548"/>
                <a:gd name="connsiteX2" fmla="*/ 115746 w 1811501"/>
                <a:gd name="connsiteY2" fmla="*/ 312295 h 603548"/>
                <a:gd name="connsiteX3" fmla="*/ 115746 w 1811501"/>
                <a:gd name="connsiteY3" fmla="*/ 22928 h 603548"/>
                <a:gd name="connsiteX4" fmla="*/ 289367 w 1811501"/>
                <a:gd name="connsiteY4" fmla="*/ 57652 h 603548"/>
                <a:gd name="connsiteX5" fmla="*/ 347240 w 1811501"/>
                <a:gd name="connsiteY5" fmla="*/ 370168 h 603548"/>
                <a:gd name="connsiteX6" fmla="*/ 821802 w 1811501"/>
                <a:gd name="connsiteY6" fmla="*/ 601662 h 603548"/>
                <a:gd name="connsiteX7" fmla="*/ 1724627 w 1811501"/>
                <a:gd name="connsiteY7" fmla="*/ 485915 h 603548"/>
                <a:gd name="connsiteX8" fmla="*/ 1724627 w 1811501"/>
                <a:gd name="connsiteY8" fmla="*/ 520639 h 603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1501" h="603548">
                  <a:moveTo>
                    <a:pt x="0" y="532214"/>
                  </a:moveTo>
                  <a:cubicBezTo>
                    <a:pt x="42440" y="504241"/>
                    <a:pt x="84881" y="476269"/>
                    <a:pt x="104172" y="439616"/>
                  </a:cubicBezTo>
                  <a:cubicBezTo>
                    <a:pt x="123463" y="402963"/>
                    <a:pt x="113817" y="381743"/>
                    <a:pt x="115746" y="312295"/>
                  </a:cubicBezTo>
                  <a:cubicBezTo>
                    <a:pt x="117675" y="242847"/>
                    <a:pt x="86809" y="65368"/>
                    <a:pt x="115746" y="22928"/>
                  </a:cubicBezTo>
                  <a:cubicBezTo>
                    <a:pt x="144683" y="-19512"/>
                    <a:pt x="250785" y="-221"/>
                    <a:pt x="289367" y="57652"/>
                  </a:cubicBezTo>
                  <a:cubicBezTo>
                    <a:pt x="327949" y="115525"/>
                    <a:pt x="258501" y="279500"/>
                    <a:pt x="347240" y="370168"/>
                  </a:cubicBezTo>
                  <a:cubicBezTo>
                    <a:pt x="435979" y="460836"/>
                    <a:pt x="592238" y="582371"/>
                    <a:pt x="821802" y="601662"/>
                  </a:cubicBezTo>
                  <a:cubicBezTo>
                    <a:pt x="1051366" y="620953"/>
                    <a:pt x="1724627" y="485915"/>
                    <a:pt x="1724627" y="485915"/>
                  </a:cubicBezTo>
                  <a:cubicBezTo>
                    <a:pt x="1875098" y="472411"/>
                    <a:pt x="1799862" y="496525"/>
                    <a:pt x="1724627" y="520639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1897205-DF61-4441-BE33-25B4D3BE5004}"/>
                </a:ext>
              </a:extLst>
            </p:cNvPr>
            <p:cNvSpPr/>
            <p:nvPr/>
          </p:nvSpPr>
          <p:spPr>
            <a:xfrm>
              <a:off x="5650936" y="1126993"/>
              <a:ext cx="1153530" cy="5045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Cas9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D707DC-FE6B-0C4E-BBF9-22A9AA2E97FF}"/>
              </a:ext>
            </a:extLst>
          </p:cNvPr>
          <p:cNvGrpSpPr/>
          <p:nvPr/>
        </p:nvGrpSpPr>
        <p:grpSpPr>
          <a:xfrm>
            <a:off x="53338" y="1304630"/>
            <a:ext cx="1617562" cy="819377"/>
            <a:chOff x="6367218" y="1019762"/>
            <a:chExt cx="1737833" cy="8662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7FD9C7-B3C5-D644-A1F9-AE3EB5405719}"/>
                </a:ext>
              </a:extLst>
            </p:cNvPr>
            <p:cNvGrpSpPr/>
            <p:nvPr/>
          </p:nvGrpSpPr>
          <p:grpSpPr>
            <a:xfrm>
              <a:off x="6367218" y="1436841"/>
              <a:ext cx="1737833" cy="449125"/>
              <a:chOff x="7184681" y="1390832"/>
              <a:chExt cx="1737833" cy="449125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586BE489-0298-134D-A341-54CDFE1CD969}"/>
                  </a:ext>
                </a:extLst>
              </p:cNvPr>
              <p:cNvSpPr/>
              <p:nvPr/>
            </p:nvSpPr>
            <p:spPr>
              <a:xfrm>
                <a:off x="7649222" y="1405745"/>
                <a:ext cx="832089" cy="220954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CA873F-87AE-2344-80F3-528FAEA5A87F}"/>
                  </a:ext>
                </a:extLst>
              </p:cNvPr>
              <p:cNvSpPr/>
              <p:nvPr/>
            </p:nvSpPr>
            <p:spPr>
              <a:xfrm>
                <a:off x="8241108" y="1390832"/>
                <a:ext cx="45719" cy="235867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E3F67E5-47B1-D94F-84F7-E6EC1C57C5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8019" y="1626699"/>
                <a:ext cx="1664519" cy="1221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76A28E-36B7-5B40-AA4E-7E826C98BD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8018" y="1724765"/>
                <a:ext cx="1664519" cy="1221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3CE37B4-F331-784C-B9E6-44A22A3B5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4681" y="1543050"/>
                <a:ext cx="248352" cy="296767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189F813-7ED4-804D-9B0C-A23E1A0765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4162" y="1543050"/>
                <a:ext cx="248352" cy="296767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332ACFB-20DF-3144-91A9-E70A52402E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12432" y="1543050"/>
                <a:ext cx="192851" cy="291114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72D3F3B-0C82-C846-8633-950E554BDE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93561" y="1548843"/>
                <a:ext cx="192851" cy="291114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1D95EC-9B40-ED47-AC5A-BF636A14F30F}"/>
                </a:ext>
              </a:extLst>
            </p:cNvPr>
            <p:cNvSpPr txBox="1"/>
            <p:nvPr/>
          </p:nvSpPr>
          <p:spPr>
            <a:xfrm>
              <a:off x="6440531" y="1019762"/>
              <a:ext cx="1664520" cy="377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HDR Template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0A5F9A-6D61-2645-987A-50A85E69032D}"/>
              </a:ext>
            </a:extLst>
          </p:cNvPr>
          <p:cNvGrpSpPr/>
          <p:nvPr/>
        </p:nvGrpSpPr>
        <p:grpSpPr>
          <a:xfrm>
            <a:off x="496987" y="1581400"/>
            <a:ext cx="3406276" cy="1418653"/>
            <a:chOff x="496987" y="1581400"/>
            <a:chExt cx="3406276" cy="14186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B3CBE03-F284-DE4E-92BB-960E472687A2}"/>
                </a:ext>
              </a:extLst>
            </p:cNvPr>
            <p:cNvGrpSpPr/>
            <p:nvPr/>
          </p:nvGrpSpPr>
          <p:grpSpPr>
            <a:xfrm>
              <a:off x="496987" y="2272167"/>
              <a:ext cx="3406276" cy="727886"/>
              <a:chOff x="496987" y="2272167"/>
              <a:chExt cx="3406276" cy="72788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BD4240B-1845-1F48-A8E7-359DCF06F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174" y="2493379"/>
                <a:ext cx="3398089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9414301E-16B2-814A-9427-43CA93BD639B}"/>
                  </a:ext>
                </a:extLst>
              </p:cNvPr>
              <p:cNvSpPr/>
              <p:nvPr/>
            </p:nvSpPr>
            <p:spPr>
              <a:xfrm>
                <a:off x="1819624" y="2272167"/>
                <a:ext cx="832089" cy="220954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933DA21-59A7-1E4B-AACB-211189971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987" y="3000053"/>
                <a:ext cx="3406276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991DD5A2-E4A4-CA4C-A02C-B1E3BA82CCEB}"/>
                  </a:ext>
                </a:extLst>
              </p:cNvPr>
              <p:cNvSpPr/>
              <p:nvPr/>
            </p:nvSpPr>
            <p:spPr>
              <a:xfrm>
                <a:off x="1811437" y="2778841"/>
                <a:ext cx="832089" cy="220954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B4DD69-11E3-C24C-8281-0B0B4ADBAFD1}"/>
                </a:ext>
              </a:extLst>
            </p:cNvPr>
            <p:cNvSpPr txBox="1"/>
            <p:nvPr/>
          </p:nvSpPr>
          <p:spPr>
            <a:xfrm>
              <a:off x="1845503" y="1581400"/>
              <a:ext cx="796995" cy="38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hESCs</a:t>
              </a:r>
              <a:endParaRPr lang="en-US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931981-F0B8-8A44-9596-FD58FE54A03F}"/>
              </a:ext>
            </a:extLst>
          </p:cNvPr>
          <p:cNvCxnSpPr>
            <a:cxnSpLocks/>
          </p:cNvCxnSpPr>
          <p:nvPr/>
        </p:nvCxnSpPr>
        <p:spPr>
          <a:xfrm>
            <a:off x="4443413" y="2457450"/>
            <a:ext cx="72866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6B99C9-4AF7-7E4C-B0C4-04A0E9CC6639}"/>
              </a:ext>
            </a:extLst>
          </p:cNvPr>
          <p:cNvGrpSpPr/>
          <p:nvPr/>
        </p:nvGrpSpPr>
        <p:grpSpPr>
          <a:xfrm>
            <a:off x="5694963" y="2172122"/>
            <a:ext cx="3028978" cy="886699"/>
            <a:chOff x="5586385" y="2516885"/>
            <a:chExt cx="3406276" cy="75275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867FF85-4BC1-BA4D-8451-691A82E67880}"/>
                </a:ext>
              </a:extLst>
            </p:cNvPr>
            <p:cNvCxnSpPr>
              <a:cxnSpLocks/>
            </p:cNvCxnSpPr>
            <p:nvPr/>
          </p:nvCxnSpPr>
          <p:spPr>
            <a:xfrm>
              <a:off x="5594572" y="2762961"/>
              <a:ext cx="339808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2285B5E-57A3-374E-A9D6-4347ED8D39A1}"/>
                </a:ext>
              </a:extLst>
            </p:cNvPr>
            <p:cNvCxnSpPr>
              <a:cxnSpLocks/>
            </p:cNvCxnSpPr>
            <p:nvPr/>
          </p:nvCxnSpPr>
          <p:spPr>
            <a:xfrm>
              <a:off x="5586385" y="3269635"/>
              <a:ext cx="3406276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BD6DED6F-F334-F54F-BEC0-8717CBB2490C}"/>
                </a:ext>
              </a:extLst>
            </p:cNvPr>
            <p:cNvSpPr/>
            <p:nvPr/>
          </p:nvSpPr>
          <p:spPr>
            <a:xfrm>
              <a:off x="6925090" y="2531798"/>
              <a:ext cx="832089" cy="22095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60F4ED3-55B9-D548-B840-2E63E533B37A}"/>
                </a:ext>
              </a:extLst>
            </p:cNvPr>
            <p:cNvSpPr/>
            <p:nvPr/>
          </p:nvSpPr>
          <p:spPr>
            <a:xfrm>
              <a:off x="7516976" y="2516885"/>
              <a:ext cx="45719" cy="23586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310F976B-664A-B146-A0FF-677A42EF95A3}"/>
                </a:ext>
              </a:extLst>
            </p:cNvPr>
            <p:cNvSpPr/>
            <p:nvPr/>
          </p:nvSpPr>
          <p:spPr>
            <a:xfrm>
              <a:off x="6925090" y="3019784"/>
              <a:ext cx="832089" cy="22095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465A94F-CED3-1F4C-A8A9-68B3DBAFF32E}"/>
                </a:ext>
              </a:extLst>
            </p:cNvPr>
            <p:cNvSpPr/>
            <p:nvPr/>
          </p:nvSpPr>
          <p:spPr>
            <a:xfrm>
              <a:off x="7516976" y="3004871"/>
              <a:ext cx="45719" cy="23586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1C4C6A6-5BC7-1E4C-A059-672F2BD8F8D2}"/>
              </a:ext>
            </a:extLst>
          </p:cNvPr>
          <p:cNvSpPr txBox="1"/>
          <p:nvPr/>
        </p:nvSpPr>
        <p:spPr>
          <a:xfrm>
            <a:off x="4102621" y="1941709"/>
            <a:ext cx="141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 Colony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9F426C2-9E2E-5F42-9D99-44996E1DDCED}"/>
              </a:ext>
            </a:extLst>
          </p:cNvPr>
          <p:cNvSpPr txBox="1"/>
          <p:nvPr/>
        </p:nvSpPr>
        <p:spPr>
          <a:xfrm>
            <a:off x="6590065" y="1601105"/>
            <a:ext cx="133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hESCs</a:t>
            </a:r>
            <a:r>
              <a:rPr lang="en-US" dirty="0"/>
              <a:t>-SNP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186BAE6-7A1B-504F-BD9C-51D943E7D414}"/>
              </a:ext>
            </a:extLst>
          </p:cNvPr>
          <p:cNvCxnSpPr>
            <a:cxnSpLocks/>
          </p:cNvCxnSpPr>
          <p:nvPr/>
        </p:nvCxnSpPr>
        <p:spPr>
          <a:xfrm>
            <a:off x="8924925" y="2547384"/>
            <a:ext cx="72866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1E5D97A-BEF2-E645-AA1F-A9ACB976D664}"/>
              </a:ext>
            </a:extLst>
          </p:cNvPr>
          <p:cNvSpPr txBox="1"/>
          <p:nvPr/>
        </p:nvSpPr>
        <p:spPr>
          <a:xfrm>
            <a:off x="10157386" y="2183765"/>
            <a:ext cx="141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hMGE</a:t>
            </a:r>
            <a:r>
              <a:rPr lang="en-US" dirty="0"/>
              <a:t>-SNP Organoid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29CBDE-684A-A541-ACC7-D30125C0977F}"/>
              </a:ext>
            </a:extLst>
          </p:cNvPr>
          <p:cNvSpPr txBox="1"/>
          <p:nvPr/>
        </p:nvSpPr>
        <p:spPr>
          <a:xfrm>
            <a:off x="9514665" y="3848951"/>
            <a:ext cx="2414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scRNA</a:t>
            </a:r>
            <a:r>
              <a:rPr lang="en-US" b="1" dirty="0"/>
              <a:t>-seq </a:t>
            </a:r>
          </a:p>
          <a:p>
            <a:r>
              <a:rPr lang="en-US" dirty="0"/>
              <a:t>WT </a:t>
            </a:r>
            <a:r>
              <a:rPr lang="en-US" dirty="0" err="1"/>
              <a:t>hMGE</a:t>
            </a:r>
            <a:r>
              <a:rPr lang="en-US" dirty="0"/>
              <a:t> Organoid vs. </a:t>
            </a:r>
            <a:r>
              <a:rPr lang="en-US" dirty="0" err="1"/>
              <a:t>hMGE</a:t>
            </a:r>
            <a:r>
              <a:rPr lang="en-US" dirty="0"/>
              <a:t>-SNP Organoid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7D5DD8-6FBC-2144-8ACC-42EA61249971}"/>
              </a:ext>
            </a:extLst>
          </p:cNvPr>
          <p:cNvSpPr txBox="1"/>
          <p:nvPr/>
        </p:nvSpPr>
        <p:spPr>
          <a:xfrm>
            <a:off x="8841649" y="1999099"/>
            <a:ext cx="119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Culture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A8E7142-F408-1D44-AF94-4EA437D9EEB2}"/>
              </a:ext>
            </a:extLst>
          </p:cNvPr>
          <p:cNvCxnSpPr>
            <a:cxnSpLocks/>
          </p:cNvCxnSpPr>
          <p:nvPr/>
        </p:nvCxnSpPr>
        <p:spPr>
          <a:xfrm>
            <a:off x="10706100" y="3058821"/>
            <a:ext cx="0" cy="6683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59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7" grpId="0"/>
      <p:bldP spid="119" grpId="0"/>
      <p:bldP spid="30" grpId="0"/>
      <p:bldP spid="3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CUT&amp;RUN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90E5C794-6D67-164C-B3CE-238DB04C7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" t="1232" r="40287" b="65904"/>
          <a:stretch/>
        </p:blipFill>
        <p:spPr bwMode="auto">
          <a:xfrm>
            <a:off x="1128393" y="1224812"/>
            <a:ext cx="4055114" cy="318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9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Broad Objectives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E3F553-79DB-244A-B5F4-A23C9C4B52AD}"/>
              </a:ext>
            </a:extLst>
          </p:cNvPr>
          <p:cNvCxnSpPr>
            <a:cxnSpLocks/>
          </p:cNvCxnSpPr>
          <p:nvPr/>
        </p:nvCxnSpPr>
        <p:spPr>
          <a:xfrm flipV="1">
            <a:off x="330694" y="3912842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740C7-319B-6445-AC34-C33094B1323D}"/>
              </a:ext>
            </a:extLst>
          </p:cNvPr>
          <p:cNvSpPr/>
          <p:nvPr/>
        </p:nvSpPr>
        <p:spPr>
          <a:xfrm>
            <a:off x="3623673" y="3717537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F65BF9-B06F-5C43-836E-84CD02DFF3FC}"/>
              </a:ext>
            </a:extLst>
          </p:cNvPr>
          <p:cNvSpPr/>
          <p:nvPr/>
        </p:nvSpPr>
        <p:spPr>
          <a:xfrm>
            <a:off x="1422128" y="3705796"/>
            <a:ext cx="832089" cy="2209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CED5641-A76B-6340-B8DB-2BAAA0C64ADB}"/>
              </a:ext>
            </a:extLst>
          </p:cNvPr>
          <p:cNvSpPr/>
          <p:nvPr/>
        </p:nvSpPr>
        <p:spPr>
          <a:xfrm>
            <a:off x="5292989" y="37057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48F18C-8E37-3F48-97A2-526FD86E5B84}"/>
              </a:ext>
            </a:extLst>
          </p:cNvPr>
          <p:cNvSpPr/>
          <p:nvPr/>
        </p:nvSpPr>
        <p:spPr>
          <a:xfrm>
            <a:off x="336054" y="11999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A41E7-A368-644C-845A-B9476852CA0B}"/>
              </a:ext>
            </a:extLst>
          </p:cNvPr>
          <p:cNvSpPr txBox="1"/>
          <p:nvPr/>
        </p:nvSpPr>
        <p:spPr>
          <a:xfrm>
            <a:off x="1464013" y="1132435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89AC50-A075-164F-911E-9B2C8AFFF57D}"/>
              </a:ext>
            </a:extLst>
          </p:cNvPr>
          <p:cNvSpPr/>
          <p:nvPr/>
        </p:nvSpPr>
        <p:spPr>
          <a:xfrm>
            <a:off x="297068" y="1519772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62B07-3518-0B48-AD61-2367023C7E8B}"/>
              </a:ext>
            </a:extLst>
          </p:cNvPr>
          <p:cNvSpPr txBox="1"/>
          <p:nvPr/>
        </p:nvSpPr>
        <p:spPr>
          <a:xfrm>
            <a:off x="1423159" y="1749601"/>
            <a:ext cx="211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441E91-9D0A-5B45-9905-8932E1B476EF}"/>
              </a:ext>
            </a:extLst>
          </p:cNvPr>
          <p:cNvCxnSpPr>
            <a:cxnSpLocks/>
          </p:cNvCxnSpPr>
          <p:nvPr/>
        </p:nvCxnSpPr>
        <p:spPr>
          <a:xfrm flipH="1">
            <a:off x="3320026" y="4088511"/>
            <a:ext cx="3002" cy="6557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0BF35-5F24-F249-A70B-688D1827E158}"/>
              </a:ext>
            </a:extLst>
          </p:cNvPr>
          <p:cNvSpPr/>
          <p:nvPr/>
        </p:nvSpPr>
        <p:spPr>
          <a:xfrm>
            <a:off x="5458265" y="3695007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D33853-E3AA-354A-88C5-E789682CFFF9}"/>
              </a:ext>
            </a:extLst>
          </p:cNvPr>
          <p:cNvSpPr/>
          <p:nvPr/>
        </p:nvSpPr>
        <p:spPr>
          <a:xfrm>
            <a:off x="1580397" y="3700881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B87465-C87C-0948-A6B7-41941D0B3B98}"/>
              </a:ext>
            </a:extLst>
          </p:cNvPr>
          <p:cNvSpPr/>
          <p:nvPr/>
        </p:nvSpPr>
        <p:spPr>
          <a:xfrm>
            <a:off x="4487450" y="11883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D10D5B-6293-D148-A2E9-0F8CF84FCB51}"/>
              </a:ext>
            </a:extLst>
          </p:cNvPr>
          <p:cNvSpPr/>
          <p:nvPr/>
        </p:nvSpPr>
        <p:spPr>
          <a:xfrm>
            <a:off x="330694" y="1764795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E7DBE5-0AEB-4947-A5AA-2D2D4DAD915C}"/>
              </a:ext>
            </a:extLst>
          </p:cNvPr>
          <p:cNvSpPr/>
          <p:nvPr/>
        </p:nvSpPr>
        <p:spPr>
          <a:xfrm>
            <a:off x="297068" y="2035320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B41354-6DD4-2A47-8C6D-59ADCE935C65}"/>
              </a:ext>
            </a:extLst>
          </p:cNvPr>
          <p:cNvSpPr txBox="1"/>
          <p:nvPr/>
        </p:nvSpPr>
        <p:spPr>
          <a:xfrm>
            <a:off x="1111551" y="4867776"/>
            <a:ext cx="515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Interneuron Development / Fate Specification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70E1D2-3443-F041-BB02-A38412ED0338}"/>
              </a:ext>
            </a:extLst>
          </p:cNvPr>
          <p:cNvSpPr/>
          <p:nvPr/>
        </p:nvSpPr>
        <p:spPr>
          <a:xfrm>
            <a:off x="8048846" y="1570914"/>
            <a:ext cx="3675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Epigenetic regulation of interneuron development and fate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EEC0D8-B1C4-DA47-9859-81DD96245E15}"/>
              </a:ext>
            </a:extLst>
          </p:cNvPr>
          <p:cNvSpPr txBox="1"/>
          <p:nvPr/>
        </p:nvSpPr>
        <p:spPr>
          <a:xfrm>
            <a:off x="4662192" y="1135916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</p:spTree>
    <p:extLst>
      <p:ext uri="{BB962C8B-B14F-4D97-AF65-F5344CB8AC3E}">
        <p14:creationId xmlns:p14="http://schemas.microsoft.com/office/powerpoint/2010/main" val="1747485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Broad Objectives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E3F553-79DB-244A-B5F4-A23C9C4B52AD}"/>
              </a:ext>
            </a:extLst>
          </p:cNvPr>
          <p:cNvCxnSpPr>
            <a:cxnSpLocks/>
          </p:cNvCxnSpPr>
          <p:nvPr/>
        </p:nvCxnSpPr>
        <p:spPr>
          <a:xfrm flipV="1">
            <a:off x="330694" y="3912842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740C7-319B-6445-AC34-C33094B1323D}"/>
              </a:ext>
            </a:extLst>
          </p:cNvPr>
          <p:cNvSpPr/>
          <p:nvPr/>
        </p:nvSpPr>
        <p:spPr>
          <a:xfrm>
            <a:off x="3623673" y="3717537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F65BF9-B06F-5C43-836E-84CD02DFF3FC}"/>
              </a:ext>
            </a:extLst>
          </p:cNvPr>
          <p:cNvSpPr/>
          <p:nvPr/>
        </p:nvSpPr>
        <p:spPr>
          <a:xfrm>
            <a:off x="1422128" y="3705796"/>
            <a:ext cx="832089" cy="2209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CED5641-A76B-6340-B8DB-2BAAA0C64ADB}"/>
              </a:ext>
            </a:extLst>
          </p:cNvPr>
          <p:cNvSpPr/>
          <p:nvPr/>
        </p:nvSpPr>
        <p:spPr>
          <a:xfrm>
            <a:off x="5292989" y="37057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48F18C-8E37-3F48-97A2-526FD86E5B84}"/>
              </a:ext>
            </a:extLst>
          </p:cNvPr>
          <p:cNvSpPr/>
          <p:nvPr/>
        </p:nvSpPr>
        <p:spPr>
          <a:xfrm>
            <a:off x="336054" y="11999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A41E7-A368-644C-845A-B9476852CA0B}"/>
              </a:ext>
            </a:extLst>
          </p:cNvPr>
          <p:cNvSpPr txBox="1"/>
          <p:nvPr/>
        </p:nvSpPr>
        <p:spPr>
          <a:xfrm>
            <a:off x="1464013" y="1132435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89AC50-A075-164F-911E-9B2C8AFFF57D}"/>
              </a:ext>
            </a:extLst>
          </p:cNvPr>
          <p:cNvSpPr/>
          <p:nvPr/>
        </p:nvSpPr>
        <p:spPr>
          <a:xfrm>
            <a:off x="297068" y="1519772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62B07-3518-0B48-AD61-2367023C7E8B}"/>
              </a:ext>
            </a:extLst>
          </p:cNvPr>
          <p:cNvSpPr txBox="1"/>
          <p:nvPr/>
        </p:nvSpPr>
        <p:spPr>
          <a:xfrm>
            <a:off x="1423159" y="1749601"/>
            <a:ext cx="211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441E91-9D0A-5B45-9905-8932E1B476EF}"/>
              </a:ext>
            </a:extLst>
          </p:cNvPr>
          <p:cNvCxnSpPr>
            <a:cxnSpLocks/>
          </p:cNvCxnSpPr>
          <p:nvPr/>
        </p:nvCxnSpPr>
        <p:spPr>
          <a:xfrm flipH="1">
            <a:off x="3320026" y="4088511"/>
            <a:ext cx="3002" cy="6557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0BF35-5F24-F249-A70B-688D1827E158}"/>
              </a:ext>
            </a:extLst>
          </p:cNvPr>
          <p:cNvSpPr/>
          <p:nvPr/>
        </p:nvSpPr>
        <p:spPr>
          <a:xfrm>
            <a:off x="5458265" y="3695007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D33853-E3AA-354A-88C5-E789682CFFF9}"/>
              </a:ext>
            </a:extLst>
          </p:cNvPr>
          <p:cNvSpPr/>
          <p:nvPr/>
        </p:nvSpPr>
        <p:spPr>
          <a:xfrm>
            <a:off x="1580397" y="3700881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B87465-C87C-0948-A6B7-41941D0B3B98}"/>
              </a:ext>
            </a:extLst>
          </p:cNvPr>
          <p:cNvSpPr/>
          <p:nvPr/>
        </p:nvSpPr>
        <p:spPr>
          <a:xfrm>
            <a:off x="4487450" y="11883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AFCE4-69A4-C541-9412-7FA64AFD1E45}"/>
              </a:ext>
            </a:extLst>
          </p:cNvPr>
          <p:cNvSpPr txBox="1"/>
          <p:nvPr/>
        </p:nvSpPr>
        <p:spPr>
          <a:xfrm>
            <a:off x="4662192" y="1135916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D10D5B-6293-D148-A2E9-0F8CF84FCB51}"/>
              </a:ext>
            </a:extLst>
          </p:cNvPr>
          <p:cNvSpPr/>
          <p:nvPr/>
        </p:nvSpPr>
        <p:spPr>
          <a:xfrm>
            <a:off x="330694" y="1764795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E7DBE5-0AEB-4947-A5AA-2D2D4DAD915C}"/>
              </a:ext>
            </a:extLst>
          </p:cNvPr>
          <p:cNvSpPr/>
          <p:nvPr/>
        </p:nvSpPr>
        <p:spPr>
          <a:xfrm>
            <a:off x="297068" y="2035320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B41354-6DD4-2A47-8C6D-59ADCE935C65}"/>
              </a:ext>
            </a:extLst>
          </p:cNvPr>
          <p:cNvSpPr txBox="1"/>
          <p:nvPr/>
        </p:nvSpPr>
        <p:spPr>
          <a:xfrm>
            <a:off x="1111551" y="4867776"/>
            <a:ext cx="515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Interneuron Development / Fate Specification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A800C7-1C72-4146-9528-55BB4527CD41}"/>
              </a:ext>
            </a:extLst>
          </p:cNvPr>
          <p:cNvSpPr/>
          <p:nvPr/>
        </p:nvSpPr>
        <p:spPr>
          <a:xfrm>
            <a:off x="8048846" y="1570914"/>
            <a:ext cx="3675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Epigenetic regulation of interneuron development and fate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7247EF-4AE1-264E-B2E4-05CEDDB5689C}"/>
              </a:ext>
            </a:extLst>
          </p:cNvPr>
          <p:cNvCxnSpPr/>
          <p:nvPr/>
        </p:nvCxnSpPr>
        <p:spPr>
          <a:xfrm>
            <a:off x="2915042" y="3632698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155A96-6D2C-AA4F-A7D1-E87998447401}"/>
              </a:ext>
            </a:extLst>
          </p:cNvPr>
          <p:cNvCxnSpPr/>
          <p:nvPr/>
        </p:nvCxnSpPr>
        <p:spPr>
          <a:xfrm>
            <a:off x="2939063" y="3611432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5CD214E-9AAB-B24C-9B3A-6FD5BEF76298}"/>
              </a:ext>
            </a:extLst>
          </p:cNvPr>
          <p:cNvGrpSpPr/>
          <p:nvPr/>
        </p:nvGrpSpPr>
        <p:grpSpPr>
          <a:xfrm>
            <a:off x="2802888" y="3315193"/>
            <a:ext cx="930518" cy="919761"/>
            <a:chOff x="2914146" y="4152032"/>
            <a:chExt cx="1066697" cy="117299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3C3EE2-179C-8E45-B3D3-95DC18A5710F}"/>
                </a:ext>
              </a:extLst>
            </p:cNvPr>
            <p:cNvCxnSpPr/>
            <p:nvPr/>
          </p:nvCxnSpPr>
          <p:spPr>
            <a:xfrm>
              <a:off x="2940573" y="4167241"/>
              <a:ext cx="1040270" cy="1142576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1951F2-359F-0E4D-B490-63AB82386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4146" y="4152032"/>
              <a:ext cx="878958" cy="1172994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684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Broad Objectives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E3F553-79DB-244A-B5F4-A23C9C4B52AD}"/>
              </a:ext>
            </a:extLst>
          </p:cNvPr>
          <p:cNvCxnSpPr>
            <a:cxnSpLocks/>
          </p:cNvCxnSpPr>
          <p:nvPr/>
        </p:nvCxnSpPr>
        <p:spPr>
          <a:xfrm flipV="1">
            <a:off x="330694" y="3912842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740C7-319B-6445-AC34-C33094B1323D}"/>
              </a:ext>
            </a:extLst>
          </p:cNvPr>
          <p:cNvSpPr/>
          <p:nvPr/>
        </p:nvSpPr>
        <p:spPr>
          <a:xfrm>
            <a:off x="3623673" y="3717537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F65BF9-B06F-5C43-836E-84CD02DFF3FC}"/>
              </a:ext>
            </a:extLst>
          </p:cNvPr>
          <p:cNvSpPr/>
          <p:nvPr/>
        </p:nvSpPr>
        <p:spPr>
          <a:xfrm>
            <a:off x="1422128" y="3705796"/>
            <a:ext cx="832089" cy="2209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CED5641-A76B-6340-B8DB-2BAAA0C64ADB}"/>
              </a:ext>
            </a:extLst>
          </p:cNvPr>
          <p:cNvSpPr/>
          <p:nvPr/>
        </p:nvSpPr>
        <p:spPr>
          <a:xfrm>
            <a:off x="5292989" y="37057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48F18C-8E37-3F48-97A2-526FD86E5B84}"/>
              </a:ext>
            </a:extLst>
          </p:cNvPr>
          <p:cNvSpPr/>
          <p:nvPr/>
        </p:nvSpPr>
        <p:spPr>
          <a:xfrm>
            <a:off x="336054" y="11999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A41E7-A368-644C-845A-B9476852CA0B}"/>
              </a:ext>
            </a:extLst>
          </p:cNvPr>
          <p:cNvSpPr txBox="1"/>
          <p:nvPr/>
        </p:nvSpPr>
        <p:spPr>
          <a:xfrm>
            <a:off x="1464013" y="1132435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89AC50-A075-164F-911E-9B2C8AFFF57D}"/>
              </a:ext>
            </a:extLst>
          </p:cNvPr>
          <p:cNvSpPr/>
          <p:nvPr/>
        </p:nvSpPr>
        <p:spPr>
          <a:xfrm>
            <a:off x="297068" y="1519772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62B07-3518-0B48-AD61-2367023C7E8B}"/>
              </a:ext>
            </a:extLst>
          </p:cNvPr>
          <p:cNvSpPr txBox="1"/>
          <p:nvPr/>
        </p:nvSpPr>
        <p:spPr>
          <a:xfrm>
            <a:off x="1423159" y="1749601"/>
            <a:ext cx="211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441E91-9D0A-5B45-9905-8932E1B476EF}"/>
              </a:ext>
            </a:extLst>
          </p:cNvPr>
          <p:cNvCxnSpPr>
            <a:cxnSpLocks/>
          </p:cNvCxnSpPr>
          <p:nvPr/>
        </p:nvCxnSpPr>
        <p:spPr>
          <a:xfrm flipH="1">
            <a:off x="3320026" y="4088511"/>
            <a:ext cx="3002" cy="6557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0BF35-5F24-F249-A70B-688D1827E158}"/>
              </a:ext>
            </a:extLst>
          </p:cNvPr>
          <p:cNvSpPr/>
          <p:nvPr/>
        </p:nvSpPr>
        <p:spPr>
          <a:xfrm>
            <a:off x="5458265" y="3695007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D33853-E3AA-354A-88C5-E789682CFFF9}"/>
              </a:ext>
            </a:extLst>
          </p:cNvPr>
          <p:cNvSpPr/>
          <p:nvPr/>
        </p:nvSpPr>
        <p:spPr>
          <a:xfrm>
            <a:off x="1580397" y="3700881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B87465-C87C-0948-A6B7-41941D0B3B98}"/>
              </a:ext>
            </a:extLst>
          </p:cNvPr>
          <p:cNvSpPr/>
          <p:nvPr/>
        </p:nvSpPr>
        <p:spPr>
          <a:xfrm>
            <a:off x="4487450" y="11883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AFCE4-69A4-C541-9412-7FA64AFD1E45}"/>
              </a:ext>
            </a:extLst>
          </p:cNvPr>
          <p:cNvSpPr txBox="1"/>
          <p:nvPr/>
        </p:nvSpPr>
        <p:spPr>
          <a:xfrm>
            <a:off x="4662192" y="1135916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D10D5B-6293-D148-A2E9-0F8CF84FCB51}"/>
              </a:ext>
            </a:extLst>
          </p:cNvPr>
          <p:cNvSpPr/>
          <p:nvPr/>
        </p:nvSpPr>
        <p:spPr>
          <a:xfrm>
            <a:off x="330694" y="1764795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E7DBE5-0AEB-4947-A5AA-2D2D4DAD915C}"/>
              </a:ext>
            </a:extLst>
          </p:cNvPr>
          <p:cNvSpPr/>
          <p:nvPr/>
        </p:nvSpPr>
        <p:spPr>
          <a:xfrm>
            <a:off x="297068" y="2035320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60E19A-A629-EA43-890D-E44A75836470}"/>
              </a:ext>
            </a:extLst>
          </p:cNvPr>
          <p:cNvGrpSpPr/>
          <p:nvPr/>
        </p:nvGrpSpPr>
        <p:grpSpPr>
          <a:xfrm>
            <a:off x="2882498" y="4128485"/>
            <a:ext cx="930518" cy="919761"/>
            <a:chOff x="2914146" y="4152032"/>
            <a:chExt cx="1066697" cy="117299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0EEDBDD-BCA6-EB46-ABD8-3529DB9E4A27}"/>
                </a:ext>
              </a:extLst>
            </p:cNvPr>
            <p:cNvCxnSpPr/>
            <p:nvPr/>
          </p:nvCxnSpPr>
          <p:spPr>
            <a:xfrm>
              <a:off x="2940573" y="4167241"/>
              <a:ext cx="1040270" cy="1142576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0DCF9A-2C5A-5F4F-9B4C-B3CD7A3FAC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4146" y="4152032"/>
              <a:ext cx="878958" cy="1172994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1B41354-6DD4-2A47-8C6D-59ADCE935C65}"/>
              </a:ext>
            </a:extLst>
          </p:cNvPr>
          <p:cNvSpPr txBox="1"/>
          <p:nvPr/>
        </p:nvSpPr>
        <p:spPr>
          <a:xfrm>
            <a:off x="1111551" y="4867776"/>
            <a:ext cx="515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Interneuron Development / Fate Specification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70E1D2-3443-F041-BB02-A38412ED0338}"/>
              </a:ext>
            </a:extLst>
          </p:cNvPr>
          <p:cNvSpPr/>
          <p:nvPr/>
        </p:nvSpPr>
        <p:spPr>
          <a:xfrm>
            <a:off x="8048846" y="1570914"/>
            <a:ext cx="3675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Epigenetic regulation of interneuron development and fate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0EC4E7-5C5C-E74B-A4AE-D5CD60393D81}"/>
              </a:ext>
            </a:extLst>
          </p:cNvPr>
          <p:cNvCxnSpPr/>
          <p:nvPr/>
        </p:nvCxnSpPr>
        <p:spPr>
          <a:xfrm>
            <a:off x="2915042" y="3632698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3CDEF5-6F28-4641-B0BD-F4E5833CE251}"/>
              </a:ext>
            </a:extLst>
          </p:cNvPr>
          <p:cNvCxnSpPr/>
          <p:nvPr/>
        </p:nvCxnSpPr>
        <p:spPr>
          <a:xfrm>
            <a:off x="2939063" y="3611432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0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Broad Objectives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E3F553-79DB-244A-B5F4-A23C9C4B52AD}"/>
              </a:ext>
            </a:extLst>
          </p:cNvPr>
          <p:cNvCxnSpPr>
            <a:cxnSpLocks/>
          </p:cNvCxnSpPr>
          <p:nvPr/>
        </p:nvCxnSpPr>
        <p:spPr>
          <a:xfrm flipV="1">
            <a:off x="330694" y="3912842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740C7-319B-6445-AC34-C33094B1323D}"/>
              </a:ext>
            </a:extLst>
          </p:cNvPr>
          <p:cNvSpPr/>
          <p:nvPr/>
        </p:nvSpPr>
        <p:spPr>
          <a:xfrm>
            <a:off x="3623673" y="3717537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F65BF9-B06F-5C43-836E-84CD02DFF3FC}"/>
              </a:ext>
            </a:extLst>
          </p:cNvPr>
          <p:cNvSpPr/>
          <p:nvPr/>
        </p:nvSpPr>
        <p:spPr>
          <a:xfrm>
            <a:off x="1422128" y="3705796"/>
            <a:ext cx="832089" cy="2209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CED5641-A76B-6340-B8DB-2BAAA0C64ADB}"/>
              </a:ext>
            </a:extLst>
          </p:cNvPr>
          <p:cNvSpPr/>
          <p:nvPr/>
        </p:nvSpPr>
        <p:spPr>
          <a:xfrm>
            <a:off x="5292989" y="37057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48F18C-8E37-3F48-97A2-526FD86E5B84}"/>
              </a:ext>
            </a:extLst>
          </p:cNvPr>
          <p:cNvSpPr/>
          <p:nvPr/>
        </p:nvSpPr>
        <p:spPr>
          <a:xfrm>
            <a:off x="336054" y="1199996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A41E7-A368-644C-845A-B9476852CA0B}"/>
              </a:ext>
            </a:extLst>
          </p:cNvPr>
          <p:cNvSpPr txBox="1"/>
          <p:nvPr/>
        </p:nvSpPr>
        <p:spPr>
          <a:xfrm>
            <a:off x="1464013" y="1132435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89AC50-A075-164F-911E-9B2C8AFFF57D}"/>
              </a:ext>
            </a:extLst>
          </p:cNvPr>
          <p:cNvSpPr/>
          <p:nvPr/>
        </p:nvSpPr>
        <p:spPr>
          <a:xfrm>
            <a:off x="297068" y="1519772"/>
            <a:ext cx="960856" cy="40628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62B07-3518-0B48-AD61-2367023C7E8B}"/>
              </a:ext>
            </a:extLst>
          </p:cNvPr>
          <p:cNvSpPr txBox="1"/>
          <p:nvPr/>
        </p:nvSpPr>
        <p:spPr>
          <a:xfrm>
            <a:off x="1423159" y="1749601"/>
            <a:ext cx="211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441E91-9D0A-5B45-9905-8932E1B476EF}"/>
              </a:ext>
            </a:extLst>
          </p:cNvPr>
          <p:cNvCxnSpPr>
            <a:cxnSpLocks/>
          </p:cNvCxnSpPr>
          <p:nvPr/>
        </p:nvCxnSpPr>
        <p:spPr>
          <a:xfrm flipH="1">
            <a:off x="3320026" y="4088511"/>
            <a:ext cx="3002" cy="6557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0BF35-5F24-F249-A70B-688D1827E158}"/>
              </a:ext>
            </a:extLst>
          </p:cNvPr>
          <p:cNvSpPr/>
          <p:nvPr/>
        </p:nvSpPr>
        <p:spPr>
          <a:xfrm>
            <a:off x="5458265" y="3695007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D33853-E3AA-354A-88C5-E789682CFFF9}"/>
              </a:ext>
            </a:extLst>
          </p:cNvPr>
          <p:cNvSpPr/>
          <p:nvPr/>
        </p:nvSpPr>
        <p:spPr>
          <a:xfrm>
            <a:off x="1580397" y="3700881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B87465-C87C-0948-A6B7-41941D0B3B98}"/>
              </a:ext>
            </a:extLst>
          </p:cNvPr>
          <p:cNvSpPr/>
          <p:nvPr/>
        </p:nvSpPr>
        <p:spPr>
          <a:xfrm>
            <a:off x="4487450" y="1188362"/>
            <a:ext cx="51371" cy="2574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AFCE4-69A4-C541-9412-7FA64AFD1E45}"/>
              </a:ext>
            </a:extLst>
          </p:cNvPr>
          <p:cNvSpPr txBox="1"/>
          <p:nvPr/>
        </p:nvSpPr>
        <p:spPr>
          <a:xfrm>
            <a:off x="4662192" y="1135916"/>
            <a:ext cx="15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GWAS SNP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D10D5B-6293-D148-A2E9-0F8CF84FCB51}"/>
              </a:ext>
            </a:extLst>
          </p:cNvPr>
          <p:cNvSpPr/>
          <p:nvPr/>
        </p:nvSpPr>
        <p:spPr>
          <a:xfrm>
            <a:off x="330694" y="1764795"/>
            <a:ext cx="960856" cy="4062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0E7DBE5-0AEB-4947-A5AA-2D2D4DAD915C}"/>
              </a:ext>
            </a:extLst>
          </p:cNvPr>
          <p:cNvSpPr/>
          <p:nvPr/>
        </p:nvSpPr>
        <p:spPr>
          <a:xfrm>
            <a:off x="297068" y="2035320"/>
            <a:ext cx="960856" cy="40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60E19A-A629-EA43-890D-E44A75836470}"/>
              </a:ext>
            </a:extLst>
          </p:cNvPr>
          <p:cNvGrpSpPr/>
          <p:nvPr/>
        </p:nvGrpSpPr>
        <p:grpSpPr>
          <a:xfrm>
            <a:off x="2882498" y="4128485"/>
            <a:ext cx="930518" cy="919761"/>
            <a:chOff x="2914146" y="4152032"/>
            <a:chExt cx="1066697" cy="117299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0EEDBDD-BCA6-EB46-ABD8-3529DB9E4A27}"/>
                </a:ext>
              </a:extLst>
            </p:cNvPr>
            <p:cNvCxnSpPr/>
            <p:nvPr/>
          </p:nvCxnSpPr>
          <p:spPr>
            <a:xfrm>
              <a:off x="2940573" y="4167241"/>
              <a:ext cx="1040270" cy="1142576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90DCF9A-2C5A-5F4F-9B4C-B3CD7A3FAC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4146" y="4152032"/>
              <a:ext cx="878958" cy="1172994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4CE91E0-353E-BB4F-9ADF-07954C63D8A8}"/>
              </a:ext>
            </a:extLst>
          </p:cNvPr>
          <p:cNvCxnSpPr>
            <a:cxnSpLocks/>
          </p:cNvCxnSpPr>
          <p:nvPr/>
        </p:nvCxnSpPr>
        <p:spPr>
          <a:xfrm flipH="1">
            <a:off x="3265871" y="5211132"/>
            <a:ext cx="3002" cy="6557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A643A6A-A49E-6546-B5AF-C1B4AAF096A8}"/>
              </a:ext>
            </a:extLst>
          </p:cNvPr>
          <p:cNvSpPr txBox="1"/>
          <p:nvPr/>
        </p:nvSpPr>
        <p:spPr>
          <a:xfrm>
            <a:off x="1631768" y="5971036"/>
            <a:ext cx="346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Disease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B41354-6DD4-2A47-8C6D-59ADCE935C65}"/>
              </a:ext>
            </a:extLst>
          </p:cNvPr>
          <p:cNvSpPr txBox="1"/>
          <p:nvPr/>
        </p:nvSpPr>
        <p:spPr>
          <a:xfrm>
            <a:off x="1111551" y="4867776"/>
            <a:ext cx="515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Interneuron Development / Fate Specification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70E1D2-3443-F041-BB02-A38412ED0338}"/>
              </a:ext>
            </a:extLst>
          </p:cNvPr>
          <p:cNvSpPr/>
          <p:nvPr/>
        </p:nvSpPr>
        <p:spPr>
          <a:xfrm>
            <a:off x="8048846" y="1570914"/>
            <a:ext cx="36759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Epigenetic regulation of interneuron development and fate</a:t>
            </a:r>
          </a:p>
          <a:p>
            <a:r>
              <a:rPr lang="en-US" dirty="0"/>
              <a:t>2) How do cis-regulatory elements contribute to interneuron related diseases?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2FA8D3-FB4D-9A4A-A55E-E867F03EFDF7}"/>
              </a:ext>
            </a:extLst>
          </p:cNvPr>
          <p:cNvCxnSpPr/>
          <p:nvPr/>
        </p:nvCxnSpPr>
        <p:spPr>
          <a:xfrm>
            <a:off x="2915042" y="3632698"/>
            <a:ext cx="7086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5D72E5-2118-C841-A6B7-A59BCBA4C5FE}"/>
              </a:ext>
            </a:extLst>
          </p:cNvPr>
          <p:cNvCxnSpPr/>
          <p:nvPr/>
        </p:nvCxnSpPr>
        <p:spPr>
          <a:xfrm>
            <a:off x="2939063" y="3611432"/>
            <a:ext cx="0" cy="32728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83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447037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Two Types of Neurons in the Cortex</a:t>
            </a:r>
          </a:p>
        </p:txBody>
      </p:sp>
      <p:pic>
        <p:nvPicPr>
          <p:cNvPr id="55" name="Picture 54" descr="A drawing of a face&#10;&#10;Description automatically generated">
            <a:extLst>
              <a:ext uri="{FF2B5EF4-FFF2-40B4-BE49-F238E27FC236}">
                <a16:creationId xmlns:a16="http://schemas.microsoft.com/office/drawing/2014/main" id="{22BB4D4F-DB7B-8847-A7D9-250093DD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308" y="1050853"/>
            <a:ext cx="2579073" cy="50790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7F6AC2-F059-E541-BD0B-F012A8624A32}"/>
              </a:ext>
            </a:extLst>
          </p:cNvPr>
          <p:cNvSpPr txBox="1"/>
          <p:nvPr/>
        </p:nvSpPr>
        <p:spPr>
          <a:xfrm>
            <a:off x="2985828" y="6129887"/>
            <a:ext cx="1998828" cy="3752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Excitatory Neurons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48C8AA-9BD0-A748-9CEA-954D27174345}"/>
              </a:ext>
            </a:extLst>
          </p:cNvPr>
          <p:cNvSpPr txBox="1"/>
          <p:nvPr/>
        </p:nvSpPr>
        <p:spPr>
          <a:xfrm>
            <a:off x="6716620" y="6014789"/>
            <a:ext cx="1747827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GABAergic Interneurons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81E4F3-8668-954A-B0A2-367D45552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915" y="1122005"/>
            <a:ext cx="3238911" cy="42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36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Main Hypothesis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36DE73-20CA-1D4D-93E4-A282BA7FB627}"/>
              </a:ext>
            </a:extLst>
          </p:cNvPr>
          <p:cNvSpPr/>
          <p:nvPr/>
        </p:nvSpPr>
        <p:spPr>
          <a:xfrm>
            <a:off x="872978" y="2000993"/>
            <a:ext cx="9993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Key transcription factors coordinate to modulate proper fate specification and development, and the disruption of functional cis-regulatory elements due to disease-associated genetic variation could contribute to interneuron-related pathogenesis.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70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Garamond" panose="02020404030301010803" pitchFamily="18" charset="0"/>
              </a:rPr>
              <a:t>Main Hypothesis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C3340-0B04-574E-8F15-9BD0342A423D}"/>
              </a:ext>
            </a:extLst>
          </p:cNvPr>
          <p:cNvSpPr txBox="1"/>
          <p:nvPr/>
        </p:nvSpPr>
        <p:spPr>
          <a:xfrm>
            <a:off x="1818093" y="6355323"/>
            <a:ext cx="810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What do we currently know?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95BFB5-F51A-4D4D-8627-535A036457F1}"/>
              </a:ext>
            </a:extLst>
          </p:cNvPr>
          <p:cNvSpPr/>
          <p:nvPr/>
        </p:nvSpPr>
        <p:spPr>
          <a:xfrm>
            <a:off x="872978" y="2000993"/>
            <a:ext cx="9993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Key transcription factors coordinate to modulate proper fate specification and development, and the disruption of functional cis-regulatory elements due to disease-associated genetic variation could contribute to interneuron-related pathogenesis.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915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Interneurons Develop in the Ganglionic Eminence in Both Mouse and Human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167DBD-616F-C64F-B0D0-44F87CCA8B24}"/>
              </a:ext>
            </a:extLst>
          </p:cNvPr>
          <p:cNvGrpSpPr/>
          <p:nvPr/>
        </p:nvGrpSpPr>
        <p:grpSpPr>
          <a:xfrm>
            <a:off x="838200" y="1435394"/>
            <a:ext cx="6572693" cy="4571705"/>
            <a:chOff x="1307801" y="1325563"/>
            <a:chExt cx="7453425" cy="520821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B84742-7249-494B-8C44-6A13C97EADF2}"/>
                </a:ext>
              </a:extLst>
            </p:cNvPr>
            <p:cNvGrpSpPr/>
            <p:nvPr/>
          </p:nvGrpSpPr>
          <p:grpSpPr>
            <a:xfrm>
              <a:off x="1307801" y="1325563"/>
              <a:ext cx="7453425" cy="5208218"/>
              <a:chOff x="-265817" y="1150679"/>
              <a:chExt cx="7453425" cy="5208218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9EA6F80-2395-214A-95AC-26E8892D293A}"/>
                  </a:ext>
                </a:extLst>
              </p:cNvPr>
              <p:cNvGrpSpPr/>
              <p:nvPr/>
            </p:nvGrpSpPr>
            <p:grpSpPr>
              <a:xfrm>
                <a:off x="-265817" y="1150679"/>
                <a:ext cx="7453425" cy="5208218"/>
                <a:chOff x="276445" y="1267083"/>
                <a:chExt cx="5336108" cy="363270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D1DD7AB-617D-2846-83CB-4916C43B41BA}"/>
                    </a:ext>
                  </a:extLst>
                </p:cNvPr>
                <p:cNvGrpSpPr/>
                <p:nvPr/>
              </p:nvGrpSpPr>
              <p:grpSpPr>
                <a:xfrm>
                  <a:off x="276445" y="1267083"/>
                  <a:ext cx="5336108" cy="3632702"/>
                  <a:chOff x="85059" y="1334577"/>
                  <a:chExt cx="5336108" cy="3632702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D4A54B0A-19CE-534F-BDED-31635C3B4E92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26" name="Freeform 25">
                      <a:extLst>
                        <a:ext uri="{FF2B5EF4-FFF2-40B4-BE49-F238E27FC236}">
                          <a16:creationId xmlns:a16="http://schemas.microsoft.com/office/drawing/2014/main" id="{6EC6E611-6808-E544-A4E5-B4A38C50A2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" name="Freeform 27">
                      <a:extLst>
                        <a:ext uri="{FF2B5EF4-FFF2-40B4-BE49-F238E27FC236}">
                          <a16:creationId xmlns:a16="http://schemas.microsoft.com/office/drawing/2014/main" id="{598923A8-1E91-F546-BCF8-77C6A8C05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587EBC5B-4F6F-424D-84DF-6652225FBC11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30" name="Freeform 29">
                      <a:extLst>
                        <a:ext uri="{FF2B5EF4-FFF2-40B4-BE49-F238E27FC236}">
                          <a16:creationId xmlns:a16="http://schemas.microsoft.com/office/drawing/2014/main" id="{83727642-6A8A-124D-8876-08AAC2010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Freeform 30">
                      <a:extLst>
                        <a:ext uri="{FF2B5EF4-FFF2-40B4-BE49-F238E27FC236}">
                          <a16:creationId xmlns:a16="http://schemas.microsoft.com/office/drawing/2014/main" id="{738E9260-A7F3-2F4D-8D59-0A965623B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046ABE56-46A0-4440-B465-45AA846A5B44}"/>
                    </a:ext>
                  </a:extLst>
                </p:cNvPr>
                <p:cNvGrpSpPr/>
                <p:nvPr/>
              </p:nvGrpSpPr>
              <p:grpSpPr>
                <a:xfrm>
                  <a:off x="2025986" y="2847702"/>
                  <a:ext cx="2679404" cy="1531088"/>
                  <a:chOff x="2025986" y="2847702"/>
                  <a:chExt cx="2679404" cy="1531088"/>
                </a:xfrm>
              </p:grpSpPr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A2896873-CA65-634A-BE12-7DBC239D5B3C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EDBCAAB8-A9BC-9148-94C9-1B90977310EA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12FA003F-7C89-C545-9AF8-C22B4A18E7CA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B40BB1-63A9-114F-A957-66124E78839C}"/>
                  </a:ext>
                </a:extLst>
              </p:cNvPr>
              <p:cNvSpPr txBox="1"/>
              <p:nvPr/>
            </p:nvSpPr>
            <p:spPr>
              <a:xfrm>
                <a:off x="4851187" y="3902885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E6E42-D1F4-1A4B-89F5-618999BBF7DA}"/>
                  </a:ext>
                </a:extLst>
              </p:cNvPr>
              <p:cNvSpPr txBox="1"/>
              <p:nvPr/>
            </p:nvSpPr>
            <p:spPr>
              <a:xfrm>
                <a:off x="3033601" y="3749346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LGE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631EF42-A939-A541-A0AD-5A9B16BC86B3}"/>
                  </a:ext>
                </a:extLst>
              </p:cNvPr>
              <p:cNvSpPr txBox="1"/>
              <p:nvPr/>
            </p:nvSpPr>
            <p:spPr>
              <a:xfrm>
                <a:off x="3104854" y="4634594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</a:t>
                </a:r>
              </a:p>
            </p:txBody>
          </p:sp>
        </p:grp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2208688E-69D0-5D46-9366-AA5BD9BD6CE9}"/>
                </a:ext>
              </a:extLst>
            </p:cNvPr>
            <p:cNvSpPr/>
            <p:nvPr/>
          </p:nvSpPr>
          <p:spPr>
            <a:xfrm>
              <a:off x="3753293" y="3604437"/>
              <a:ext cx="3753293" cy="2200940"/>
            </a:xfrm>
            <a:custGeom>
              <a:avLst/>
              <a:gdLst>
                <a:gd name="connsiteX0" fmla="*/ 3742660 w 3753293"/>
                <a:gd name="connsiteY0" fmla="*/ 542261 h 2200940"/>
                <a:gd name="connsiteX1" fmla="*/ 3668233 w 3753293"/>
                <a:gd name="connsiteY1" fmla="*/ 382772 h 2200940"/>
                <a:gd name="connsiteX2" fmla="*/ 3327991 w 3753293"/>
                <a:gd name="connsiteY2" fmla="*/ 180754 h 2200940"/>
                <a:gd name="connsiteX3" fmla="*/ 3157870 w 3753293"/>
                <a:gd name="connsiteY3" fmla="*/ 106326 h 2200940"/>
                <a:gd name="connsiteX4" fmla="*/ 3030279 w 3753293"/>
                <a:gd name="connsiteY4" fmla="*/ 74428 h 2200940"/>
                <a:gd name="connsiteX5" fmla="*/ 2870791 w 3753293"/>
                <a:gd name="connsiteY5" fmla="*/ 74428 h 2200940"/>
                <a:gd name="connsiteX6" fmla="*/ 2658140 w 3753293"/>
                <a:gd name="connsiteY6" fmla="*/ 74428 h 2200940"/>
                <a:gd name="connsiteX7" fmla="*/ 2445488 w 3753293"/>
                <a:gd name="connsiteY7" fmla="*/ 21265 h 2200940"/>
                <a:gd name="connsiteX8" fmla="*/ 2275367 w 3753293"/>
                <a:gd name="connsiteY8" fmla="*/ 53163 h 2200940"/>
                <a:gd name="connsiteX9" fmla="*/ 2020186 w 3753293"/>
                <a:gd name="connsiteY9" fmla="*/ 31898 h 2200940"/>
                <a:gd name="connsiteX10" fmla="*/ 1669312 w 3753293"/>
                <a:gd name="connsiteY10" fmla="*/ 21265 h 2200940"/>
                <a:gd name="connsiteX11" fmla="*/ 1318437 w 3753293"/>
                <a:gd name="connsiteY11" fmla="*/ 0 h 2200940"/>
                <a:gd name="connsiteX12" fmla="*/ 1063256 w 3753293"/>
                <a:gd name="connsiteY12" fmla="*/ 0 h 2200940"/>
                <a:gd name="connsiteX13" fmla="*/ 946298 w 3753293"/>
                <a:gd name="connsiteY13" fmla="*/ 10633 h 2200940"/>
                <a:gd name="connsiteX14" fmla="*/ 691116 w 3753293"/>
                <a:gd name="connsiteY14" fmla="*/ 74428 h 2200940"/>
                <a:gd name="connsiteX15" fmla="*/ 499730 w 3753293"/>
                <a:gd name="connsiteY15" fmla="*/ 138223 h 2200940"/>
                <a:gd name="connsiteX16" fmla="*/ 340242 w 3753293"/>
                <a:gd name="connsiteY16" fmla="*/ 212651 h 2200940"/>
                <a:gd name="connsiteX17" fmla="*/ 180754 w 3753293"/>
                <a:gd name="connsiteY17" fmla="*/ 308344 h 2200940"/>
                <a:gd name="connsiteX18" fmla="*/ 63795 w 3753293"/>
                <a:gd name="connsiteY18" fmla="*/ 425303 h 2200940"/>
                <a:gd name="connsiteX19" fmla="*/ 10633 w 3753293"/>
                <a:gd name="connsiteY19" fmla="*/ 563526 h 2200940"/>
                <a:gd name="connsiteX20" fmla="*/ 0 w 3753293"/>
                <a:gd name="connsiteY20" fmla="*/ 680484 h 2200940"/>
                <a:gd name="connsiteX21" fmla="*/ 0 w 3753293"/>
                <a:gd name="connsiteY21" fmla="*/ 850605 h 2200940"/>
                <a:gd name="connsiteX22" fmla="*/ 53163 w 3753293"/>
                <a:gd name="connsiteY22" fmla="*/ 1031358 h 2200940"/>
                <a:gd name="connsiteX23" fmla="*/ 159488 w 3753293"/>
                <a:gd name="connsiteY23" fmla="*/ 1148316 h 2200940"/>
                <a:gd name="connsiteX24" fmla="*/ 191386 w 3753293"/>
                <a:gd name="connsiteY24" fmla="*/ 1201479 h 2200940"/>
                <a:gd name="connsiteX25" fmla="*/ 74428 w 3753293"/>
                <a:gd name="connsiteY25" fmla="*/ 1275907 h 2200940"/>
                <a:gd name="connsiteX26" fmla="*/ 74428 w 3753293"/>
                <a:gd name="connsiteY26" fmla="*/ 1382233 h 2200940"/>
                <a:gd name="connsiteX27" fmla="*/ 95693 w 3753293"/>
                <a:gd name="connsiteY27" fmla="*/ 1562986 h 2200940"/>
                <a:gd name="connsiteX28" fmla="*/ 180754 w 3753293"/>
                <a:gd name="connsiteY28" fmla="*/ 1701210 h 2200940"/>
                <a:gd name="connsiteX29" fmla="*/ 329609 w 3753293"/>
                <a:gd name="connsiteY29" fmla="*/ 1881963 h 2200940"/>
                <a:gd name="connsiteX30" fmla="*/ 425302 w 3753293"/>
                <a:gd name="connsiteY30" fmla="*/ 1977656 h 2200940"/>
                <a:gd name="connsiteX31" fmla="*/ 786809 w 3753293"/>
                <a:gd name="connsiteY31" fmla="*/ 2169042 h 2200940"/>
                <a:gd name="connsiteX32" fmla="*/ 988828 w 3753293"/>
                <a:gd name="connsiteY32" fmla="*/ 2200940 h 2200940"/>
                <a:gd name="connsiteX33" fmla="*/ 1233377 w 3753293"/>
                <a:gd name="connsiteY33" fmla="*/ 2158410 h 2200940"/>
                <a:gd name="connsiteX34" fmla="*/ 1499191 w 3753293"/>
                <a:gd name="connsiteY34" fmla="*/ 2052084 h 2200940"/>
                <a:gd name="connsiteX35" fmla="*/ 1658679 w 3753293"/>
                <a:gd name="connsiteY35" fmla="*/ 1871330 h 2200940"/>
                <a:gd name="connsiteX36" fmla="*/ 1796902 w 3753293"/>
                <a:gd name="connsiteY36" fmla="*/ 1722475 h 2200940"/>
                <a:gd name="connsiteX37" fmla="*/ 2030819 w 3753293"/>
                <a:gd name="connsiteY37" fmla="*/ 1552354 h 2200940"/>
                <a:gd name="connsiteX38" fmla="*/ 2286000 w 3753293"/>
                <a:gd name="connsiteY38" fmla="*/ 1456661 h 2200940"/>
                <a:gd name="connsiteX39" fmla="*/ 2636874 w 3753293"/>
                <a:gd name="connsiteY39" fmla="*/ 1339703 h 2200940"/>
                <a:gd name="connsiteX40" fmla="*/ 2860158 w 3753293"/>
                <a:gd name="connsiteY40" fmla="*/ 1265275 h 2200940"/>
                <a:gd name="connsiteX41" fmla="*/ 3211033 w 3753293"/>
                <a:gd name="connsiteY41" fmla="*/ 1158949 h 2200940"/>
                <a:gd name="connsiteX42" fmla="*/ 3476847 w 3753293"/>
                <a:gd name="connsiteY42" fmla="*/ 1063256 h 2200940"/>
                <a:gd name="connsiteX43" fmla="*/ 3668233 w 3753293"/>
                <a:gd name="connsiteY43" fmla="*/ 925033 h 2200940"/>
                <a:gd name="connsiteX44" fmla="*/ 3753293 w 3753293"/>
                <a:gd name="connsiteY44" fmla="*/ 744279 h 2200940"/>
                <a:gd name="connsiteX45" fmla="*/ 3742660 w 3753293"/>
                <a:gd name="connsiteY45" fmla="*/ 542261 h 220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53293" h="2200940">
                  <a:moveTo>
                    <a:pt x="3742660" y="542261"/>
                  </a:moveTo>
                  <a:lnTo>
                    <a:pt x="3668233" y="382772"/>
                  </a:lnTo>
                  <a:lnTo>
                    <a:pt x="3327991" y="180754"/>
                  </a:lnTo>
                  <a:lnTo>
                    <a:pt x="3157870" y="106326"/>
                  </a:lnTo>
                  <a:lnTo>
                    <a:pt x="3030279" y="74428"/>
                  </a:lnTo>
                  <a:lnTo>
                    <a:pt x="2870791" y="74428"/>
                  </a:lnTo>
                  <a:lnTo>
                    <a:pt x="2658140" y="74428"/>
                  </a:lnTo>
                  <a:lnTo>
                    <a:pt x="2445488" y="21265"/>
                  </a:lnTo>
                  <a:lnTo>
                    <a:pt x="2275367" y="53163"/>
                  </a:lnTo>
                  <a:lnTo>
                    <a:pt x="2020186" y="31898"/>
                  </a:lnTo>
                  <a:lnTo>
                    <a:pt x="1669312" y="21265"/>
                  </a:lnTo>
                  <a:lnTo>
                    <a:pt x="1318437" y="0"/>
                  </a:lnTo>
                  <a:lnTo>
                    <a:pt x="1063256" y="0"/>
                  </a:lnTo>
                  <a:lnTo>
                    <a:pt x="946298" y="10633"/>
                  </a:lnTo>
                  <a:lnTo>
                    <a:pt x="691116" y="74428"/>
                  </a:lnTo>
                  <a:lnTo>
                    <a:pt x="499730" y="138223"/>
                  </a:lnTo>
                  <a:lnTo>
                    <a:pt x="340242" y="212651"/>
                  </a:lnTo>
                  <a:lnTo>
                    <a:pt x="180754" y="308344"/>
                  </a:lnTo>
                  <a:lnTo>
                    <a:pt x="63795" y="425303"/>
                  </a:lnTo>
                  <a:lnTo>
                    <a:pt x="10633" y="563526"/>
                  </a:lnTo>
                  <a:lnTo>
                    <a:pt x="0" y="680484"/>
                  </a:lnTo>
                  <a:lnTo>
                    <a:pt x="0" y="850605"/>
                  </a:lnTo>
                  <a:lnTo>
                    <a:pt x="53163" y="1031358"/>
                  </a:lnTo>
                  <a:lnTo>
                    <a:pt x="159488" y="1148316"/>
                  </a:lnTo>
                  <a:lnTo>
                    <a:pt x="191386" y="1201479"/>
                  </a:lnTo>
                  <a:lnTo>
                    <a:pt x="74428" y="1275907"/>
                  </a:lnTo>
                  <a:lnTo>
                    <a:pt x="74428" y="1382233"/>
                  </a:lnTo>
                  <a:lnTo>
                    <a:pt x="95693" y="1562986"/>
                  </a:lnTo>
                  <a:lnTo>
                    <a:pt x="180754" y="1701210"/>
                  </a:lnTo>
                  <a:lnTo>
                    <a:pt x="329609" y="1881963"/>
                  </a:lnTo>
                  <a:lnTo>
                    <a:pt x="425302" y="1977656"/>
                  </a:lnTo>
                  <a:lnTo>
                    <a:pt x="786809" y="2169042"/>
                  </a:lnTo>
                  <a:lnTo>
                    <a:pt x="988828" y="2200940"/>
                  </a:lnTo>
                  <a:lnTo>
                    <a:pt x="1233377" y="2158410"/>
                  </a:lnTo>
                  <a:lnTo>
                    <a:pt x="1499191" y="2052084"/>
                  </a:lnTo>
                  <a:lnTo>
                    <a:pt x="1658679" y="1871330"/>
                  </a:lnTo>
                  <a:lnTo>
                    <a:pt x="1796902" y="1722475"/>
                  </a:lnTo>
                  <a:lnTo>
                    <a:pt x="2030819" y="1552354"/>
                  </a:lnTo>
                  <a:lnTo>
                    <a:pt x="2286000" y="1456661"/>
                  </a:lnTo>
                  <a:lnTo>
                    <a:pt x="2636874" y="1339703"/>
                  </a:lnTo>
                  <a:lnTo>
                    <a:pt x="2860158" y="1265275"/>
                  </a:lnTo>
                  <a:lnTo>
                    <a:pt x="3211033" y="1158949"/>
                  </a:lnTo>
                  <a:lnTo>
                    <a:pt x="3476847" y="1063256"/>
                  </a:lnTo>
                  <a:lnTo>
                    <a:pt x="3668233" y="925033"/>
                  </a:lnTo>
                  <a:lnTo>
                    <a:pt x="3753293" y="744279"/>
                  </a:lnTo>
                  <a:lnTo>
                    <a:pt x="3742660" y="54226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44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C63155D-1C40-4C48-ADCC-B9FD4F57CBF7}"/>
                </a:ext>
              </a:extLst>
            </p:cNvPr>
            <p:cNvSpPr txBox="1"/>
            <p:nvPr/>
          </p:nvSpPr>
          <p:spPr>
            <a:xfrm>
              <a:off x="4715949" y="2506701"/>
              <a:ext cx="1248461" cy="420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F49C78-7E0A-114D-8EC8-100FE3380FE8}"/>
                </a:ext>
              </a:extLst>
            </p:cNvPr>
            <p:cNvSpPr txBox="1"/>
            <p:nvPr/>
          </p:nvSpPr>
          <p:spPr>
            <a:xfrm>
              <a:off x="4376226" y="4030444"/>
              <a:ext cx="1529700" cy="736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Ganglionic Eminence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581306-DF80-3640-A941-B8551B4BCBF7}"/>
              </a:ext>
            </a:extLst>
          </p:cNvPr>
          <p:cNvSpPr txBox="1"/>
          <p:nvPr/>
        </p:nvSpPr>
        <p:spPr>
          <a:xfrm>
            <a:off x="0" y="6526312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Developing Mouse Brain Schematic</a:t>
            </a:r>
          </a:p>
        </p:txBody>
      </p:sp>
    </p:spTree>
    <p:extLst>
      <p:ext uri="{BB962C8B-B14F-4D97-AF65-F5344CB8AC3E}">
        <p14:creationId xmlns:p14="http://schemas.microsoft.com/office/powerpoint/2010/main" val="1388343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Ganglionic Eminence Separated into Three Distinct Regions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A26C7C-E741-EB4F-A736-6ED8B4DB9FA3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9717336-A07D-5141-A387-5DD5FF2062F0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5DB70B1-C97D-5E46-8130-628BC6A08772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7A015BB-81E0-244A-B976-F73105FBA192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77ED5850-C7B9-4244-A0D7-D0765F8CAEC1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06" name="Freeform 105">
                      <a:extLst>
                        <a:ext uri="{FF2B5EF4-FFF2-40B4-BE49-F238E27FC236}">
                          <a16:creationId xmlns:a16="http://schemas.microsoft.com/office/drawing/2014/main" id="{B3148849-943D-A145-9FC4-5D7AEC43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7" name="Freeform 106">
                      <a:extLst>
                        <a:ext uri="{FF2B5EF4-FFF2-40B4-BE49-F238E27FC236}">
                          <a16:creationId xmlns:a16="http://schemas.microsoft.com/office/drawing/2014/main" id="{B743480C-A7A1-3345-80A3-63FB10B74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EF6AA095-0E5D-9046-8BA2-40762703E4BF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04" name="Freeform 103">
                      <a:extLst>
                        <a:ext uri="{FF2B5EF4-FFF2-40B4-BE49-F238E27FC236}">
                          <a16:creationId xmlns:a16="http://schemas.microsoft.com/office/drawing/2014/main" id="{7DE67B67-1B6B-9B48-A708-F1E10E12E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" name="Freeform 104">
                      <a:extLst>
                        <a:ext uri="{FF2B5EF4-FFF2-40B4-BE49-F238E27FC236}">
                          <a16:creationId xmlns:a16="http://schemas.microsoft.com/office/drawing/2014/main" id="{5A607C84-E826-1749-A0FC-DE07BCD06A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A918225-6ECC-B844-8DAA-B081E2DBD3A3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99" name="Freeform 98">
                    <a:extLst>
                      <a:ext uri="{FF2B5EF4-FFF2-40B4-BE49-F238E27FC236}">
                        <a16:creationId xmlns:a16="http://schemas.microsoft.com/office/drawing/2014/main" id="{F647D14A-5AF5-794C-8A13-8B1889FBB5B5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62596646-BE4C-0C42-8A0D-39682FFE4E78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881BF187-A864-4541-B51C-CD0DCD2E403E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34D5CD-3980-AF41-B7A4-0AA5EA686A75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1254580"/>
                <a:chOff x="3525564" y="3924230"/>
                <a:chExt cx="2635889" cy="1254580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EB8BD5A-8C26-B043-9491-96DEE1FCAAC0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6D8D251-E198-964F-8908-16EE0D764D0F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BD2057F-2CDE-4A47-A9A6-B60A0A6A9BE6}"/>
                    </a:ext>
                  </a:extLst>
                </p:cNvPr>
                <p:cNvSpPr txBox="1"/>
                <p:nvPr/>
              </p:nvSpPr>
              <p:spPr>
                <a:xfrm>
                  <a:off x="3596817" y="4809478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0A3674-DC13-D946-8A59-433CBE21FEB1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59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Ganglionic Eminence Separated into Three Distinct Regions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9717336-A07D-5141-A387-5DD5FF2062F0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5113274" y="1435394"/>
            <a:chExt cx="6572693" cy="45717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5DB70B1-C97D-5E46-8130-628BC6A08772}"/>
                </a:ext>
              </a:extLst>
            </p:cNvPr>
            <p:cNvGrpSpPr/>
            <p:nvPr/>
          </p:nvGrpSpPr>
          <p:grpSpPr>
            <a:xfrm>
              <a:off x="5113274" y="1435394"/>
              <a:ext cx="6572693" cy="4571705"/>
              <a:chOff x="226146" y="1325563"/>
              <a:chExt cx="7453425" cy="520821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C7A015BB-81E0-244A-B976-F73105FBA192}"/>
                  </a:ext>
                </a:extLst>
              </p:cNvPr>
              <p:cNvGrpSpPr/>
              <p:nvPr/>
            </p:nvGrpSpPr>
            <p:grpSpPr>
              <a:xfrm>
                <a:off x="226146" y="1325563"/>
                <a:ext cx="7453425" cy="5208218"/>
                <a:chOff x="85059" y="1334577"/>
                <a:chExt cx="5336108" cy="3632702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77ED5850-C7B9-4244-A0D7-D0765F8CAEC1}"/>
                    </a:ext>
                  </a:extLst>
                </p:cNvPr>
                <p:cNvGrpSpPr/>
                <p:nvPr/>
              </p:nvGrpSpPr>
              <p:grpSpPr>
                <a:xfrm>
                  <a:off x="85059" y="1334577"/>
                  <a:ext cx="5336108" cy="3632702"/>
                  <a:chOff x="85059" y="1334577"/>
                  <a:chExt cx="5336108" cy="3632702"/>
                </a:xfrm>
              </p:grpSpPr>
              <p:sp>
                <p:nvSpPr>
                  <p:cNvPr id="106" name="Freeform 105">
                    <a:extLst>
                      <a:ext uri="{FF2B5EF4-FFF2-40B4-BE49-F238E27FC236}">
                        <a16:creationId xmlns:a16="http://schemas.microsoft.com/office/drawing/2014/main" id="{B3148849-943D-A145-9FC4-5D7AEC43D6F0}"/>
                      </a:ext>
                    </a:extLst>
                  </p:cNvPr>
                  <p:cNvSpPr/>
                  <p:nvPr/>
                </p:nvSpPr>
                <p:spPr>
                  <a:xfrm>
                    <a:off x="477146" y="1632289"/>
                    <a:ext cx="4944021" cy="3334990"/>
                  </a:xfrm>
                  <a:custGeom>
                    <a:avLst/>
                    <a:gdLst>
                      <a:gd name="connsiteX0" fmla="*/ 437253 w 4944021"/>
                      <a:gd name="connsiteY0" fmla="*/ 2460783 h 3334990"/>
                      <a:gd name="connsiteX1" fmla="*/ 171439 w 4944021"/>
                      <a:gd name="connsiteY1" fmla="*/ 2684067 h 3334990"/>
                      <a:gd name="connsiteX2" fmla="*/ 97012 w 4944021"/>
                      <a:gd name="connsiteY2" fmla="*/ 2822290 h 3334990"/>
                      <a:gd name="connsiteX3" fmla="*/ 33216 w 4944021"/>
                      <a:gd name="connsiteY3" fmla="*/ 2939248 h 3334990"/>
                      <a:gd name="connsiteX4" fmla="*/ 1319 w 4944021"/>
                      <a:gd name="connsiteY4" fmla="*/ 3013676 h 3334990"/>
                      <a:gd name="connsiteX5" fmla="*/ 75746 w 4944021"/>
                      <a:gd name="connsiteY5" fmla="*/ 3088104 h 3334990"/>
                      <a:gd name="connsiteX6" fmla="*/ 160807 w 4944021"/>
                      <a:gd name="connsiteY6" fmla="*/ 3215694 h 3334990"/>
                      <a:gd name="connsiteX7" fmla="*/ 256500 w 4944021"/>
                      <a:gd name="connsiteY7" fmla="*/ 3290122 h 3334990"/>
                      <a:gd name="connsiteX8" fmla="*/ 384091 w 4944021"/>
                      <a:gd name="connsiteY8" fmla="*/ 3322020 h 3334990"/>
                      <a:gd name="connsiteX9" fmla="*/ 586109 w 4944021"/>
                      <a:gd name="connsiteY9" fmla="*/ 3332653 h 3334990"/>
                      <a:gd name="connsiteX10" fmla="*/ 926351 w 4944021"/>
                      <a:gd name="connsiteY10" fmla="*/ 3279490 h 3334990"/>
                      <a:gd name="connsiteX11" fmla="*/ 1117737 w 4944021"/>
                      <a:gd name="connsiteY11" fmla="*/ 3236960 h 3334990"/>
                      <a:gd name="connsiteX12" fmla="*/ 1298491 w 4944021"/>
                      <a:gd name="connsiteY12" fmla="*/ 3194429 h 3334990"/>
                      <a:gd name="connsiteX13" fmla="*/ 1436714 w 4944021"/>
                      <a:gd name="connsiteY13" fmla="*/ 3013676 h 3334990"/>
                      <a:gd name="connsiteX14" fmla="*/ 1659998 w 4944021"/>
                      <a:gd name="connsiteY14" fmla="*/ 3003043 h 3334990"/>
                      <a:gd name="connsiteX15" fmla="*/ 1840751 w 4944021"/>
                      <a:gd name="connsiteY15" fmla="*/ 3056206 h 3334990"/>
                      <a:gd name="connsiteX16" fmla="*/ 2085300 w 4944021"/>
                      <a:gd name="connsiteY16" fmla="*/ 3077471 h 3334990"/>
                      <a:gd name="connsiteX17" fmla="*/ 2276686 w 4944021"/>
                      <a:gd name="connsiteY17" fmla="*/ 3034941 h 3334990"/>
                      <a:gd name="connsiteX18" fmla="*/ 2510602 w 4944021"/>
                      <a:gd name="connsiteY18" fmla="*/ 2971146 h 3334990"/>
                      <a:gd name="connsiteX19" fmla="*/ 2723253 w 4944021"/>
                      <a:gd name="connsiteY19" fmla="*/ 2992411 h 3334990"/>
                      <a:gd name="connsiteX20" fmla="*/ 3106026 w 4944021"/>
                      <a:gd name="connsiteY20" fmla="*/ 3077471 h 3334990"/>
                      <a:gd name="connsiteX21" fmla="*/ 3403737 w 4944021"/>
                      <a:gd name="connsiteY21" fmla="*/ 3141267 h 3334990"/>
                      <a:gd name="connsiteX22" fmla="*/ 3850305 w 4944021"/>
                      <a:gd name="connsiteY22" fmla="*/ 3247592 h 3334990"/>
                      <a:gd name="connsiteX23" fmla="*/ 4148016 w 4944021"/>
                      <a:gd name="connsiteY23" fmla="*/ 3268857 h 3334990"/>
                      <a:gd name="connsiteX24" fmla="*/ 4403198 w 4944021"/>
                      <a:gd name="connsiteY24" fmla="*/ 3183797 h 3334990"/>
                      <a:gd name="connsiteX25" fmla="*/ 4626481 w 4944021"/>
                      <a:gd name="connsiteY25" fmla="*/ 3003043 h 3334990"/>
                      <a:gd name="connsiteX26" fmla="*/ 4828500 w 4944021"/>
                      <a:gd name="connsiteY26" fmla="*/ 2715964 h 3334990"/>
                      <a:gd name="connsiteX27" fmla="*/ 4934826 w 4944021"/>
                      <a:gd name="connsiteY27" fmla="*/ 2396987 h 3334990"/>
                      <a:gd name="connsiteX28" fmla="*/ 4934826 w 4944021"/>
                      <a:gd name="connsiteY28" fmla="*/ 1982318 h 3334990"/>
                      <a:gd name="connsiteX29" fmla="*/ 4902928 w 4944021"/>
                      <a:gd name="connsiteY29" fmla="*/ 1673974 h 3334990"/>
                      <a:gd name="connsiteX30" fmla="*/ 4828500 w 4944021"/>
                      <a:gd name="connsiteY30" fmla="*/ 1440057 h 3334990"/>
                      <a:gd name="connsiteX31" fmla="*/ 4669012 w 4944021"/>
                      <a:gd name="connsiteY31" fmla="*/ 1163611 h 3334990"/>
                      <a:gd name="connsiteX32" fmla="*/ 4392565 w 4944021"/>
                      <a:gd name="connsiteY32" fmla="*/ 780839 h 3334990"/>
                      <a:gd name="connsiteX33" fmla="*/ 3743979 w 4944021"/>
                      <a:gd name="connsiteY33" fmla="*/ 259843 h 3334990"/>
                      <a:gd name="connsiteX34" fmla="*/ 3382472 w 4944021"/>
                      <a:gd name="connsiteY34" fmla="*/ 132253 h 3334990"/>
                      <a:gd name="connsiteX35" fmla="*/ 2829579 w 4944021"/>
                      <a:gd name="connsiteY35" fmla="*/ 25927 h 3334990"/>
                      <a:gd name="connsiteX36" fmla="*/ 2531867 w 4944021"/>
                      <a:gd name="connsiteY36" fmla="*/ 4662 h 3334990"/>
                      <a:gd name="connsiteX37" fmla="*/ 2106565 w 4944021"/>
                      <a:gd name="connsiteY37" fmla="*/ 15294 h 3334990"/>
                      <a:gd name="connsiteX38" fmla="*/ 1659998 w 4944021"/>
                      <a:gd name="connsiteY38" fmla="*/ 153518 h 3334990"/>
                      <a:gd name="connsiteX39" fmla="*/ 1341021 w 4944021"/>
                      <a:gd name="connsiteY39" fmla="*/ 302374 h 3334990"/>
                      <a:gd name="connsiteX40" fmla="*/ 1043309 w 4944021"/>
                      <a:gd name="connsiteY40" fmla="*/ 546922 h 3334990"/>
                      <a:gd name="connsiteX41" fmla="*/ 809393 w 4944021"/>
                      <a:gd name="connsiteY41" fmla="*/ 812736 h 3334990"/>
                      <a:gd name="connsiteX42" fmla="*/ 628639 w 4944021"/>
                      <a:gd name="connsiteY42" fmla="*/ 1089183 h 3334990"/>
                      <a:gd name="connsiteX43" fmla="*/ 458519 w 4944021"/>
                      <a:gd name="connsiteY43" fmla="*/ 1418792 h 3334990"/>
                      <a:gd name="connsiteX44" fmla="*/ 362826 w 4944021"/>
                      <a:gd name="connsiteY44" fmla="*/ 1695239 h 3334990"/>
                      <a:gd name="connsiteX45" fmla="*/ 309663 w 4944021"/>
                      <a:gd name="connsiteY45" fmla="*/ 1918522 h 3334990"/>
                      <a:gd name="connsiteX46" fmla="*/ 299030 w 4944021"/>
                      <a:gd name="connsiteY46" fmla="*/ 2088643 h 3334990"/>
                      <a:gd name="connsiteX47" fmla="*/ 320295 w 4944021"/>
                      <a:gd name="connsiteY47" fmla="*/ 2248132 h 3334990"/>
                      <a:gd name="connsiteX48" fmla="*/ 373458 w 4944021"/>
                      <a:gd name="connsiteY48" fmla="*/ 2386355 h 3334990"/>
                      <a:gd name="connsiteX49" fmla="*/ 437253 w 4944021"/>
                      <a:gd name="connsiteY49" fmla="*/ 2460783 h 3334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4944021" h="3334990">
                        <a:moveTo>
                          <a:pt x="437253" y="2460783"/>
                        </a:moveTo>
                        <a:cubicBezTo>
                          <a:pt x="403583" y="2510402"/>
                          <a:pt x="228146" y="2623816"/>
                          <a:pt x="171439" y="2684067"/>
                        </a:cubicBezTo>
                        <a:cubicBezTo>
                          <a:pt x="114732" y="2744318"/>
                          <a:pt x="120049" y="2779760"/>
                          <a:pt x="97012" y="2822290"/>
                        </a:cubicBezTo>
                        <a:cubicBezTo>
                          <a:pt x="73975" y="2864820"/>
                          <a:pt x="49165" y="2907350"/>
                          <a:pt x="33216" y="2939248"/>
                        </a:cubicBezTo>
                        <a:cubicBezTo>
                          <a:pt x="17267" y="2971146"/>
                          <a:pt x="-5769" y="2988867"/>
                          <a:pt x="1319" y="3013676"/>
                        </a:cubicBezTo>
                        <a:cubicBezTo>
                          <a:pt x="8407" y="3038485"/>
                          <a:pt x="49165" y="3054434"/>
                          <a:pt x="75746" y="3088104"/>
                        </a:cubicBezTo>
                        <a:cubicBezTo>
                          <a:pt x="102327" y="3121774"/>
                          <a:pt x="130681" y="3182024"/>
                          <a:pt x="160807" y="3215694"/>
                        </a:cubicBezTo>
                        <a:cubicBezTo>
                          <a:pt x="190933" y="3249364"/>
                          <a:pt x="219286" y="3272401"/>
                          <a:pt x="256500" y="3290122"/>
                        </a:cubicBezTo>
                        <a:cubicBezTo>
                          <a:pt x="293714" y="3307843"/>
                          <a:pt x="329156" y="3314932"/>
                          <a:pt x="384091" y="3322020"/>
                        </a:cubicBezTo>
                        <a:cubicBezTo>
                          <a:pt x="439026" y="3329109"/>
                          <a:pt x="495732" y="3339741"/>
                          <a:pt x="586109" y="3332653"/>
                        </a:cubicBezTo>
                        <a:cubicBezTo>
                          <a:pt x="676486" y="3325565"/>
                          <a:pt x="837746" y="3295439"/>
                          <a:pt x="926351" y="3279490"/>
                        </a:cubicBezTo>
                        <a:cubicBezTo>
                          <a:pt x="1014956" y="3263541"/>
                          <a:pt x="1117737" y="3236960"/>
                          <a:pt x="1117737" y="3236960"/>
                        </a:cubicBezTo>
                        <a:cubicBezTo>
                          <a:pt x="1179760" y="3222783"/>
                          <a:pt x="1245328" y="3231643"/>
                          <a:pt x="1298491" y="3194429"/>
                        </a:cubicBezTo>
                        <a:cubicBezTo>
                          <a:pt x="1351654" y="3157215"/>
                          <a:pt x="1376463" y="3045574"/>
                          <a:pt x="1436714" y="3013676"/>
                        </a:cubicBezTo>
                        <a:cubicBezTo>
                          <a:pt x="1496965" y="2981778"/>
                          <a:pt x="1592659" y="2995955"/>
                          <a:pt x="1659998" y="3003043"/>
                        </a:cubicBezTo>
                        <a:cubicBezTo>
                          <a:pt x="1727338" y="3010131"/>
                          <a:pt x="1769867" y="3043801"/>
                          <a:pt x="1840751" y="3056206"/>
                        </a:cubicBezTo>
                        <a:cubicBezTo>
                          <a:pt x="1911635" y="3068611"/>
                          <a:pt x="2012644" y="3081015"/>
                          <a:pt x="2085300" y="3077471"/>
                        </a:cubicBezTo>
                        <a:cubicBezTo>
                          <a:pt x="2157956" y="3073927"/>
                          <a:pt x="2205802" y="3052662"/>
                          <a:pt x="2276686" y="3034941"/>
                        </a:cubicBezTo>
                        <a:cubicBezTo>
                          <a:pt x="2347570" y="3017220"/>
                          <a:pt x="2436174" y="2978234"/>
                          <a:pt x="2510602" y="2971146"/>
                        </a:cubicBezTo>
                        <a:cubicBezTo>
                          <a:pt x="2585030" y="2964058"/>
                          <a:pt x="2624016" y="2974690"/>
                          <a:pt x="2723253" y="2992411"/>
                        </a:cubicBezTo>
                        <a:cubicBezTo>
                          <a:pt x="2822490" y="3010132"/>
                          <a:pt x="3106026" y="3077471"/>
                          <a:pt x="3106026" y="3077471"/>
                        </a:cubicBezTo>
                        <a:lnTo>
                          <a:pt x="3403737" y="3141267"/>
                        </a:lnTo>
                        <a:cubicBezTo>
                          <a:pt x="3527783" y="3169620"/>
                          <a:pt x="3726258" y="3226327"/>
                          <a:pt x="3850305" y="3247592"/>
                        </a:cubicBezTo>
                        <a:cubicBezTo>
                          <a:pt x="3974352" y="3268857"/>
                          <a:pt x="4055867" y="3279490"/>
                          <a:pt x="4148016" y="3268857"/>
                        </a:cubicBezTo>
                        <a:cubicBezTo>
                          <a:pt x="4240165" y="3258225"/>
                          <a:pt x="4323454" y="3228099"/>
                          <a:pt x="4403198" y="3183797"/>
                        </a:cubicBezTo>
                        <a:cubicBezTo>
                          <a:pt x="4482942" y="3139495"/>
                          <a:pt x="4555597" y="3081015"/>
                          <a:pt x="4626481" y="3003043"/>
                        </a:cubicBezTo>
                        <a:cubicBezTo>
                          <a:pt x="4697365" y="2925071"/>
                          <a:pt x="4777109" y="2816973"/>
                          <a:pt x="4828500" y="2715964"/>
                        </a:cubicBezTo>
                        <a:cubicBezTo>
                          <a:pt x="4879891" y="2614955"/>
                          <a:pt x="4917105" y="2519261"/>
                          <a:pt x="4934826" y="2396987"/>
                        </a:cubicBezTo>
                        <a:cubicBezTo>
                          <a:pt x="4952547" y="2274713"/>
                          <a:pt x="4940142" y="2102820"/>
                          <a:pt x="4934826" y="1982318"/>
                        </a:cubicBezTo>
                        <a:cubicBezTo>
                          <a:pt x="4929510" y="1861816"/>
                          <a:pt x="4920649" y="1764351"/>
                          <a:pt x="4902928" y="1673974"/>
                        </a:cubicBezTo>
                        <a:cubicBezTo>
                          <a:pt x="4885207" y="1583597"/>
                          <a:pt x="4867486" y="1525117"/>
                          <a:pt x="4828500" y="1440057"/>
                        </a:cubicBezTo>
                        <a:cubicBezTo>
                          <a:pt x="4789514" y="1354997"/>
                          <a:pt x="4741668" y="1273481"/>
                          <a:pt x="4669012" y="1163611"/>
                        </a:cubicBezTo>
                        <a:cubicBezTo>
                          <a:pt x="4596356" y="1053741"/>
                          <a:pt x="4546737" y="931467"/>
                          <a:pt x="4392565" y="780839"/>
                        </a:cubicBezTo>
                        <a:cubicBezTo>
                          <a:pt x="4238393" y="630211"/>
                          <a:pt x="3912328" y="367941"/>
                          <a:pt x="3743979" y="259843"/>
                        </a:cubicBezTo>
                        <a:cubicBezTo>
                          <a:pt x="3575630" y="151745"/>
                          <a:pt x="3534872" y="171239"/>
                          <a:pt x="3382472" y="132253"/>
                        </a:cubicBezTo>
                        <a:cubicBezTo>
                          <a:pt x="3230072" y="93267"/>
                          <a:pt x="2971346" y="47192"/>
                          <a:pt x="2829579" y="25927"/>
                        </a:cubicBezTo>
                        <a:cubicBezTo>
                          <a:pt x="2687812" y="4662"/>
                          <a:pt x="2652369" y="6434"/>
                          <a:pt x="2531867" y="4662"/>
                        </a:cubicBezTo>
                        <a:cubicBezTo>
                          <a:pt x="2411365" y="2890"/>
                          <a:pt x="2251876" y="-9515"/>
                          <a:pt x="2106565" y="15294"/>
                        </a:cubicBezTo>
                        <a:cubicBezTo>
                          <a:pt x="1961254" y="40103"/>
                          <a:pt x="1787589" y="105671"/>
                          <a:pt x="1659998" y="153518"/>
                        </a:cubicBezTo>
                        <a:cubicBezTo>
                          <a:pt x="1532407" y="201365"/>
                          <a:pt x="1443802" y="236807"/>
                          <a:pt x="1341021" y="302374"/>
                        </a:cubicBezTo>
                        <a:cubicBezTo>
                          <a:pt x="1238240" y="367941"/>
                          <a:pt x="1131914" y="461862"/>
                          <a:pt x="1043309" y="546922"/>
                        </a:cubicBezTo>
                        <a:cubicBezTo>
                          <a:pt x="954704" y="631982"/>
                          <a:pt x="878505" y="722359"/>
                          <a:pt x="809393" y="812736"/>
                        </a:cubicBezTo>
                        <a:cubicBezTo>
                          <a:pt x="740281" y="903113"/>
                          <a:pt x="687118" y="988174"/>
                          <a:pt x="628639" y="1089183"/>
                        </a:cubicBezTo>
                        <a:cubicBezTo>
                          <a:pt x="570160" y="1190192"/>
                          <a:pt x="502821" y="1317783"/>
                          <a:pt x="458519" y="1418792"/>
                        </a:cubicBezTo>
                        <a:cubicBezTo>
                          <a:pt x="414217" y="1519801"/>
                          <a:pt x="387635" y="1611951"/>
                          <a:pt x="362826" y="1695239"/>
                        </a:cubicBezTo>
                        <a:cubicBezTo>
                          <a:pt x="338017" y="1778527"/>
                          <a:pt x="320296" y="1852955"/>
                          <a:pt x="309663" y="1918522"/>
                        </a:cubicBezTo>
                        <a:cubicBezTo>
                          <a:pt x="299030" y="1984089"/>
                          <a:pt x="297258" y="2033708"/>
                          <a:pt x="299030" y="2088643"/>
                        </a:cubicBezTo>
                        <a:cubicBezTo>
                          <a:pt x="300802" y="2143578"/>
                          <a:pt x="307890" y="2198513"/>
                          <a:pt x="320295" y="2248132"/>
                        </a:cubicBezTo>
                        <a:cubicBezTo>
                          <a:pt x="332700" y="2297751"/>
                          <a:pt x="353965" y="2349141"/>
                          <a:pt x="373458" y="2386355"/>
                        </a:cubicBezTo>
                        <a:cubicBezTo>
                          <a:pt x="392951" y="2423569"/>
                          <a:pt x="470923" y="2411164"/>
                          <a:pt x="437253" y="246078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Freeform 106">
                    <a:extLst>
                      <a:ext uri="{FF2B5EF4-FFF2-40B4-BE49-F238E27FC236}">
                        <a16:creationId xmlns:a16="http://schemas.microsoft.com/office/drawing/2014/main" id="{B743480C-A7A1-3345-80A3-63FB10B744E7}"/>
                      </a:ext>
                    </a:extLst>
                  </p:cNvPr>
                  <p:cNvSpPr/>
                  <p:nvPr/>
                </p:nvSpPr>
                <p:spPr>
                  <a:xfrm>
                    <a:off x="85059" y="1334577"/>
                    <a:ext cx="4125434" cy="3334990"/>
                  </a:xfrm>
                  <a:custGeom>
                    <a:avLst/>
                    <a:gdLst>
                      <a:gd name="connsiteX0" fmla="*/ 4125433 w 4125433"/>
                      <a:gd name="connsiteY0" fmla="*/ 552893 h 3359889"/>
                      <a:gd name="connsiteX1" fmla="*/ 3806456 w 4125433"/>
                      <a:gd name="connsiteY1" fmla="*/ 361507 h 3359889"/>
                      <a:gd name="connsiteX2" fmla="*/ 3646968 w 4125433"/>
                      <a:gd name="connsiteY2" fmla="*/ 276447 h 3359889"/>
                      <a:gd name="connsiteX3" fmla="*/ 3466214 w 4125433"/>
                      <a:gd name="connsiteY3" fmla="*/ 191386 h 3359889"/>
                      <a:gd name="connsiteX4" fmla="*/ 3232298 w 4125433"/>
                      <a:gd name="connsiteY4" fmla="*/ 116958 h 3359889"/>
                      <a:gd name="connsiteX5" fmla="*/ 2838893 w 4125433"/>
                      <a:gd name="connsiteY5" fmla="*/ 42531 h 3359889"/>
                      <a:gd name="connsiteX6" fmla="*/ 2488019 w 4125433"/>
                      <a:gd name="connsiteY6" fmla="*/ 0 h 3359889"/>
                      <a:gd name="connsiteX7" fmla="*/ 2169042 w 4125433"/>
                      <a:gd name="connsiteY7" fmla="*/ 10633 h 3359889"/>
                      <a:gd name="connsiteX8" fmla="*/ 1828800 w 4125433"/>
                      <a:gd name="connsiteY8" fmla="*/ 63796 h 3359889"/>
                      <a:gd name="connsiteX9" fmla="*/ 1531088 w 4125433"/>
                      <a:gd name="connsiteY9" fmla="*/ 138224 h 3359889"/>
                      <a:gd name="connsiteX10" fmla="*/ 1339702 w 4125433"/>
                      <a:gd name="connsiteY10" fmla="*/ 244549 h 3359889"/>
                      <a:gd name="connsiteX11" fmla="*/ 1127051 w 4125433"/>
                      <a:gd name="connsiteY11" fmla="*/ 361507 h 3359889"/>
                      <a:gd name="connsiteX12" fmla="*/ 956930 w 4125433"/>
                      <a:gd name="connsiteY12" fmla="*/ 478465 h 3359889"/>
                      <a:gd name="connsiteX13" fmla="*/ 839972 w 4125433"/>
                      <a:gd name="connsiteY13" fmla="*/ 584791 h 3359889"/>
                      <a:gd name="connsiteX14" fmla="*/ 723014 w 4125433"/>
                      <a:gd name="connsiteY14" fmla="*/ 723014 h 3359889"/>
                      <a:gd name="connsiteX15" fmla="*/ 595423 w 4125433"/>
                      <a:gd name="connsiteY15" fmla="*/ 839972 h 3359889"/>
                      <a:gd name="connsiteX16" fmla="*/ 510363 w 4125433"/>
                      <a:gd name="connsiteY16" fmla="*/ 999461 h 3359889"/>
                      <a:gd name="connsiteX17" fmla="*/ 382772 w 4125433"/>
                      <a:gd name="connsiteY17" fmla="*/ 1190847 h 3359889"/>
                      <a:gd name="connsiteX18" fmla="*/ 276447 w 4125433"/>
                      <a:gd name="connsiteY18" fmla="*/ 1456661 h 3359889"/>
                      <a:gd name="connsiteX19" fmla="*/ 202019 w 4125433"/>
                      <a:gd name="connsiteY19" fmla="*/ 1711842 h 3359889"/>
                      <a:gd name="connsiteX20" fmla="*/ 148856 w 4125433"/>
                      <a:gd name="connsiteY20" fmla="*/ 1913861 h 3359889"/>
                      <a:gd name="connsiteX21" fmla="*/ 148856 w 4125433"/>
                      <a:gd name="connsiteY21" fmla="*/ 2137145 h 3359889"/>
                      <a:gd name="connsiteX22" fmla="*/ 148856 w 4125433"/>
                      <a:gd name="connsiteY22" fmla="*/ 2317898 h 3359889"/>
                      <a:gd name="connsiteX23" fmla="*/ 223284 w 4125433"/>
                      <a:gd name="connsiteY23" fmla="*/ 2434856 h 3359889"/>
                      <a:gd name="connsiteX24" fmla="*/ 318977 w 4125433"/>
                      <a:gd name="connsiteY24" fmla="*/ 2573079 h 3359889"/>
                      <a:gd name="connsiteX25" fmla="*/ 202019 w 4125433"/>
                      <a:gd name="connsiteY25" fmla="*/ 2658140 h 3359889"/>
                      <a:gd name="connsiteX26" fmla="*/ 74428 w 4125433"/>
                      <a:gd name="connsiteY26" fmla="*/ 2796363 h 3359889"/>
                      <a:gd name="connsiteX27" fmla="*/ 10633 w 4125433"/>
                      <a:gd name="connsiteY27" fmla="*/ 2945219 h 3359889"/>
                      <a:gd name="connsiteX28" fmla="*/ 0 w 4125433"/>
                      <a:gd name="connsiteY28" fmla="*/ 3083442 h 3359889"/>
                      <a:gd name="connsiteX29" fmla="*/ 53163 w 4125433"/>
                      <a:gd name="connsiteY29" fmla="*/ 3189768 h 3359889"/>
                      <a:gd name="connsiteX30" fmla="*/ 170121 w 4125433"/>
                      <a:gd name="connsiteY30" fmla="*/ 3264196 h 3359889"/>
                      <a:gd name="connsiteX31" fmla="*/ 318977 w 4125433"/>
                      <a:gd name="connsiteY31" fmla="*/ 3327991 h 3359889"/>
                      <a:gd name="connsiteX32" fmla="*/ 404037 w 4125433"/>
                      <a:gd name="connsiteY32" fmla="*/ 3359889 h 3359889"/>
                      <a:gd name="connsiteX33" fmla="*/ 446568 w 4125433"/>
                      <a:gd name="connsiteY33" fmla="*/ 3359889 h 3359889"/>
                      <a:gd name="connsiteX34" fmla="*/ 531628 w 4125433"/>
                      <a:gd name="connsiteY34" fmla="*/ 3157870 h 3359889"/>
                      <a:gd name="connsiteX35" fmla="*/ 627321 w 4125433"/>
                      <a:gd name="connsiteY35" fmla="*/ 3009014 h 3359889"/>
                      <a:gd name="connsiteX36" fmla="*/ 786809 w 4125433"/>
                      <a:gd name="connsiteY36" fmla="*/ 2881424 h 3359889"/>
                      <a:gd name="connsiteX37" fmla="*/ 829340 w 4125433"/>
                      <a:gd name="connsiteY37" fmla="*/ 2828261 h 3359889"/>
                      <a:gd name="connsiteX38" fmla="*/ 829340 w 4125433"/>
                      <a:gd name="connsiteY38" fmla="*/ 2828261 h 3359889"/>
                      <a:gd name="connsiteX39" fmla="*/ 829340 w 4125433"/>
                      <a:gd name="connsiteY39" fmla="*/ 2828261 h 3359889"/>
                      <a:gd name="connsiteX40" fmla="*/ 754912 w 4125433"/>
                      <a:gd name="connsiteY40" fmla="*/ 2626242 h 3359889"/>
                      <a:gd name="connsiteX41" fmla="*/ 754912 w 4125433"/>
                      <a:gd name="connsiteY41" fmla="*/ 2456121 h 3359889"/>
                      <a:gd name="connsiteX42" fmla="*/ 765544 w 4125433"/>
                      <a:gd name="connsiteY42" fmla="*/ 2243470 h 3359889"/>
                      <a:gd name="connsiteX43" fmla="*/ 797442 w 4125433"/>
                      <a:gd name="connsiteY43" fmla="*/ 2052084 h 3359889"/>
                      <a:gd name="connsiteX44" fmla="*/ 861237 w 4125433"/>
                      <a:gd name="connsiteY44" fmla="*/ 1860698 h 3359889"/>
                      <a:gd name="connsiteX45" fmla="*/ 1010093 w 4125433"/>
                      <a:gd name="connsiteY45" fmla="*/ 1573619 h 3359889"/>
                      <a:gd name="connsiteX46" fmla="*/ 1095154 w 4125433"/>
                      <a:gd name="connsiteY46" fmla="*/ 1371600 h 3359889"/>
                      <a:gd name="connsiteX47" fmla="*/ 1275907 w 4125433"/>
                      <a:gd name="connsiteY47" fmla="*/ 1095154 h 3359889"/>
                      <a:gd name="connsiteX48" fmla="*/ 1467293 w 4125433"/>
                      <a:gd name="connsiteY48" fmla="*/ 893135 h 3359889"/>
                      <a:gd name="connsiteX49" fmla="*/ 1616149 w 4125433"/>
                      <a:gd name="connsiteY49" fmla="*/ 744279 h 3359889"/>
                      <a:gd name="connsiteX50" fmla="*/ 1998921 w 4125433"/>
                      <a:gd name="connsiteY50" fmla="*/ 531628 h 3359889"/>
                      <a:gd name="connsiteX51" fmla="*/ 2371061 w 4125433"/>
                      <a:gd name="connsiteY51" fmla="*/ 414670 h 3359889"/>
                      <a:gd name="connsiteX52" fmla="*/ 2860158 w 4125433"/>
                      <a:gd name="connsiteY52" fmla="*/ 361507 h 3359889"/>
                      <a:gd name="connsiteX53" fmla="*/ 3285461 w 4125433"/>
                      <a:gd name="connsiteY53" fmla="*/ 372140 h 3359889"/>
                      <a:gd name="connsiteX54" fmla="*/ 3625702 w 4125433"/>
                      <a:gd name="connsiteY54" fmla="*/ 414670 h 3359889"/>
                      <a:gd name="connsiteX55" fmla="*/ 3880884 w 4125433"/>
                      <a:gd name="connsiteY55" fmla="*/ 499731 h 3359889"/>
                      <a:gd name="connsiteX56" fmla="*/ 3997842 w 4125433"/>
                      <a:gd name="connsiteY56" fmla="*/ 531628 h 3359889"/>
                      <a:gd name="connsiteX57" fmla="*/ 4125433 w 4125433"/>
                      <a:gd name="connsiteY57" fmla="*/ 552893 h 3359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125433" h="3359889">
                        <a:moveTo>
                          <a:pt x="4125433" y="552893"/>
                        </a:moveTo>
                        <a:lnTo>
                          <a:pt x="3806456" y="361507"/>
                        </a:lnTo>
                        <a:lnTo>
                          <a:pt x="3646968" y="276447"/>
                        </a:lnTo>
                        <a:lnTo>
                          <a:pt x="3466214" y="191386"/>
                        </a:lnTo>
                        <a:lnTo>
                          <a:pt x="3232298" y="116958"/>
                        </a:lnTo>
                        <a:lnTo>
                          <a:pt x="2838893" y="42531"/>
                        </a:lnTo>
                        <a:lnTo>
                          <a:pt x="2488019" y="0"/>
                        </a:lnTo>
                        <a:lnTo>
                          <a:pt x="2169042" y="10633"/>
                        </a:lnTo>
                        <a:lnTo>
                          <a:pt x="1828800" y="63796"/>
                        </a:lnTo>
                        <a:lnTo>
                          <a:pt x="1531088" y="138224"/>
                        </a:lnTo>
                        <a:lnTo>
                          <a:pt x="1339702" y="244549"/>
                        </a:lnTo>
                        <a:lnTo>
                          <a:pt x="1127051" y="361507"/>
                        </a:lnTo>
                        <a:lnTo>
                          <a:pt x="956930" y="478465"/>
                        </a:lnTo>
                        <a:lnTo>
                          <a:pt x="839972" y="584791"/>
                        </a:lnTo>
                        <a:lnTo>
                          <a:pt x="723014" y="723014"/>
                        </a:lnTo>
                        <a:lnTo>
                          <a:pt x="595423" y="839972"/>
                        </a:lnTo>
                        <a:lnTo>
                          <a:pt x="510363" y="999461"/>
                        </a:lnTo>
                        <a:lnTo>
                          <a:pt x="382772" y="1190847"/>
                        </a:lnTo>
                        <a:lnTo>
                          <a:pt x="276447" y="1456661"/>
                        </a:lnTo>
                        <a:lnTo>
                          <a:pt x="202019" y="1711842"/>
                        </a:lnTo>
                        <a:lnTo>
                          <a:pt x="148856" y="1913861"/>
                        </a:lnTo>
                        <a:lnTo>
                          <a:pt x="148856" y="2137145"/>
                        </a:lnTo>
                        <a:lnTo>
                          <a:pt x="148856" y="2317898"/>
                        </a:lnTo>
                        <a:lnTo>
                          <a:pt x="223284" y="2434856"/>
                        </a:lnTo>
                        <a:lnTo>
                          <a:pt x="318977" y="2573079"/>
                        </a:lnTo>
                        <a:lnTo>
                          <a:pt x="202019" y="2658140"/>
                        </a:lnTo>
                        <a:lnTo>
                          <a:pt x="74428" y="2796363"/>
                        </a:lnTo>
                        <a:lnTo>
                          <a:pt x="10633" y="2945219"/>
                        </a:lnTo>
                        <a:lnTo>
                          <a:pt x="0" y="3083442"/>
                        </a:lnTo>
                        <a:lnTo>
                          <a:pt x="53163" y="3189768"/>
                        </a:lnTo>
                        <a:lnTo>
                          <a:pt x="170121" y="3264196"/>
                        </a:lnTo>
                        <a:lnTo>
                          <a:pt x="318977" y="3327991"/>
                        </a:lnTo>
                        <a:lnTo>
                          <a:pt x="404037" y="3359889"/>
                        </a:lnTo>
                        <a:lnTo>
                          <a:pt x="446568" y="3359889"/>
                        </a:lnTo>
                        <a:lnTo>
                          <a:pt x="531628" y="3157870"/>
                        </a:lnTo>
                        <a:lnTo>
                          <a:pt x="627321" y="3009014"/>
                        </a:lnTo>
                        <a:lnTo>
                          <a:pt x="786809" y="2881424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754912" y="2626242"/>
                        </a:lnTo>
                        <a:lnTo>
                          <a:pt x="754912" y="2456121"/>
                        </a:lnTo>
                        <a:lnTo>
                          <a:pt x="765544" y="2243470"/>
                        </a:lnTo>
                        <a:lnTo>
                          <a:pt x="797442" y="2052084"/>
                        </a:lnTo>
                        <a:lnTo>
                          <a:pt x="861237" y="1860698"/>
                        </a:lnTo>
                        <a:lnTo>
                          <a:pt x="1010093" y="1573619"/>
                        </a:lnTo>
                        <a:lnTo>
                          <a:pt x="1095154" y="1371600"/>
                        </a:lnTo>
                        <a:lnTo>
                          <a:pt x="1275907" y="1095154"/>
                        </a:lnTo>
                        <a:lnTo>
                          <a:pt x="1467293" y="893135"/>
                        </a:lnTo>
                        <a:lnTo>
                          <a:pt x="1616149" y="744279"/>
                        </a:lnTo>
                        <a:lnTo>
                          <a:pt x="1998921" y="531628"/>
                        </a:lnTo>
                        <a:lnTo>
                          <a:pt x="2371061" y="414670"/>
                        </a:lnTo>
                        <a:lnTo>
                          <a:pt x="2860158" y="361507"/>
                        </a:lnTo>
                        <a:lnTo>
                          <a:pt x="3285461" y="372140"/>
                        </a:lnTo>
                        <a:lnTo>
                          <a:pt x="3625702" y="414670"/>
                        </a:lnTo>
                        <a:lnTo>
                          <a:pt x="3880884" y="499731"/>
                        </a:lnTo>
                        <a:lnTo>
                          <a:pt x="3997842" y="531628"/>
                        </a:lnTo>
                        <a:lnTo>
                          <a:pt x="4125433" y="55289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EF6AA095-0E5D-9046-8BA2-40762703E4BF}"/>
                    </a:ext>
                  </a:extLst>
                </p:cNvPr>
                <p:cNvGrpSpPr/>
                <p:nvPr/>
              </p:nvGrpSpPr>
              <p:grpSpPr>
                <a:xfrm>
                  <a:off x="393405" y="3891516"/>
                  <a:ext cx="1170202" cy="519620"/>
                  <a:chOff x="393405" y="3891516"/>
                  <a:chExt cx="1170202" cy="519620"/>
                </a:xfrm>
              </p:grpSpPr>
              <p:sp>
                <p:nvSpPr>
                  <p:cNvPr id="104" name="Freeform 103">
                    <a:extLst>
                      <a:ext uri="{FF2B5EF4-FFF2-40B4-BE49-F238E27FC236}">
                        <a16:creationId xmlns:a16="http://schemas.microsoft.com/office/drawing/2014/main" id="{7DE67B67-1B6B-9B48-A708-F1E10E12E0D3}"/>
                      </a:ext>
                    </a:extLst>
                  </p:cNvPr>
                  <p:cNvSpPr/>
                  <p:nvPr/>
                </p:nvSpPr>
                <p:spPr>
                  <a:xfrm>
                    <a:off x="893135" y="4093535"/>
                    <a:ext cx="670472" cy="317601"/>
                  </a:xfrm>
                  <a:custGeom>
                    <a:avLst/>
                    <a:gdLst>
                      <a:gd name="connsiteX0" fmla="*/ 0 w 670472"/>
                      <a:gd name="connsiteY0" fmla="*/ 0 h 317601"/>
                      <a:gd name="connsiteX1" fmla="*/ 287079 w 670472"/>
                      <a:gd name="connsiteY1" fmla="*/ 159488 h 317601"/>
                      <a:gd name="connsiteX2" fmla="*/ 542260 w 670472"/>
                      <a:gd name="connsiteY2" fmla="*/ 180753 h 317601"/>
                      <a:gd name="connsiteX3" fmla="*/ 659218 w 670472"/>
                      <a:gd name="connsiteY3" fmla="*/ 308344 h 317601"/>
                      <a:gd name="connsiteX4" fmla="*/ 659218 w 670472"/>
                      <a:gd name="connsiteY4" fmla="*/ 297712 h 317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472" h="317601">
                        <a:moveTo>
                          <a:pt x="0" y="0"/>
                        </a:moveTo>
                        <a:cubicBezTo>
                          <a:pt x="98351" y="64681"/>
                          <a:pt x="196702" y="129363"/>
                          <a:pt x="287079" y="159488"/>
                        </a:cubicBezTo>
                        <a:cubicBezTo>
                          <a:pt x="377456" y="189613"/>
                          <a:pt x="480237" y="155944"/>
                          <a:pt x="542260" y="180753"/>
                        </a:cubicBezTo>
                        <a:cubicBezTo>
                          <a:pt x="604283" y="205562"/>
                          <a:pt x="659218" y="308344"/>
                          <a:pt x="659218" y="308344"/>
                        </a:cubicBezTo>
                        <a:cubicBezTo>
                          <a:pt x="678711" y="327837"/>
                          <a:pt x="668964" y="312774"/>
                          <a:pt x="659218" y="297712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Freeform 104">
                    <a:extLst>
                      <a:ext uri="{FF2B5EF4-FFF2-40B4-BE49-F238E27FC236}">
                        <a16:creationId xmlns:a16="http://schemas.microsoft.com/office/drawing/2014/main" id="{5A607C84-E826-1749-A0FC-DE07BCD06A55}"/>
                      </a:ext>
                    </a:extLst>
                  </p:cNvPr>
                  <p:cNvSpPr/>
                  <p:nvPr/>
                </p:nvSpPr>
                <p:spPr>
                  <a:xfrm>
                    <a:off x="393405" y="3891516"/>
                    <a:ext cx="478465" cy="148856"/>
                  </a:xfrm>
                  <a:custGeom>
                    <a:avLst/>
                    <a:gdLst>
                      <a:gd name="connsiteX0" fmla="*/ 0 w 478465"/>
                      <a:gd name="connsiteY0" fmla="*/ 0 h 148856"/>
                      <a:gd name="connsiteX1" fmla="*/ 148855 w 478465"/>
                      <a:gd name="connsiteY1" fmla="*/ 95693 h 148856"/>
                      <a:gd name="connsiteX2" fmla="*/ 318976 w 478465"/>
                      <a:gd name="connsiteY2" fmla="*/ 138224 h 148856"/>
                      <a:gd name="connsiteX3" fmla="*/ 478465 w 478465"/>
                      <a:gd name="connsiteY3" fmla="*/ 148856 h 148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465" h="148856">
                        <a:moveTo>
                          <a:pt x="0" y="0"/>
                        </a:moveTo>
                        <a:cubicBezTo>
                          <a:pt x="47846" y="36328"/>
                          <a:pt x="95692" y="72656"/>
                          <a:pt x="148855" y="95693"/>
                        </a:cubicBezTo>
                        <a:cubicBezTo>
                          <a:pt x="202018" y="118730"/>
                          <a:pt x="264041" y="129364"/>
                          <a:pt x="318976" y="138224"/>
                        </a:cubicBezTo>
                        <a:cubicBezTo>
                          <a:pt x="373911" y="147084"/>
                          <a:pt x="426188" y="147970"/>
                          <a:pt x="478465" y="148856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A918225-6ECC-B844-8DAA-B081E2DBD3A3}"/>
                  </a:ext>
                </a:extLst>
              </p:cNvPr>
              <p:cNvGrpSpPr/>
              <p:nvPr/>
            </p:nvGrpSpPr>
            <p:grpSpPr>
              <a:xfrm>
                <a:off x="2669888" y="3591702"/>
                <a:ext cx="3742566" cy="2195126"/>
                <a:chOff x="2025986" y="2847702"/>
                <a:chExt cx="2679404" cy="1531088"/>
              </a:xfrm>
            </p:grpSpPr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F647D14A-5AF5-794C-8A13-8B1889FBB5B5}"/>
                    </a:ext>
                  </a:extLst>
                </p:cNvPr>
                <p:cNvSpPr/>
                <p:nvPr/>
              </p:nvSpPr>
              <p:spPr>
                <a:xfrm>
                  <a:off x="2079149" y="3347432"/>
                  <a:ext cx="1860697" cy="1031358"/>
                </a:xfrm>
                <a:custGeom>
                  <a:avLst/>
                  <a:gdLst>
                    <a:gd name="connsiteX0" fmla="*/ 63795 w 1860697"/>
                    <a:gd name="connsiteY0" fmla="*/ 329610 h 1031358"/>
                    <a:gd name="connsiteX1" fmla="*/ 0 w 1860697"/>
                    <a:gd name="connsiteY1" fmla="*/ 414670 h 1031358"/>
                    <a:gd name="connsiteX2" fmla="*/ 10632 w 1860697"/>
                    <a:gd name="connsiteY2" fmla="*/ 584791 h 1031358"/>
                    <a:gd name="connsiteX3" fmla="*/ 85060 w 1860697"/>
                    <a:gd name="connsiteY3" fmla="*/ 723014 h 1031358"/>
                    <a:gd name="connsiteX4" fmla="*/ 202018 w 1860697"/>
                    <a:gd name="connsiteY4" fmla="*/ 850605 h 1031358"/>
                    <a:gd name="connsiteX5" fmla="*/ 382772 w 1860697"/>
                    <a:gd name="connsiteY5" fmla="*/ 956931 h 1031358"/>
                    <a:gd name="connsiteX6" fmla="*/ 520995 w 1860697"/>
                    <a:gd name="connsiteY6" fmla="*/ 1020726 h 1031358"/>
                    <a:gd name="connsiteX7" fmla="*/ 723014 w 1860697"/>
                    <a:gd name="connsiteY7" fmla="*/ 1031358 h 1031358"/>
                    <a:gd name="connsiteX8" fmla="*/ 946297 w 1860697"/>
                    <a:gd name="connsiteY8" fmla="*/ 925033 h 1031358"/>
                    <a:gd name="connsiteX9" fmla="*/ 1052623 w 1860697"/>
                    <a:gd name="connsiteY9" fmla="*/ 861238 h 1031358"/>
                    <a:gd name="connsiteX10" fmla="*/ 1201479 w 1860697"/>
                    <a:gd name="connsiteY10" fmla="*/ 733647 h 1031358"/>
                    <a:gd name="connsiteX11" fmla="*/ 1318437 w 1860697"/>
                    <a:gd name="connsiteY11" fmla="*/ 648586 h 1031358"/>
                    <a:gd name="connsiteX12" fmla="*/ 1477925 w 1860697"/>
                    <a:gd name="connsiteY12" fmla="*/ 552893 h 1031358"/>
                    <a:gd name="connsiteX13" fmla="*/ 1679944 w 1860697"/>
                    <a:gd name="connsiteY13" fmla="*/ 489098 h 1031358"/>
                    <a:gd name="connsiteX14" fmla="*/ 1860697 w 1860697"/>
                    <a:gd name="connsiteY14" fmla="*/ 425303 h 1031358"/>
                    <a:gd name="connsiteX15" fmla="*/ 1711841 w 1860697"/>
                    <a:gd name="connsiteY15" fmla="*/ 329610 h 1031358"/>
                    <a:gd name="connsiteX16" fmla="*/ 1605516 w 1860697"/>
                    <a:gd name="connsiteY16" fmla="*/ 106326 h 1031358"/>
                    <a:gd name="connsiteX17" fmla="*/ 1552353 w 1860697"/>
                    <a:gd name="connsiteY17" fmla="*/ 0 h 1031358"/>
                    <a:gd name="connsiteX18" fmla="*/ 1360967 w 1860697"/>
                    <a:gd name="connsiteY18" fmla="*/ 31898 h 1031358"/>
                    <a:gd name="connsiteX19" fmla="*/ 1073888 w 1860697"/>
                    <a:gd name="connsiteY19" fmla="*/ 106326 h 1031358"/>
                    <a:gd name="connsiteX20" fmla="*/ 882502 w 1860697"/>
                    <a:gd name="connsiteY20" fmla="*/ 138224 h 1031358"/>
                    <a:gd name="connsiteX21" fmla="*/ 691116 w 1860697"/>
                    <a:gd name="connsiteY21" fmla="*/ 223284 h 1031358"/>
                    <a:gd name="connsiteX22" fmla="*/ 404037 w 1860697"/>
                    <a:gd name="connsiteY22" fmla="*/ 308345 h 1031358"/>
                    <a:gd name="connsiteX23" fmla="*/ 191386 w 1860697"/>
                    <a:gd name="connsiteY23" fmla="*/ 350875 h 1031358"/>
                    <a:gd name="connsiteX24" fmla="*/ 63795 w 1860697"/>
                    <a:gd name="connsiteY24" fmla="*/ 329610 h 1031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60697" h="1031358">
                      <a:moveTo>
                        <a:pt x="63795" y="329610"/>
                      </a:moveTo>
                      <a:lnTo>
                        <a:pt x="0" y="414670"/>
                      </a:lnTo>
                      <a:lnTo>
                        <a:pt x="10632" y="584791"/>
                      </a:lnTo>
                      <a:lnTo>
                        <a:pt x="85060" y="723014"/>
                      </a:lnTo>
                      <a:lnTo>
                        <a:pt x="202018" y="850605"/>
                      </a:lnTo>
                      <a:lnTo>
                        <a:pt x="382772" y="956931"/>
                      </a:lnTo>
                      <a:lnTo>
                        <a:pt x="520995" y="1020726"/>
                      </a:lnTo>
                      <a:lnTo>
                        <a:pt x="723014" y="1031358"/>
                      </a:lnTo>
                      <a:lnTo>
                        <a:pt x="946297" y="925033"/>
                      </a:lnTo>
                      <a:lnTo>
                        <a:pt x="1052623" y="861238"/>
                      </a:lnTo>
                      <a:lnTo>
                        <a:pt x="1201479" y="733647"/>
                      </a:lnTo>
                      <a:lnTo>
                        <a:pt x="1318437" y="648586"/>
                      </a:lnTo>
                      <a:lnTo>
                        <a:pt x="1477925" y="552893"/>
                      </a:lnTo>
                      <a:lnTo>
                        <a:pt x="1679944" y="489098"/>
                      </a:lnTo>
                      <a:lnTo>
                        <a:pt x="1860697" y="425303"/>
                      </a:lnTo>
                      <a:lnTo>
                        <a:pt x="1711841" y="329610"/>
                      </a:lnTo>
                      <a:lnTo>
                        <a:pt x="1605516" y="106326"/>
                      </a:lnTo>
                      <a:lnTo>
                        <a:pt x="1552353" y="0"/>
                      </a:lnTo>
                      <a:lnTo>
                        <a:pt x="1360967" y="31898"/>
                      </a:lnTo>
                      <a:lnTo>
                        <a:pt x="1073888" y="106326"/>
                      </a:lnTo>
                      <a:lnTo>
                        <a:pt x="882502" y="138224"/>
                      </a:lnTo>
                      <a:lnTo>
                        <a:pt x="691116" y="223284"/>
                      </a:lnTo>
                      <a:lnTo>
                        <a:pt x="404037" y="308345"/>
                      </a:lnTo>
                      <a:lnTo>
                        <a:pt x="191386" y="350875"/>
                      </a:lnTo>
                      <a:lnTo>
                        <a:pt x="63795" y="32961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62596646-BE4C-0C42-8A0D-39682FFE4E78}"/>
                    </a:ext>
                  </a:extLst>
                </p:cNvPr>
                <p:cNvSpPr/>
                <p:nvPr/>
              </p:nvSpPr>
              <p:spPr>
                <a:xfrm>
                  <a:off x="2025986" y="2847702"/>
                  <a:ext cx="1669311" cy="839972"/>
                </a:xfrm>
                <a:custGeom>
                  <a:avLst/>
                  <a:gdLst>
                    <a:gd name="connsiteX0" fmla="*/ 1669311 w 1669311"/>
                    <a:gd name="connsiteY0" fmla="*/ 42530 h 839972"/>
                    <a:gd name="connsiteX1" fmla="*/ 1297172 w 1669311"/>
                    <a:gd name="connsiteY1" fmla="*/ 21265 h 839972"/>
                    <a:gd name="connsiteX2" fmla="*/ 946298 w 1669311"/>
                    <a:gd name="connsiteY2" fmla="*/ 0 h 839972"/>
                    <a:gd name="connsiteX3" fmla="*/ 701749 w 1669311"/>
                    <a:gd name="connsiteY3" fmla="*/ 0 h 839972"/>
                    <a:gd name="connsiteX4" fmla="*/ 361507 w 1669311"/>
                    <a:gd name="connsiteY4" fmla="*/ 85061 h 839972"/>
                    <a:gd name="connsiteX5" fmla="*/ 191386 w 1669311"/>
                    <a:gd name="connsiteY5" fmla="*/ 170121 h 839972"/>
                    <a:gd name="connsiteX6" fmla="*/ 74428 w 1669311"/>
                    <a:gd name="connsiteY6" fmla="*/ 265814 h 839972"/>
                    <a:gd name="connsiteX7" fmla="*/ 0 w 1669311"/>
                    <a:gd name="connsiteY7" fmla="*/ 404037 h 839972"/>
                    <a:gd name="connsiteX8" fmla="*/ 0 w 1669311"/>
                    <a:gd name="connsiteY8" fmla="*/ 606056 h 839972"/>
                    <a:gd name="connsiteX9" fmla="*/ 31898 w 1669311"/>
                    <a:gd name="connsiteY9" fmla="*/ 744279 h 839972"/>
                    <a:gd name="connsiteX10" fmla="*/ 159488 w 1669311"/>
                    <a:gd name="connsiteY10" fmla="*/ 839972 h 839972"/>
                    <a:gd name="connsiteX11" fmla="*/ 372139 w 1669311"/>
                    <a:gd name="connsiteY11" fmla="*/ 808075 h 839972"/>
                    <a:gd name="connsiteX12" fmla="*/ 595423 w 1669311"/>
                    <a:gd name="connsiteY12" fmla="*/ 765544 h 839972"/>
                    <a:gd name="connsiteX13" fmla="*/ 797442 w 1669311"/>
                    <a:gd name="connsiteY13" fmla="*/ 680484 h 839972"/>
                    <a:gd name="connsiteX14" fmla="*/ 1052623 w 1669311"/>
                    <a:gd name="connsiteY14" fmla="*/ 595423 h 839972"/>
                    <a:gd name="connsiteX15" fmla="*/ 1254642 w 1669311"/>
                    <a:gd name="connsiteY15" fmla="*/ 563526 h 839972"/>
                    <a:gd name="connsiteX16" fmla="*/ 1477925 w 1669311"/>
                    <a:gd name="connsiteY16" fmla="*/ 510363 h 839972"/>
                    <a:gd name="connsiteX17" fmla="*/ 1594884 w 1669311"/>
                    <a:gd name="connsiteY17" fmla="*/ 478465 h 839972"/>
                    <a:gd name="connsiteX18" fmla="*/ 1584251 w 1669311"/>
                    <a:gd name="connsiteY18" fmla="*/ 435935 h 839972"/>
                    <a:gd name="connsiteX19" fmla="*/ 1573618 w 1669311"/>
                    <a:gd name="connsiteY19" fmla="*/ 233916 h 839972"/>
                    <a:gd name="connsiteX20" fmla="*/ 1669311 w 1669311"/>
                    <a:gd name="connsiteY20" fmla="*/ 42530 h 83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311" h="839972">
                      <a:moveTo>
                        <a:pt x="1669311" y="42530"/>
                      </a:moveTo>
                      <a:lnTo>
                        <a:pt x="1297172" y="21265"/>
                      </a:lnTo>
                      <a:lnTo>
                        <a:pt x="946298" y="0"/>
                      </a:lnTo>
                      <a:lnTo>
                        <a:pt x="701749" y="0"/>
                      </a:lnTo>
                      <a:lnTo>
                        <a:pt x="361507" y="85061"/>
                      </a:lnTo>
                      <a:lnTo>
                        <a:pt x="191386" y="170121"/>
                      </a:lnTo>
                      <a:lnTo>
                        <a:pt x="74428" y="265814"/>
                      </a:lnTo>
                      <a:lnTo>
                        <a:pt x="0" y="404037"/>
                      </a:lnTo>
                      <a:lnTo>
                        <a:pt x="0" y="606056"/>
                      </a:lnTo>
                      <a:lnTo>
                        <a:pt x="31898" y="744279"/>
                      </a:lnTo>
                      <a:lnTo>
                        <a:pt x="159488" y="839972"/>
                      </a:lnTo>
                      <a:lnTo>
                        <a:pt x="372139" y="808075"/>
                      </a:lnTo>
                      <a:lnTo>
                        <a:pt x="595423" y="765544"/>
                      </a:lnTo>
                      <a:lnTo>
                        <a:pt x="797442" y="680484"/>
                      </a:lnTo>
                      <a:lnTo>
                        <a:pt x="1052623" y="595423"/>
                      </a:lnTo>
                      <a:lnTo>
                        <a:pt x="1254642" y="563526"/>
                      </a:lnTo>
                      <a:lnTo>
                        <a:pt x="1477925" y="510363"/>
                      </a:lnTo>
                      <a:lnTo>
                        <a:pt x="1594884" y="478465"/>
                      </a:lnTo>
                      <a:lnTo>
                        <a:pt x="1584251" y="435935"/>
                      </a:lnTo>
                      <a:lnTo>
                        <a:pt x="1573618" y="233916"/>
                      </a:lnTo>
                      <a:lnTo>
                        <a:pt x="1669311" y="4253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881BF187-A864-4541-B51C-CD0DCD2E403E}"/>
                    </a:ext>
                  </a:extLst>
                </p:cNvPr>
                <p:cNvSpPr/>
                <p:nvPr/>
              </p:nvSpPr>
              <p:spPr>
                <a:xfrm>
                  <a:off x="3610237" y="2879600"/>
                  <a:ext cx="1095153" cy="871870"/>
                </a:xfrm>
                <a:custGeom>
                  <a:avLst/>
                  <a:gdLst>
                    <a:gd name="connsiteX0" fmla="*/ 85060 w 1095153"/>
                    <a:gd name="connsiteY0" fmla="*/ 10632 h 871870"/>
                    <a:gd name="connsiteX1" fmla="*/ 0 w 1095153"/>
                    <a:gd name="connsiteY1" fmla="*/ 191386 h 871870"/>
                    <a:gd name="connsiteX2" fmla="*/ 21265 w 1095153"/>
                    <a:gd name="connsiteY2" fmla="*/ 393404 h 871870"/>
                    <a:gd name="connsiteX3" fmla="*/ 106326 w 1095153"/>
                    <a:gd name="connsiteY3" fmla="*/ 627321 h 871870"/>
                    <a:gd name="connsiteX4" fmla="*/ 180753 w 1095153"/>
                    <a:gd name="connsiteY4" fmla="*/ 744279 h 871870"/>
                    <a:gd name="connsiteX5" fmla="*/ 308344 w 1095153"/>
                    <a:gd name="connsiteY5" fmla="*/ 850604 h 871870"/>
                    <a:gd name="connsiteX6" fmla="*/ 404037 w 1095153"/>
                    <a:gd name="connsiteY6" fmla="*/ 871870 h 871870"/>
                    <a:gd name="connsiteX7" fmla="*/ 637953 w 1095153"/>
                    <a:gd name="connsiteY7" fmla="*/ 808074 h 871870"/>
                    <a:gd name="connsiteX8" fmla="*/ 903767 w 1095153"/>
                    <a:gd name="connsiteY8" fmla="*/ 701749 h 871870"/>
                    <a:gd name="connsiteX9" fmla="*/ 1052623 w 1095153"/>
                    <a:gd name="connsiteY9" fmla="*/ 584790 h 871870"/>
                    <a:gd name="connsiteX10" fmla="*/ 1095153 w 1095153"/>
                    <a:gd name="connsiteY10" fmla="*/ 467832 h 871870"/>
                    <a:gd name="connsiteX11" fmla="*/ 1084521 w 1095153"/>
                    <a:gd name="connsiteY11" fmla="*/ 340242 h 871870"/>
                    <a:gd name="connsiteX12" fmla="*/ 1020726 w 1095153"/>
                    <a:gd name="connsiteY12" fmla="*/ 233916 h 871870"/>
                    <a:gd name="connsiteX13" fmla="*/ 882502 w 1095153"/>
                    <a:gd name="connsiteY13" fmla="*/ 138223 h 871870"/>
                    <a:gd name="connsiteX14" fmla="*/ 754912 w 1095153"/>
                    <a:gd name="connsiteY14" fmla="*/ 74428 h 871870"/>
                    <a:gd name="connsiteX15" fmla="*/ 595423 w 1095153"/>
                    <a:gd name="connsiteY15" fmla="*/ 31897 h 871870"/>
                    <a:gd name="connsiteX16" fmla="*/ 435935 w 1095153"/>
                    <a:gd name="connsiteY16" fmla="*/ 31897 h 871870"/>
                    <a:gd name="connsiteX17" fmla="*/ 202019 w 1095153"/>
                    <a:gd name="connsiteY17" fmla="*/ 0 h 871870"/>
                    <a:gd name="connsiteX18" fmla="*/ 85060 w 1095153"/>
                    <a:gd name="connsiteY18" fmla="*/ 10632 h 871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95153" h="871870">
                      <a:moveTo>
                        <a:pt x="85060" y="10632"/>
                      </a:moveTo>
                      <a:lnTo>
                        <a:pt x="0" y="191386"/>
                      </a:lnTo>
                      <a:lnTo>
                        <a:pt x="21265" y="393404"/>
                      </a:lnTo>
                      <a:lnTo>
                        <a:pt x="106326" y="627321"/>
                      </a:lnTo>
                      <a:lnTo>
                        <a:pt x="180753" y="744279"/>
                      </a:lnTo>
                      <a:lnTo>
                        <a:pt x="308344" y="850604"/>
                      </a:lnTo>
                      <a:lnTo>
                        <a:pt x="404037" y="871870"/>
                      </a:lnTo>
                      <a:lnTo>
                        <a:pt x="637953" y="808074"/>
                      </a:lnTo>
                      <a:lnTo>
                        <a:pt x="903767" y="701749"/>
                      </a:lnTo>
                      <a:lnTo>
                        <a:pt x="1052623" y="584790"/>
                      </a:lnTo>
                      <a:lnTo>
                        <a:pt x="1095153" y="467832"/>
                      </a:lnTo>
                      <a:lnTo>
                        <a:pt x="1084521" y="340242"/>
                      </a:lnTo>
                      <a:lnTo>
                        <a:pt x="1020726" y="233916"/>
                      </a:lnTo>
                      <a:lnTo>
                        <a:pt x="882502" y="138223"/>
                      </a:lnTo>
                      <a:lnTo>
                        <a:pt x="754912" y="74428"/>
                      </a:lnTo>
                      <a:lnTo>
                        <a:pt x="595423" y="31897"/>
                      </a:lnTo>
                      <a:lnTo>
                        <a:pt x="435935" y="31897"/>
                      </a:lnTo>
                      <a:lnTo>
                        <a:pt x="202019" y="0"/>
                      </a:lnTo>
                      <a:lnTo>
                        <a:pt x="85060" y="10632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34D5CD-3980-AF41-B7A4-0AA5EA686A75}"/>
                </a:ext>
              </a:extLst>
            </p:cNvPr>
            <p:cNvGrpSpPr/>
            <p:nvPr/>
          </p:nvGrpSpPr>
          <p:grpSpPr>
            <a:xfrm>
              <a:off x="7333735" y="3648047"/>
              <a:ext cx="3378909" cy="1586082"/>
              <a:chOff x="2782545" y="3835372"/>
              <a:chExt cx="3378909" cy="1586082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B8BD5A-8C26-B043-9491-96DEE1FCAAC0}"/>
                  </a:ext>
                </a:extLst>
              </p:cNvPr>
              <p:cNvSpPr txBox="1"/>
              <p:nvPr/>
            </p:nvSpPr>
            <p:spPr>
              <a:xfrm>
                <a:off x="5343150" y="4077769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8D251-E198-964F-8908-16EE0D764D0F}"/>
                  </a:ext>
                </a:extLst>
              </p:cNvPr>
              <p:cNvSpPr txBox="1"/>
              <p:nvPr/>
            </p:nvSpPr>
            <p:spPr>
              <a:xfrm>
                <a:off x="3525564" y="3924230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LGE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D2057F-2CDE-4A47-A9A6-B60A0A6A9BE6}"/>
                  </a:ext>
                </a:extLst>
              </p:cNvPr>
              <p:cNvSpPr txBox="1"/>
              <p:nvPr/>
            </p:nvSpPr>
            <p:spPr>
              <a:xfrm>
                <a:off x="3596817" y="4809478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92F2373-77E3-2148-8CCE-BB60E6422597}"/>
                  </a:ext>
                </a:extLst>
              </p:cNvPr>
              <p:cNvSpPr/>
              <p:nvPr/>
            </p:nvSpPr>
            <p:spPr>
              <a:xfrm>
                <a:off x="2911141" y="5128501"/>
                <a:ext cx="891087" cy="29295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Nkx2.1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00DFE1A-120D-3C4E-B651-A5B654C910B0}"/>
                  </a:ext>
                </a:extLst>
              </p:cNvPr>
              <p:cNvSpPr/>
              <p:nvPr/>
            </p:nvSpPr>
            <p:spPr>
              <a:xfrm>
                <a:off x="5045720" y="3867831"/>
                <a:ext cx="1115734" cy="21969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Coup-TFII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2176215-0111-AC45-BD46-73C4120F7753}"/>
                  </a:ext>
                </a:extLst>
              </p:cNvPr>
              <p:cNvSpPr/>
              <p:nvPr/>
            </p:nvSpPr>
            <p:spPr>
              <a:xfrm>
                <a:off x="2782545" y="3835372"/>
                <a:ext cx="818304" cy="318478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Sp8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F867906-93A9-2B4E-B083-8A6F87A02154}"/>
                  </a:ext>
                </a:extLst>
              </p:cNvPr>
              <p:cNvSpPr/>
              <p:nvPr/>
            </p:nvSpPr>
            <p:spPr>
              <a:xfrm>
                <a:off x="4634254" y="4042357"/>
                <a:ext cx="818304" cy="318478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Sp8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D3989E4-07AE-C045-B795-B8339A6B031B}"/>
              </a:ext>
            </a:extLst>
          </p:cNvPr>
          <p:cNvSpPr txBox="1"/>
          <p:nvPr/>
        </p:nvSpPr>
        <p:spPr>
          <a:xfrm>
            <a:off x="3843625" y="2472181"/>
            <a:ext cx="110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</p:spTree>
    <p:extLst>
      <p:ext uri="{BB962C8B-B14F-4D97-AF65-F5344CB8AC3E}">
        <p14:creationId xmlns:p14="http://schemas.microsoft.com/office/powerpoint/2010/main" val="98368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Radial Glia Stem Cells are Neuronal Precursors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9717336-A07D-5141-A387-5DD5FF2062F0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5113274" y="1435394"/>
            <a:chExt cx="6572693" cy="45717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5DB70B1-C97D-5E46-8130-628BC6A08772}"/>
                </a:ext>
              </a:extLst>
            </p:cNvPr>
            <p:cNvGrpSpPr/>
            <p:nvPr/>
          </p:nvGrpSpPr>
          <p:grpSpPr>
            <a:xfrm>
              <a:off x="5113274" y="1435394"/>
              <a:ext cx="6572693" cy="4571705"/>
              <a:chOff x="226146" y="1325563"/>
              <a:chExt cx="7453425" cy="520821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C7A015BB-81E0-244A-B976-F73105FBA192}"/>
                  </a:ext>
                </a:extLst>
              </p:cNvPr>
              <p:cNvGrpSpPr/>
              <p:nvPr/>
            </p:nvGrpSpPr>
            <p:grpSpPr>
              <a:xfrm>
                <a:off x="226146" y="1325563"/>
                <a:ext cx="7453425" cy="5208218"/>
                <a:chOff x="85059" y="1334577"/>
                <a:chExt cx="5336108" cy="3632702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77ED5850-C7B9-4244-A0D7-D0765F8CAEC1}"/>
                    </a:ext>
                  </a:extLst>
                </p:cNvPr>
                <p:cNvGrpSpPr/>
                <p:nvPr/>
              </p:nvGrpSpPr>
              <p:grpSpPr>
                <a:xfrm>
                  <a:off x="85059" y="1334577"/>
                  <a:ext cx="5336108" cy="3632702"/>
                  <a:chOff x="85059" y="1334577"/>
                  <a:chExt cx="5336108" cy="3632702"/>
                </a:xfrm>
              </p:grpSpPr>
              <p:sp>
                <p:nvSpPr>
                  <p:cNvPr id="106" name="Freeform 105">
                    <a:extLst>
                      <a:ext uri="{FF2B5EF4-FFF2-40B4-BE49-F238E27FC236}">
                        <a16:creationId xmlns:a16="http://schemas.microsoft.com/office/drawing/2014/main" id="{B3148849-943D-A145-9FC4-5D7AEC43D6F0}"/>
                      </a:ext>
                    </a:extLst>
                  </p:cNvPr>
                  <p:cNvSpPr/>
                  <p:nvPr/>
                </p:nvSpPr>
                <p:spPr>
                  <a:xfrm>
                    <a:off x="477146" y="1632289"/>
                    <a:ext cx="4944021" cy="3334990"/>
                  </a:xfrm>
                  <a:custGeom>
                    <a:avLst/>
                    <a:gdLst>
                      <a:gd name="connsiteX0" fmla="*/ 437253 w 4944021"/>
                      <a:gd name="connsiteY0" fmla="*/ 2460783 h 3334990"/>
                      <a:gd name="connsiteX1" fmla="*/ 171439 w 4944021"/>
                      <a:gd name="connsiteY1" fmla="*/ 2684067 h 3334990"/>
                      <a:gd name="connsiteX2" fmla="*/ 97012 w 4944021"/>
                      <a:gd name="connsiteY2" fmla="*/ 2822290 h 3334990"/>
                      <a:gd name="connsiteX3" fmla="*/ 33216 w 4944021"/>
                      <a:gd name="connsiteY3" fmla="*/ 2939248 h 3334990"/>
                      <a:gd name="connsiteX4" fmla="*/ 1319 w 4944021"/>
                      <a:gd name="connsiteY4" fmla="*/ 3013676 h 3334990"/>
                      <a:gd name="connsiteX5" fmla="*/ 75746 w 4944021"/>
                      <a:gd name="connsiteY5" fmla="*/ 3088104 h 3334990"/>
                      <a:gd name="connsiteX6" fmla="*/ 160807 w 4944021"/>
                      <a:gd name="connsiteY6" fmla="*/ 3215694 h 3334990"/>
                      <a:gd name="connsiteX7" fmla="*/ 256500 w 4944021"/>
                      <a:gd name="connsiteY7" fmla="*/ 3290122 h 3334990"/>
                      <a:gd name="connsiteX8" fmla="*/ 384091 w 4944021"/>
                      <a:gd name="connsiteY8" fmla="*/ 3322020 h 3334990"/>
                      <a:gd name="connsiteX9" fmla="*/ 586109 w 4944021"/>
                      <a:gd name="connsiteY9" fmla="*/ 3332653 h 3334990"/>
                      <a:gd name="connsiteX10" fmla="*/ 926351 w 4944021"/>
                      <a:gd name="connsiteY10" fmla="*/ 3279490 h 3334990"/>
                      <a:gd name="connsiteX11" fmla="*/ 1117737 w 4944021"/>
                      <a:gd name="connsiteY11" fmla="*/ 3236960 h 3334990"/>
                      <a:gd name="connsiteX12" fmla="*/ 1298491 w 4944021"/>
                      <a:gd name="connsiteY12" fmla="*/ 3194429 h 3334990"/>
                      <a:gd name="connsiteX13" fmla="*/ 1436714 w 4944021"/>
                      <a:gd name="connsiteY13" fmla="*/ 3013676 h 3334990"/>
                      <a:gd name="connsiteX14" fmla="*/ 1659998 w 4944021"/>
                      <a:gd name="connsiteY14" fmla="*/ 3003043 h 3334990"/>
                      <a:gd name="connsiteX15" fmla="*/ 1840751 w 4944021"/>
                      <a:gd name="connsiteY15" fmla="*/ 3056206 h 3334990"/>
                      <a:gd name="connsiteX16" fmla="*/ 2085300 w 4944021"/>
                      <a:gd name="connsiteY16" fmla="*/ 3077471 h 3334990"/>
                      <a:gd name="connsiteX17" fmla="*/ 2276686 w 4944021"/>
                      <a:gd name="connsiteY17" fmla="*/ 3034941 h 3334990"/>
                      <a:gd name="connsiteX18" fmla="*/ 2510602 w 4944021"/>
                      <a:gd name="connsiteY18" fmla="*/ 2971146 h 3334990"/>
                      <a:gd name="connsiteX19" fmla="*/ 2723253 w 4944021"/>
                      <a:gd name="connsiteY19" fmla="*/ 2992411 h 3334990"/>
                      <a:gd name="connsiteX20" fmla="*/ 3106026 w 4944021"/>
                      <a:gd name="connsiteY20" fmla="*/ 3077471 h 3334990"/>
                      <a:gd name="connsiteX21" fmla="*/ 3403737 w 4944021"/>
                      <a:gd name="connsiteY21" fmla="*/ 3141267 h 3334990"/>
                      <a:gd name="connsiteX22" fmla="*/ 3850305 w 4944021"/>
                      <a:gd name="connsiteY22" fmla="*/ 3247592 h 3334990"/>
                      <a:gd name="connsiteX23" fmla="*/ 4148016 w 4944021"/>
                      <a:gd name="connsiteY23" fmla="*/ 3268857 h 3334990"/>
                      <a:gd name="connsiteX24" fmla="*/ 4403198 w 4944021"/>
                      <a:gd name="connsiteY24" fmla="*/ 3183797 h 3334990"/>
                      <a:gd name="connsiteX25" fmla="*/ 4626481 w 4944021"/>
                      <a:gd name="connsiteY25" fmla="*/ 3003043 h 3334990"/>
                      <a:gd name="connsiteX26" fmla="*/ 4828500 w 4944021"/>
                      <a:gd name="connsiteY26" fmla="*/ 2715964 h 3334990"/>
                      <a:gd name="connsiteX27" fmla="*/ 4934826 w 4944021"/>
                      <a:gd name="connsiteY27" fmla="*/ 2396987 h 3334990"/>
                      <a:gd name="connsiteX28" fmla="*/ 4934826 w 4944021"/>
                      <a:gd name="connsiteY28" fmla="*/ 1982318 h 3334990"/>
                      <a:gd name="connsiteX29" fmla="*/ 4902928 w 4944021"/>
                      <a:gd name="connsiteY29" fmla="*/ 1673974 h 3334990"/>
                      <a:gd name="connsiteX30" fmla="*/ 4828500 w 4944021"/>
                      <a:gd name="connsiteY30" fmla="*/ 1440057 h 3334990"/>
                      <a:gd name="connsiteX31" fmla="*/ 4669012 w 4944021"/>
                      <a:gd name="connsiteY31" fmla="*/ 1163611 h 3334990"/>
                      <a:gd name="connsiteX32" fmla="*/ 4392565 w 4944021"/>
                      <a:gd name="connsiteY32" fmla="*/ 780839 h 3334990"/>
                      <a:gd name="connsiteX33" fmla="*/ 3743979 w 4944021"/>
                      <a:gd name="connsiteY33" fmla="*/ 259843 h 3334990"/>
                      <a:gd name="connsiteX34" fmla="*/ 3382472 w 4944021"/>
                      <a:gd name="connsiteY34" fmla="*/ 132253 h 3334990"/>
                      <a:gd name="connsiteX35" fmla="*/ 2829579 w 4944021"/>
                      <a:gd name="connsiteY35" fmla="*/ 25927 h 3334990"/>
                      <a:gd name="connsiteX36" fmla="*/ 2531867 w 4944021"/>
                      <a:gd name="connsiteY36" fmla="*/ 4662 h 3334990"/>
                      <a:gd name="connsiteX37" fmla="*/ 2106565 w 4944021"/>
                      <a:gd name="connsiteY37" fmla="*/ 15294 h 3334990"/>
                      <a:gd name="connsiteX38" fmla="*/ 1659998 w 4944021"/>
                      <a:gd name="connsiteY38" fmla="*/ 153518 h 3334990"/>
                      <a:gd name="connsiteX39" fmla="*/ 1341021 w 4944021"/>
                      <a:gd name="connsiteY39" fmla="*/ 302374 h 3334990"/>
                      <a:gd name="connsiteX40" fmla="*/ 1043309 w 4944021"/>
                      <a:gd name="connsiteY40" fmla="*/ 546922 h 3334990"/>
                      <a:gd name="connsiteX41" fmla="*/ 809393 w 4944021"/>
                      <a:gd name="connsiteY41" fmla="*/ 812736 h 3334990"/>
                      <a:gd name="connsiteX42" fmla="*/ 628639 w 4944021"/>
                      <a:gd name="connsiteY42" fmla="*/ 1089183 h 3334990"/>
                      <a:gd name="connsiteX43" fmla="*/ 458519 w 4944021"/>
                      <a:gd name="connsiteY43" fmla="*/ 1418792 h 3334990"/>
                      <a:gd name="connsiteX44" fmla="*/ 362826 w 4944021"/>
                      <a:gd name="connsiteY44" fmla="*/ 1695239 h 3334990"/>
                      <a:gd name="connsiteX45" fmla="*/ 309663 w 4944021"/>
                      <a:gd name="connsiteY45" fmla="*/ 1918522 h 3334990"/>
                      <a:gd name="connsiteX46" fmla="*/ 299030 w 4944021"/>
                      <a:gd name="connsiteY46" fmla="*/ 2088643 h 3334990"/>
                      <a:gd name="connsiteX47" fmla="*/ 320295 w 4944021"/>
                      <a:gd name="connsiteY47" fmla="*/ 2248132 h 3334990"/>
                      <a:gd name="connsiteX48" fmla="*/ 373458 w 4944021"/>
                      <a:gd name="connsiteY48" fmla="*/ 2386355 h 3334990"/>
                      <a:gd name="connsiteX49" fmla="*/ 437253 w 4944021"/>
                      <a:gd name="connsiteY49" fmla="*/ 2460783 h 3334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4944021" h="3334990">
                        <a:moveTo>
                          <a:pt x="437253" y="2460783"/>
                        </a:moveTo>
                        <a:cubicBezTo>
                          <a:pt x="403583" y="2510402"/>
                          <a:pt x="228146" y="2623816"/>
                          <a:pt x="171439" y="2684067"/>
                        </a:cubicBezTo>
                        <a:cubicBezTo>
                          <a:pt x="114732" y="2744318"/>
                          <a:pt x="120049" y="2779760"/>
                          <a:pt x="97012" y="2822290"/>
                        </a:cubicBezTo>
                        <a:cubicBezTo>
                          <a:pt x="73975" y="2864820"/>
                          <a:pt x="49165" y="2907350"/>
                          <a:pt x="33216" y="2939248"/>
                        </a:cubicBezTo>
                        <a:cubicBezTo>
                          <a:pt x="17267" y="2971146"/>
                          <a:pt x="-5769" y="2988867"/>
                          <a:pt x="1319" y="3013676"/>
                        </a:cubicBezTo>
                        <a:cubicBezTo>
                          <a:pt x="8407" y="3038485"/>
                          <a:pt x="49165" y="3054434"/>
                          <a:pt x="75746" y="3088104"/>
                        </a:cubicBezTo>
                        <a:cubicBezTo>
                          <a:pt x="102327" y="3121774"/>
                          <a:pt x="130681" y="3182024"/>
                          <a:pt x="160807" y="3215694"/>
                        </a:cubicBezTo>
                        <a:cubicBezTo>
                          <a:pt x="190933" y="3249364"/>
                          <a:pt x="219286" y="3272401"/>
                          <a:pt x="256500" y="3290122"/>
                        </a:cubicBezTo>
                        <a:cubicBezTo>
                          <a:pt x="293714" y="3307843"/>
                          <a:pt x="329156" y="3314932"/>
                          <a:pt x="384091" y="3322020"/>
                        </a:cubicBezTo>
                        <a:cubicBezTo>
                          <a:pt x="439026" y="3329109"/>
                          <a:pt x="495732" y="3339741"/>
                          <a:pt x="586109" y="3332653"/>
                        </a:cubicBezTo>
                        <a:cubicBezTo>
                          <a:pt x="676486" y="3325565"/>
                          <a:pt x="837746" y="3295439"/>
                          <a:pt x="926351" y="3279490"/>
                        </a:cubicBezTo>
                        <a:cubicBezTo>
                          <a:pt x="1014956" y="3263541"/>
                          <a:pt x="1117737" y="3236960"/>
                          <a:pt x="1117737" y="3236960"/>
                        </a:cubicBezTo>
                        <a:cubicBezTo>
                          <a:pt x="1179760" y="3222783"/>
                          <a:pt x="1245328" y="3231643"/>
                          <a:pt x="1298491" y="3194429"/>
                        </a:cubicBezTo>
                        <a:cubicBezTo>
                          <a:pt x="1351654" y="3157215"/>
                          <a:pt x="1376463" y="3045574"/>
                          <a:pt x="1436714" y="3013676"/>
                        </a:cubicBezTo>
                        <a:cubicBezTo>
                          <a:pt x="1496965" y="2981778"/>
                          <a:pt x="1592659" y="2995955"/>
                          <a:pt x="1659998" y="3003043"/>
                        </a:cubicBezTo>
                        <a:cubicBezTo>
                          <a:pt x="1727338" y="3010131"/>
                          <a:pt x="1769867" y="3043801"/>
                          <a:pt x="1840751" y="3056206"/>
                        </a:cubicBezTo>
                        <a:cubicBezTo>
                          <a:pt x="1911635" y="3068611"/>
                          <a:pt x="2012644" y="3081015"/>
                          <a:pt x="2085300" y="3077471"/>
                        </a:cubicBezTo>
                        <a:cubicBezTo>
                          <a:pt x="2157956" y="3073927"/>
                          <a:pt x="2205802" y="3052662"/>
                          <a:pt x="2276686" y="3034941"/>
                        </a:cubicBezTo>
                        <a:cubicBezTo>
                          <a:pt x="2347570" y="3017220"/>
                          <a:pt x="2436174" y="2978234"/>
                          <a:pt x="2510602" y="2971146"/>
                        </a:cubicBezTo>
                        <a:cubicBezTo>
                          <a:pt x="2585030" y="2964058"/>
                          <a:pt x="2624016" y="2974690"/>
                          <a:pt x="2723253" y="2992411"/>
                        </a:cubicBezTo>
                        <a:cubicBezTo>
                          <a:pt x="2822490" y="3010132"/>
                          <a:pt x="3106026" y="3077471"/>
                          <a:pt x="3106026" y="3077471"/>
                        </a:cubicBezTo>
                        <a:lnTo>
                          <a:pt x="3403737" y="3141267"/>
                        </a:lnTo>
                        <a:cubicBezTo>
                          <a:pt x="3527783" y="3169620"/>
                          <a:pt x="3726258" y="3226327"/>
                          <a:pt x="3850305" y="3247592"/>
                        </a:cubicBezTo>
                        <a:cubicBezTo>
                          <a:pt x="3974352" y="3268857"/>
                          <a:pt x="4055867" y="3279490"/>
                          <a:pt x="4148016" y="3268857"/>
                        </a:cubicBezTo>
                        <a:cubicBezTo>
                          <a:pt x="4240165" y="3258225"/>
                          <a:pt x="4323454" y="3228099"/>
                          <a:pt x="4403198" y="3183797"/>
                        </a:cubicBezTo>
                        <a:cubicBezTo>
                          <a:pt x="4482942" y="3139495"/>
                          <a:pt x="4555597" y="3081015"/>
                          <a:pt x="4626481" y="3003043"/>
                        </a:cubicBezTo>
                        <a:cubicBezTo>
                          <a:pt x="4697365" y="2925071"/>
                          <a:pt x="4777109" y="2816973"/>
                          <a:pt x="4828500" y="2715964"/>
                        </a:cubicBezTo>
                        <a:cubicBezTo>
                          <a:pt x="4879891" y="2614955"/>
                          <a:pt x="4917105" y="2519261"/>
                          <a:pt x="4934826" y="2396987"/>
                        </a:cubicBezTo>
                        <a:cubicBezTo>
                          <a:pt x="4952547" y="2274713"/>
                          <a:pt x="4940142" y="2102820"/>
                          <a:pt x="4934826" y="1982318"/>
                        </a:cubicBezTo>
                        <a:cubicBezTo>
                          <a:pt x="4929510" y="1861816"/>
                          <a:pt x="4920649" y="1764351"/>
                          <a:pt x="4902928" y="1673974"/>
                        </a:cubicBezTo>
                        <a:cubicBezTo>
                          <a:pt x="4885207" y="1583597"/>
                          <a:pt x="4867486" y="1525117"/>
                          <a:pt x="4828500" y="1440057"/>
                        </a:cubicBezTo>
                        <a:cubicBezTo>
                          <a:pt x="4789514" y="1354997"/>
                          <a:pt x="4741668" y="1273481"/>
                          <a:pt x="4669012" y="1163611"/>
                        </a:cubicBezTo>
                        <a:cubicBezTo>
                          <a:pt x="4596356" y="1053741"/>
                          <a:pt x="4546737" y="931467"/>
                          <a:pt x="4392565" y="780839"/>
                        </a:cubicBezTo>
                        <a:cubicBezTo>
                          <a:pt x="4238393" y="630211"/>
                          <a:pt x="3912328" y="367941"/>
                          <a:pt x="3743979" y="259843"/>
                        </a:cubicBezTo>
                        <a:cubicBezTo>
                          <a:pt x="3575630" y="151745"/>
                          <a:pt x="3534872" y="171239"/>
                          <a:pt x="3382472" y="132253"/>
                        </a:cubicBezTo>
                        <a:cubicBezTo>
                          <a:pt x="3230072" y="93267"/>
                          <a:pt x="2971346" y="47192"/>
                          <a:pt x="2829579" y="25927"/>
                        </a:cubicBezTo>
                        <a:cubicBezTo>
                          <a:pt x="2687812" y="4662"/>
                          <a:pt x="2652369" y="6434"/>
                          <a:pt x="2531867" y="4662"/>
                        </a:cubicBezTo>
                        <a:cubicBezTo>
                          <a:pt x="2411365" y="2890"/>
                          <a:pt x="2251876" y="-9515"/>
                          <a:pt x="2106565" y="15294"/>
                        </a:cubicBezTo>
                        <a:cubicBezTo>
                          <a:pt x="1961254" y="40103"/>
                          <a:pt x="1787589" y="105671"/>
                          <a:pt x="1659998" y="153518"/>
                        </a:cubicBezTo>
                        <a:cubicBezTo>
                          <a:pt x="1532407" y="201365"/>
                          <a:pt x="1443802" y="236807"/>
                          <a:pt x="1341021" y="302374"/>
                        </a:cubicBezTo>
                        <a:cubicBezTo>
                          <a:pt x="1238240" y="367941"/>
                          <a:pt x="1131914" y="461862"/>
                          <a:pt x="1043309" y="546922"/>
                        </a:cubicBezTo>
                        <a:cubicBezTo>
                          <a:pt x="954704" y="631982"/>
                          <a:pt x="878505" y="722359"/>
                          <a:pt x="809393" y="812736"/>
                        </a:cubicBezTo>
                        <a:cubicBezTo>
                          <a:pt x="740281" y="903113"/>
                          <a:pt x="687118" y="988174"/>
                          <a:pt x="628639" y="1089183"/>
                        </a:cubicBezTo>
                        <a:cubicBezTo>
                          <a:pt x="570160" y="1190192"/>
                          <a:pt x="502821" y="1317783"/>
                          <a:pt x="458519" y="1418792"/>
                        </a:cubicBezTo>
                        <a:cubicBezTo>
                          <a:pt x="414217" y="1519801"/>
                          <a:pt x="387635" y="1611951"/>
                          <a:pt x="362826" y="1695239"/>
                        </a:cubicBezTo>
                        <a:cubicBezTo>
                          <a:pt x="338017" y="1778527"/>
                          <a:pt x="320296" y="1852955"/>
                          <a:pt x="309663" y="1918522"/>
                        </a:cubicBezTo>
                        <a:cubicBezTo>
                          <a:pt x="299030" y="1984089"/>
                          <a:pt x="297258" y="2033708"/>
                          <a:pt x="299030" y="2088643"/>
                        </a:cubicBezTo>
                        <a:cubicBezTo>
                          <a:pt x="300802" y="2143578"/>
                          <a:pt x="307890" y="2198513"/>
                          <a:pt x="320295" y="2248132"/>
                        </a:cubicBezTo>
                        <a:cubicBezTo>
                          <a:pt x="332700" y="2297751"/>
                          <a:pt x="353965" y="2349141"/>
                          <a:pt x="373458" y="2386355"/>
                        </a:cubicBezTo>
                        <a:cubicBezTo>
                          <a:pt x="392951" y="2423569"/>
                          <a:pt x="470923" y="2411164"/>
                          <a:pt x="437253" y="246078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Freeform 106">
                    <a:extLst>
                      <a:ext uri="{FF2B5EF4-FFF2-40B4-BE49-F238E27FC236}">
                        <a16:creationId xmlns:a16="http://schemas.microsoft.com/office/drawing/2014/main" id="{B743480C-A7A1-3345-80A3-63FB10B744E7}"/>
                      </a:ext>
                    </a:extLst>
                  </p:cNvPr>
                  <p:cNvSpPr/>
                  <p:nvPr/>
                </p:nvSpPr>
                <p:spPr>
                  <a:xfrm>
                    <a:off x="85059" y="1334577"/>
                    <a:ext cx="4125434" cy="3334990"/>
                  </a:xfrm>
                  <a:custGeom>
                    <a:avLst/>
                    <a:gdLst>
                      <a:gd name="connsiteX0" fmla="*/ 4125433 w 4125433"/>
                      <a:gd name="connsiteY0" fmla="*/ 552893 h 3359889"/>
                      <a:gd name="connsiteX1" fmla="*/ 3806456 w 4125433"/>
                      <a:gd name="connsiteY1" fmla="*/ 361507 h 3359889"/>
                      <a:gd name="connsiteX2" fmla="*/ 3646968 w 4125433"/>
                      <a:gd name="connsiteY2" fmla="*/ 276447 h 3359889"/>
                      <a:gd name="connsiteX3" fmla="*/ 3466214 w 4125433"/>
                      <a:gd name="connsiteY3" fmla="*/ 191386 h 3359889"/>
                      <a:gd name="connsiteX4" fmla="*/ 3232298 w 4125433"/>
                      <a:gd name="connsiteY4" fmla="*/ 116958 h 3359889"/>
                      <a:gd name="connsiteX5" fmla="*/ 2838893 w 4125433"/>
                      <a:gd name="connsiteY5" fmla="*/ 42531 h 3359889"/>
                      <a:gd name="connsiteX6" fmla="*/ 2488019 w 4125433"/>
                      <a:gd name="connsiteY6" fmla="*/ 0 h 3359889"/>
                      <a:gd name="connsiteX7" fmla="*/ 2169042 w 4125433"/>
                      <a:gd name="connsiteY7" fmla="*/ 10633 h 3359889"/>
                      <a:gd name="connsiteX8" fmla="*/ 1828800 w 4125433"/>
                      <a:gd name="connsiteY8" fmla="*/ 63796 h 3359889"/>
                      <a:gd name="connsiteX9" fmla="*/ 1531088 w 4125433"/>
                      <a:gd name="connsiteY9" fmla="*/ 138224 h 3359889"/>
                      <a:gd name="connsiteX10" fmla="*/ 1339702 w 4125433"/>
                      <a:gd name="connsiteY10" fmla="*/ 244549 h 3359889"/>
                      <a:gd name="connsiteX11" fmla="*/ 1127051 w 4125433"/>
                      <a:gd name="connsiteY11" fmla="*/ 361507 h 3359889"/>
                      <a:gd name="connsiteX12" fmla="*/ 956930 w 4125433"/>
                      <a:gd name="connsiteY12" fmla="*/ 478465 h 3359889"/>
                      <a:gd name="connsiteX13" fmla="*/ 839972 w 4125433"/>
                      <a:gd name="connsiteY13" fmla="*/ 584791 h 3359889"/>
                      <a:gd name="connsiteX14" fmla="*/ 723014 w 4125433"/>
                      <a:gd name="connsiteY14" fmla="*/ 723014 h 3359889"/>
                      <a:gd name="connsiteX15" fmla="*/ 595423 w 4125433"/>
                      <a:gd name="connsiteY15" fmla="*/ 839972 h 3359889"/>
                      <a:gd name="connsiteX16" fmla="*/ 510363 w 4125433"/>
                      <a:gd name="connsiteY16" fmla="*/ 999461 h 3359889"/>
                      <a:gd name="connsiteX17" fmla="*/ 382772 w 4125433"/>
                      <a:gd name="connsiteY17" fmla="*/ 1190847 h 3359889"/>
                      <a:gd name="connsiteX18" fmla="*/ 276447 w 4125433"/>
                      <a:gd name="connsiteY18" fmla="*/ 1456661 h 3359889"/>
                      <a:gd name="connsiteX19" fmla="*/ 202019 w 4125433"/>
                      <a:gd name="connsiteY19" fmla="*/ 1711842 h 3359889"/>
                      <a:gd name="connsiteX20" fmla="*/ 148856 w 4125433"/>
                      <a:gd name="connsiteY20" fmla="*/ 1913861 h 3359889"/>
                      <a:gd name="connsiteX21" fmla="*/ 148856 w 4125433"/>
                      <a:gd name="connsiteY21" fmla="*/ 2137145 h 3359889"/>
                      <a:gd name="connsiteX22" fmla="*/ 148856 w 4125433"/>
                      <a:gd name="connsiteY22" fmla="*/ 2317898 h 3359889"/>
                      <a:gd name="connsiteX23" fmla="*/ 223284 w 4125433"/>
                      <a:gd name="connsiteY23" fmla="*/ 2434856 h 3359889"/>
                      <a:gd name="connsiteX24" fmla="*/ 318977 w 4125433"/>
                      <a:gd name="connsiteY24" fmla="*/ 2573079 h 3359889"/>
                      <a:gd name="connsiteX25" fmla="*/ 202019 w 4125433"/>
                      <a:gd name="connsiteY25" fmla="*/ 2658140 h 3359889"/>
                      <a:gd name="connsiteX26" fmla="*/ 74428 w 4125433"/>
                      <a:gd name="connsiteY26" fmla="*/ 2796363 h 3359889"/>
                      <a:gd name="connsiteX27" fmla="*/ 10633 w 4125433"/>
                      <a:gd name="connsiteY27" fmla="*/ 2945219 h 3359889"/>
                      <a:gd name="connsiteX28" fmla="*/ 0 w 4125433"/>
                      <a:gd name="connsiteY28" fmla="*/ 3083442 h 3359889"/>
                      <a:gd name="connsiteX29" fmla="*/ 53163 w 4125433"/>
                      <a:gd name="connsiteY29" fmla="*/ 3189768 h 3359889"/>
                      <a:gd name="connsiteX30" fmla="*/ 170121 w 4125433"/>
                      <a:gd name="connsiteY30" fmla="*/ 3264196 h 3359889"/>
                      <a:gd name="connsiteX31" fmla="*/ 318977 w 4125433"/>
                      <a:gd name="connsiteY31" fmla="*/ 3327991 h 3359889"/>
                      <a:gd name="connsiteX32" fmla="*/ 404037 w 4125433"/>
                      <a:gd name="connsiteY32" fmla="*/ 3359889 h 3359889"/>
                      <a:gd name="connsiteX33" fmla="*/ 446568 w 4125433"/>
                      <a:gd name="connsiteY33" fmla="*/ 3359889 h 3359889"/>
                      <a:gd name="connsiteX34" fmla="*/ 531628 w 4125433"/>
                      <a:gd name="connsiteY34" fmla="*/ 3157870 h 3359889"/>
                      <a:gd name="connsiteX35" fmla="*/ 627321 w 4125433"/>
                      <a:gd name="connsiteY35" fmla="*/ 3009014 h 3359889"/>
                      <a:gd name="connsiteX36" fmla="*/ 786809 w 4125433"/>
                      <a:gd name="connsiteY36" fmla="*/ 2881424 h 3359889"/>
                      <a:gd name="connsiteX37" fmla="*/ 829340 w 4125433"/>
                      <a:gd name="connsiteY37" fmla="*/ 2828261 h 3359889"/>
                      <a:gd name="connsiteX38" fmla="*/ 829340 w 4125433"/>
                      <a:gd name="connsiteY38" fmla="*/ 2828261 h 3359889"/>
                      <a:gd name="connsiteX39" fmla="*/ 829340 w 4125433"/>
                      <a:gd name="connsiteY39" fmla="*/ 2828261 h 3359889"/>
                      <a:gd name="connsiteX40" fmla="*/ 754912 w 4125433"/>
                      <a:gd name="connsiteY40" fmla="*/ 2626242 h 3359889"/>
                      <a:gd name="connsiteX41" fmla="*/ 754912 w 4125433"/>
                      <a:gd name="connsiteY41" fmla="*/ 2456121 h 3359889"/>
                      <a:gd name="connsiteX42" fmla="*/ 765544 w 4125433"/>
                      <a:gd name="connsiteY42" fmla="*/ 2243470 h 3359889"/>
                      <a:gd name="connsiteX43" fmla="*/ 797442 w 4125433"/>
                      <a:gd name="connsiteY43" fmla="*/ 2052084 h 3359889"/>
                      <a:gd name="connsiteX44" fmla="*/ 861237 w 4125433"/>
                      <a:gd name="connsiteY44" fmla="*/ 1860698 h 3359889"/>
                      <a:gd name="connsiteX45" fmla="*/ 1010093 w 4125433"/>
                      <a:gd name="connsiteY45" fmla="*/ 1573619 h 3359889"/>
                      <a:gd name="connsiteX46" fmla="*/ 1095154 w 4125433"/>
                      <a:gd name="connsiteY46" fmla="*/ 1371600 h 3359889"/>
                      <a:gd name="connsiteX47" fmla="*/ 1275907 w 4125433"/>
                      <a:gd name="connsiteY47" fmla="*/ 1095154 h 3359889"/>
                      <a:gd name="connsiteX48" fmla="*/ 1467293 w 4125433"/>
                      <a:gd name="connsiteY48" fmla="*/ 893135 h 3359889"/>
                      <a:gd name="connsiteX49" fmla="*/ 1616149 w 4125433"/>
                      <a:gd name="connsiteY49" fmla="*/ 744279 h 3359889"/>
                      <a:gd name="connsiteX50" fmla="*/ 1998921 w 4125433"/>
                      <a:gd name="connsiteY50" fmla="*/ 531628 h 3359889"/>
                      <a:gd name="connsiteX51" fmla="*/ 2371061 w 4125433"/>
                      <a:gd name="connsiteY51" fmla="*/ 414670 h 3359889"/>
                      <a:gd name="connsiteX52" fmla="*/ 2860158 w 4125433"/>
                      <a:gd name="connsiteY52" fmla="*/ 361507 h 3359889"/>
                      <a:gd name="connsiteX53" fmla="*/ 3285461 w 4125433"/>
                      <a:gd name="connsiteY53" fmla="*/ 372140 h 3359889"/>
                      <a:gd name="connsiteX54" fmla="*/ 3625702 w 4125433"/>
                      <a:gd name="connsiteY54" fmla="*/ 414670 h 3359889"/>
                      <a:gd name="connsiteX55" fmla="*/ 3880884 w 4125433"/>
                      <a:gd name="connsiteY55" fmla="*/ 499731 h 3359889"/>
                      <a:gd name="connsiteX56" fmla="*/ 3997842 w 4125433"/>
                      <a:gd name="connsiteY56" fmla="*/ 531628 h 3359889"/>
                      <a:gd name="connsiteX57" fmla="*/ 4125433 w 4125433"/>
                      <a:gd name="connsiteY57" fmla="*/ 552893 h 3359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125433" h="3359889">
                        <a:moveTo>
                          <a:pt x="4125433" y="552893"/>
                        </a:moveTo>
                        <a:lnTo>
                          <a:pt x="3806456" y="361507"/>
                        </a:lnTo>
                        <a:lnTo>
                          <a:pt x="3646968" y="276447"/>
                        </a:lnTo>
                        <a:lnTo>
                          <a:pt x="3466214" y="191386"/>
                        </a:lnTo>
                        <a:lnTo>
                          <a:pt x="3232298" y="116958"/>
                        </a:lnTo>
                        <a:lnTo>
                          <a:pt x="2838893" y="42531"/>
                        </a:lnTo>
                        <a:lnTo>
                          <a:pt x="2488019" y="0"/>
                        </a:lnTo>
                        <a:lnTo>
                          <a:pt x="2169042" y="10633"/>
                        </a:lnTo>
                        <a:lnTo>
                          <a:pt x="1828800" y="63796"/>
                        </a:lnTo>
                        <a:lnTo>
                          <a:pt x="1531088" y="138224"/>
                        </a:lnTo>
                        <a:lnTo>
                          <a:pt x="1339702" y="244549"/>
                        </a:lnTo>
                        <a:lnTo>
                          <a:pt x="1127051" y="361507"/>
                        </a:lnTo>
                        <a:lnTo>
                          <a:pt x="956930" y="478465"/>
                        </a:lnTo>
                        <a:lnTo>
                          <a:pt x="839972" y="584791"/>
                        </a:lnTo>
                        <a:lnTo>
                          <a:pt x="723014" y="723014"/>
                        </a:lnTo>
                        <a:lnTo>
                          <a:pt x="595423" y="839972"/>
                        </a:lnTo>
                        <a:lnTo>
                          <a:pt x="510363" y="999461"/>
                        </a:lnTo>
                        <a:lnTo>
                          <a:pt x="382772" y="1190847"/>
                        </a:lnTo>
                        <a:lnTo>
                          <a:pt x="276447" y="1456661"/>
                        </a:lnTo>
                        <a:lnTo>
                          <a:pt x="202019" y="1711842"/>
                        </a:lnTo>
                        <a:lnTo>
                          <a:pt x="148856" y="1913861"/>
                        </a:lnTo>
                        <a:lnTo>
                          <a:pt x="148856" y="2137145"/>
                        </a:lnTo>
                        <a:lnTo>
                          <a:pt x="148856" y="2317898"/>
                        </a:lnTo>
                        <a:lnTo>
                          <a:pt x="223284" y="2434856"/>
                        </a:lnTo>
                        <a:lnTo>
                          <a:pt x="318977" y="2573079"/>
                        </a:lnTo>
                        <a:lnTo>
                          <a:pt x="202019" y="2658140"/>
                        </a:lnTo>
                        <a:lnTo>
                          <a:pt x="74428" y="2796363"/>
                        </a:lnTo>
                        <a:lnTo>
                          <a:pt x="10633" y="2945219"/>
                        </a:lnTo>
                        <a:lnTo>
                          <a:pt x="0" y="3083442"/>
                        </a:lnTo>
                        <a:lnTo>
                          <a:pt x="53163" y="3189768"/>
                        </a:lnTo>
                        <a:lnTo>
                          <a:pt x="170121" y="3264196"/>
                        </a:lnTo>
                        <a:lnTo>
                          <a:pt x="318977" y="3327991"/>
                        </a:lnTo>
                        <a:lnTo>
                          <a:pt x="404037" y="3359889"/>
                        </a:lnTo>
                        <a:lnTo>
                          <a:pt x="446568" y="3359889"/>
                        </a:lnTo>
                        <a:lnTo>
                          <a:pt x="531628" y="3157870"/>
                        </a:lnTo>
                        <a:lnTo>
                          <a:pt x="627321" y="3009014"/>
                        </a:lnTo>
                        <a:lnTo>
                          <a:pt x="786809" y="2881424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754912" y="2626242"/>
                        </a:lnTo>
                        <a:lnTo>
                          <a:pt x="754912" y="2456121"/>
                        </a:lnTo>
                        <a:lnTo>
                          <a:pt x="765544" y="2243470"/>
                        </a:lnTo>
                        <a:lnTo>
                          <a:pt x="797442" y="2052084"/>
                        </a:lnTo>
                        <a:lnTo>
                          <a:pt x="861237" y="1860698"/>
                        </a:lnTo>
                        <a:lnTo>
                          <a:pt x="1010093" y="1573619"/>
                        </a:lnTo>
                        <a:lnTo>
                          <a:pt x="1095154" y="1371600"/>
                        </a:lnTo>
                        <a:lnTo>
                          <a:pt x="1275907" y="1095154"/>
                        </a:lnTo>
                        <a:lnTo>
                          <a:pt x="1467293" y="893135"/>
                        </a:lnTo>
                        <a:lnTo>
                          <a:pt x="1616149" y="744279"/>
                        </a:lnTo>
                        <a:lnTo>
                          <a:pt x="1998921" y="531628"/>
                        </a:lnTo>
                        <a:lnTo>
                          <a:pt x="2371061" y="414670"/>
                        </a:lnTo>
                        <a:lnTo>
                          <a:pt x="2860158" y="361507"/>
                        </a:lnTo>
                        <a:lnTo>
                          <a:pt x="3285461" y="372140"/>
                        </a:lnTo>
                        <a:lnTo>
                          <a:pt x="3625702" y="414670"/>
                        </a:lnTo>
                        <a:lnTo>
                          <a:pt x="3880884" y="499731"/>
                        </a:lnTo>
                        <a:lnTo>
                          <a:pt x="3997842" y="531628"/>
                        </a:lnTo>
                        <a:lnTo>
                          <a:pt x="4125433" y="55289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EF6AA095-0E5D-9046-8BA2-40762703E4BF}"/>
                    </a:ext>
                  </a:extLst>
                </p:cNvPr>
                <p:cNvGrpSpPr/>
                <p:nvPr/>
              </p:nvGrpSpPr>
              <p:grpSpPr>
                <a:xfrm>
                  <a:off x="393405" y="3891516"/>
                  <a:ext cx="1170202" cy="519620"/>
                  <a:chOff x="393405" y="3891516"/>
                  <a:chExt cx="1170202" cy="519620"/>
                </a:xfrm>
              </p:grpSpPr>
              <p:sp>
                <p:nvSpPr>
                  <p:cNvPr id="104" name="Freeform 103">
                    <a:extLst>
                      <a:ext uri="{FF2B5EF4-FFF2-40B4-BE49-F238E27FC236}">
                        <a16:creationId xmlns:a16="http://schemas.microsoft.com/office/drawing/2014/main" id="{7DE67B67-1B6B-9B48-A708-F1E10E12E0D3}"/>
                      </a:ext>
                    </a:extLst>
                  </p:cNvPr>
                  <p:cNvSpPr/>
                  <p:nvPr/>
                </p:nvSpPr>
                <p:spPr>
                  <a:xfrm>
                    <a:off x="893135" y="4093535"/>
                    <a:ext cx="670472" cy="317601"/>
                  </a:xfrm>
                  <a:custGeom>
                    <a:avLst/>
                    <a:gdLst>
                      <a:gd name="connsiteX0" fmla="*/ 0 w 670472"/>
                      <a:gd name="connsiteY0" fmla="*/ 0 h 317601"/>
                      <a:gd name="connsiteX1" fmla="*/ 287079 w 670472"/>
                      <a:gd name="connsiteY1" fmla="*/ 159488 h 317601"/>
                      <a:gd name="connsiteX2" fmla="*/ 542260 w 670472"/>
                      <a:gd name="connsiteY2" fmla="*/ 180753 h 317601"/>
                      <a:gd name="connsiteX3" fmla="*/ 659218 w 670472"/>
                      <a:gd name="connsiteY3" fmla="*/ 308344 h 317601"/>
                      <a:gd name="connsiteX4" fmla="*/ 659218 w 670472"/>
                      <a:gd name="connsiteY4" fmla="*/ 297712 h 317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472" h="317601">
                        <a:moveTo>
                          <a:pt x="0" y="0"/>
                        </a:moveTo>
                        <a:cubicBezTo>
                          <a:pt x="98351" y="64681"/>
                          <a:pt x="196702" y="129363"/>
                          <a:pt x="287079" y="159488"/>
                        </a:cubicBezTo>
                        <a:cubicBezTo>
                          <a:pt x="377456" y="189613"/>
                          <a:pt x="480237" y="155944"/>
                          <a:pt x="542260" y="180753"/>
                        </a:cubicBezTo>
                        <a:cubicBezTo>
                          <a:pt x="604283" y="205562"/>
                          <a:pt x="659218" y="308344"/>
                          <a:pt x="659218" y="308344"/>
                        </a:cubicBezTo>
                        <a:cubicBezTo>
                          <a:pt x="678711" y="327837"/>
                          <a:pt x="668964" y="312774"/>
                          <a:pt x="659218" y="297712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Freeform 104">
                    <a:extLst>
                      <a:ext uri="{FF2B5EF4-FFF2-40B4-BE49-F238E27FC236}">
                        <a16:creationId xmlns:a16="http://schemas.microsoft.com/office/drawing/2014/main" id="{5A607C84-E826-1749-A0FC-DE07BCD06A55}"/>
                      </a:ext>
                    </a:extLst>
                  </p:cNvPr>
                  <p:cNvSpPr/>
                  <p:nvPr/>
                </p:nvSpPr>
                <p:spPr>
                  <a:xfrm>
                    <a:off x="393405" y="3891516"/>
                    <a:ext cx="478465" cy="148856"/>
                  </a:xfrm>
                  <a:custGeom>
                    <a:avLst/>
                    <a:gdLst>
                      <a:gd name="connsiteX0" fmla="*/ 0 w 478465"/>
                      <a:gd name="connsiteY0" fmla="*/ 0 h 148856"/>
                      <a:gd name="connsiteX1" fmla="*/ 148855 w 478465"/>
                      <a:gd name="connsiteY1" fmla="*/ 95693 h 148856"/>
                      <a:gd name="connsiteX2" fmla="*/ 318976 w 478465"/>
                      <a:gd name="connsiteY2" fmla="*/ 138224 h 148856"/>
                      <a:gd name="connsiteX3" fmla="*/ 478465 w 478465"/>
                      <a:gd name="connsiteY3" fmla="*/ 148856 h 148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465" h="148856">
                        <a:moveTo>
                          <a:pt x="0" y="0"/>
                        </a:moveTo>
                        <a:cubicBezTo>
                          <a:pt x="47846" y="36328"/>
                          <a:pt x="95692" y="72656"/>
                          <a:pt x="148855" y="95693"/>
                        </a:cubicBezTo>
                        <a:cubicBezTo>
                          <a:pt x="202018" y="118730"/>
                          <a:pt x="264041" y="129364"/>
                          <a:pt x="318976" y="138224"/>
                        </a:cubicBezTo>
                        <a:cubicBezTo>
                          <a:pt x="373911" y="147084"/>
                          <a:pt x="426188" y="147970"/>
                          <a:pt x="478465" y="148856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A918225-6ECC-B844-8DAA-B081E2DBD3A3}"/>
                  </a:ext>
                </a:extLst>
              </p:cNvPr>
              <p:cNvGrpSpPr/>
              <p:nvPr/>
            </p:nvGrpSpPr>
            <p:grpSpPr>
              <a:xfrm>
                <a:off x="2669888" y="3591702"/>
                <a:ext cx="3742566" cy="2195126"/>
                <a:chOff x="2025986" y="2847702"/>
                <a:chExt cx="2679404" cy="1531088"/>
              </a:xfrm>
            </p:grpSpPr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F647D14A-5AF5-794C-8A13-8B1889FBB5B5}"/>
                    </a:ext>
                  </a:extLst>
                </p:cNvPr>
                <p:cNvSpPr/>
                <p:nvPr/>
              </p:nvSpPr>
              <p:spPr>
                <a:xfrm>
                  <a:off x="2079149" y="3347432"/>
                  <a:ext cx="1860697" cy="1031358"/>
                </a:xfrm>
                <a:custGeom>
                  <a:avLst/>
                  <a:gdLst>
                    <a:gd name="connsiteX0" fmla="*/ 63795 w 1860697"/>
                    <a:gd name="connsiteY0" fmla="*/ 329610 h 1031358"/>
                    <a:gd name="connsiteX1" fmla="*/ 0 w 1860697"/>
                    <a:gd name="connsiteY1" fmla="*/ 414670 h 1031358"/>
                    <a:gd name="connsiteX2" fmla="*/ 10632 w 1860697"/>
                    <a:gd name="connsiteY2" fmla="*/ 584791 h 1031358"/>
                    <a:gd name="connsiteX3" fmla="*/ 85060 w 1860697"/>
                    <a:gd name="connsiteY3" fmla="*/ 723014 h 1031358"/>
                    <a:gd name="connsiteX4" fmla="*/ 202018 w 1860697"/>
                    <a:gd name="connsiteY4" fmla="*/ 850605 h 1031358"/>
                    <a:gd name="connsiteX5" fmla="*/ 382772 w 1860697"/>
                    <a:gd name="connsiteY5" fmla="*/ 956931 h 1031358"/>
                    <a:gd name="connsiteX6" fmla="*/ 520995 w 1860697"/>
                    <a:gd name="connsiteY6" fmla="*/ 1020726 h 1031358"/>
                    <a:gd name="connsiteX7" fmla="*/ 723014 w 1860697"/>
                    <a:gd name="connsiteY7" fmla="*/ 1031358 h 1031358"/>
                    <a:gd name="connsiteX8" fmla="*/ 946297 w 1860697"/>
                    <a:gd name="connsiteY8" fmla="*/ 925033 h 1031358"/>
                    <a:gd name="connsiteX9" fmla="*/ 1052623 w 1860697"/>
                    <a:gd name="connsiteY9" fmla="*/ 861238 h 1031358"/>
                    <a:gd name="connsiteX10" fmla="*/ 1201479 w 1860697"/>
                    <a:gd name="connsiteY10" fmla="*/ 733647 h 1031358"/>
                    <a:gd name="connsiteX11" fmla="*/ 1318437 w 1860697"/>
                    <a:gd name="connsiteY11" fmla="*/ 648586 h 1031358"/>
                    <a:gd name="connsiteX12" fmla="*/ 1477925 w 1860697"/>
                    <a:gd name="connsiteY12" fmla="*/ 552893 h 1031358"/>
                    <a:gd name="connsiteX13" fmla="*/ 1679944 w 1860697"/>
                    <a:gd name="connsiteY13" fmla="*/ 489098 h 1031358"/>
                    <a:gd name="connsiteX14" fmla="*/ 1860697 w 1860697"/>
                    <a:gd name="connsiteY14" fmla="*/ 425303 h 1031358"/>
                    <a:gd name="connsiteX15" fmla="*/ 1711841 w 1860697"/>
                    <a:gd name="connsiteY15" fmla="*/ 329610 h 1031358"/>
                    <a:gd name="connsiteX16" fmla="*/ 1605516 w 1860697"/>
                    <a:gd name="connsiteY16" fmla="*/ 106326 h 1031358"/>
                    <a:gd name="connsiteX17" fmla="*/ 1552353 w 1860697"/>
                    <a:gd name="connsiteY17" fmla="*/ 0 h 1031358"/>
                    <a:gd name="connsiteX18" fmla="*/ 1360967 w 1860697"/>
                    <a:gd name="connsiteY18" fmla="*/ 31898 h 1031358"/>
                    <a:gd name="connsiteX19" fmla="*/ 1073888 w 1860697"/>
                    <a:gd name="connsiteY19" fmla="*/ 106326 h 1031358"/>
                    <a:gd name="connsiteX20" fmla="*/ 882502 w 1860697"/>
                    <a:gd name="connsiteY20" fmla="*/ 138224 h 1031358"/>
                    <a:gd name="connsiteX21" fmla="*/ 691116 w 1860697"/>
                    <a:gd name="connsiteY21" fmla="*/ 223284 h 1031358"/>
                    <a:gd name="connsiteX22" fmla="*/ 404037 w 1860697"/>
                    <a:gd name="connsiteY22" fmla="*/ 308345 h 1031358"/>
                    <a:gd name="connsiteX23" fmla="*/ 191386 w 1860697"/>
                    <a:gd name="connsiteY23" fmla="*/ 350875 h 1031358"/>
                    <a:gd name="connsiteX24" fmla="*/ 63795 w 1860697"/>
                    <a:gd name="connsiteY24" fmla="*/ 329610 h 1031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60697" h="1031358">
                      <a:moveTo>
                        <a:pt x="63795" y="329610"/>
                      </a:moveTo>
                      <a:lnTo>
                        <a:pt x="0" y="414670"/>
                      </a:lnTo>
                      <a:lnTo>
                        <a:pt x="10632" y="584791"/>
                      </a:lnTo>
                      <a:lnTo>
                        <a:pt x="85060" y="723014"/>
                      </a:lnTo>
                      <a:lnTo>
                        <a:pt x="202018" y="850605"/>
                      </a:lnTo>
                      <a:lnTo>
                        <a:pt x="382772" y="956931"/>
                      </a:lnTo>
                      <a:lnTo>
                        <a:pt x="520995" y="1020726"/>
                      </a:lnTo>
                      <a:lnTo>
                        <a:pt x="723014" y="1031358"/>
                      </a:lnTo>
                      <a:lnTo>
                        <a:pt x="946297" y="925033"/>
                      </a:lnTo>
                      <a:lnTo>
                        <a:pt x="1052623" y="861238"/>
                      </a:lnTo>
                      <a:lnTo>
                        <a:pt x="1201479" y="733647"/>
                      </a:lnTo>
                      <a:lnTo>
                        <a:pt x="1318437" y="648586"/>
                      </a:lnTo>
                      <a:lnTo>
                        <a:pt x="1477925" y="552893"/>
                      </a:lnTo>
                      <a:lnTo>
                        <a:pt x="1679944" y="489098"/>
                      </a:lnTo>
                      <a:lnTo>
                        <a:pt x="1860697" y="425303"/>
                      </a:lnTo>
                      <a:lnTo>
                        <a:pt x="1711841" y="329610"/>
                      </a:lnTo>
                      <a:lnTo>
                        <a:pt x="1605516" y="106326"/>
                      </a:lnTo>
                      <a:lnTo>
                        <a:pt x="1552353" y="0"/>
                      </a:lnTo>
                      <a:lnTo>
                        <a:pt x="1360967" y="31898"/>
                      </a:lnTo>
                      <a:lnTo>
                        <a:pt x="1073888" y="106326"/>
                      </a:lnTo>
                      <a:lnTo>
                        <a:pt x="882502" y="138224"/>
                      </a:lnTo>
                      <a:lnTo>
                        <a:pt x="691116" y="223284"/>
                      </a:lnTo>
                      <a:lnTo>
                        <a:pt x="404037" y="308345"/>
                      </a:lnTo>
                      <a:lnTo>
                        <a:pt x="191386" y="350875"/>
                      </a:lnTo>
                      <a:lnTo>
                        <a:pt x="63795" y="32961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62596646-BE4C-0C42-8A0D-39682FFE4E78}"/>
                    </a:ext>
                  </a:extLst>
                </p:cNvPr>
                <p:cNvSpPr/>
                <p:nvPr/>
              </p:nvSpPr>
              <p:spPr>
                <a:xfrm>
                  <a:off x="2025986" y="2847702"/>
                  <a:ext cx="1669311" cy="839972"/>
                </a:xfrm>
                <a:custGeom>
                  <a:avLst/>
                  <a:gdLst>
                    <a:gd name="connsiteX0" fmla="*/ 1669311 w 1669311"/>
                    <a:gd name="connsiteY0" fmla="*/ 42530 h 839972"/>
                    <a:gd name="connsiteX1" fmla="*/ 1297172 w 1669311"/>
                    <a:gd name="connsiteY1" fmla="*/ 21265 h 839972"/>
                    <a:gd name="connsiteX2" fmla="*/ 946298 w 1669311"/>
                    <a:gd name="connsiteY2" fmla="*/ 0 h 839972"/>
                    <a:gd name="connsiteX3" fmla="*/ 701749 w 1669311"/>
                    <a:gd name="connsiteY3" fmla="*/ 0 h 839972"/>
                    <a:gd name="connsiteX4" fmla="*/ 361507 w 1669311"/>
                    <a:gd name="connsiteY4" fmla="*/ 85061 h 839972"/>
                    <a:gd name="connsiteX5" fmla="*/ 191386 w 1669311"/>
                    <a:gd name="connsiteY5" fmla="*/ 170121 h 839972"/>
                    <a:gd name="connsiteX6" fmla="*/ 74428 w 1669311"/>
                    <a:gd name="connsiteY6" fmla="*/ 265814 h 839972"/>
                    <a:gd name="connsiteX7" fmla="*/ 0 w 1669311"/>
                    <a:gd name="connsiteY7" fmla="*/ 404037 h 839972"/>
                    <a:gd name="connsiteX8" fmla="*/ 0 w 1669311"/>
                    <a:gd name="connsiteY8" fmla="*/ 606056 h 839972"/>
                    <a:gd name="connsiteX9" fmla="*/ 31898 w 1669311"/>
                    <a:gd name="connsiteY9" fmla="*/ 744279 h 839972"/>
                    <a:gd name="connsiteX10" fmla="*/ 159488 w 1669311"/>
                    <a:gd name="connsiteY10" fmla="*/ 839972 h 839972"/>
                    <a:gd name="connsiteX11" fmla="*/ 372139 w 1669311"/>
                    <a:gd name="connsiteY11" fmla="*/ 808075 h 839972"/>
                    <a:gd name="connsiteX12" fmla="*/ 595423 w 1669311"/>
                    <a:gd name="connsiteY12" fmla="*/ 765544 h 839972"/>
                    <a:gd name="connsiteX13" fmla="*/ 797442 w 1669311"/>
                    <a:gd name="connsiteY13" fmla="*/ 680484 h 839972"/>
                    <a:gd name="connsiteX14" fmla="*/ 1052623 w 1669311"/>
                    <a:gd name="connsiteY14" fmla="*/ 595423 h 839972"/>
                    <a:gd name="connsiteX15" fmla="*/ 1254642 w 1669311"/>
                    <a:gd name="connsiteY15" fmla="*/ 563526 h 839972"/>
                    <a:gd name="connsiteX16" fmla="*/ 1477925 w 1669311"/>
                    <a:gd name="connsiteY16" fmla="*/ 510363 h 839972"/>
                    <a:gd name="connsiteX17" fmla="*/ 1594884 w 1669311"/>
                    <a:gd name="connsiteY17" fmla="*/ 478465 h 839972"/>
                    <a:gd name="connsiteX18" fmla="*/ 1584251 w 1669311"/>
                    <a:gd name="connsiteY18" fmla="*/ 435935 h 839972"/>
                    <a:gd name="connsiteX19" fmla="*/ 1573618 w 1669311"/>
                    <a:gd name="connsiteY19" fmla="*/ 233916 h 839972"/>
                    <a:gd name="connsiteX20" fmla="*/ 1669311 w 1669311"/>
                    <a:gd name="connsiteY20" fmla="*/ 42530 h 83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311" h="839972">
                      <a:moveTo>
                        <a:pt x="1669311" y="42530"/>
                      </a:moveTo>
                      <a:lnTo>
                        <a:pt x="1297172" y="21265"/>
                      </a:lnTo>
                      <a:lnTo>
                        <a:pt x="946298" y="0"/>
                      </a:lnTo>
                      <a:lnTo>
                        <a:pt x="701749" y="0"/>
                      </a:lnTo>
                      <a:lnTo>
                        <a:pt x="361507" y="85061"/>
                      </a:lnTo>
                      <a:lnTo>
                        <a:pt x="191386" y="170121"/>
                      </a:lnTo>
                      <a:lnTo>
                        <a:pt x="74428" y="265814"/>
                      </a:lnTo>
                      <a:lnTo>
                        <a:pt x="0" y="404037"/>
                      </a:lnTo>
                      <a:lnTo>
                        <a:pt x="0" y="606056"/>
                      </a:lnTo>
                      <a:lnTo>
                        <a:pt x="31898" y="744279"/>
                      </a:lnTo>
                      <a:lnTo>
                        <a:pt x="159488" y="839972"/>
                      </a:lnTo>
                      <a:lnTo>
                        <a:pt x="372139" y="808075"/>
                      </a:lnTo>
                      <a:lnTo>
                        <a:pt x="595423" y="765544"/>
                      </a:lnTo>
                      <a:lnTo>
                        <a:pt x="797442" y="680484"/>
                      </a:lnTo>
                      <a:lnTo>
                        <a:pt x="1052623" y="595423"/>
                      </a:lnTo>
                      <a:lnTo>
                        <a:pt x="1254642" y="563526"/>
                      </a:lnTo>
                      <a:lnTo>
                        <a:pt x="1477925" y="510363"/>
                      </a:lnTo>
                      <a:lnTo>
                        <a:pt x="1594884" y="478465"/>
                      </a:lnTo>
                      <a:lnTo>
                        <a:pt x="1584251" y="435935"/>
                      </a:lnTo>
                      <a:lnTo>
                        <a:pt x="1573618" y="233916"/>
                      </a:lnTo>
                      <a:lnTo>
                        <a:pt x="1669311" y="4253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881BF187-A864-4541-B51C-CD0DCD2E403E}"/>
                    </a:ext>
                  </a:extLst>
                </p:cNvPr>
                <p:cNvSpPr/>
                <p:nvPr/>
              </p:nvSpPr>
              <p:spPr>
                <a:xfrm>
                  <a:off x="3610237" y="2879600"/>
                  <a:ext cx="1095153" cy="871870"/>
                </a:xfrm>
                <a:custGeom>
                  <a:avLst/>
                  <a:gdLst>
                    <a:gd name="connsiteX0" fmla="*/ 85060 w 1095153"/>
                    <a:gd name="connsiteY0" fmla="*/ 10632 h 871870"/>
                    <a:gd name="connsiteX1" fmla="*/ 0 w 1095153"/>
                    <a:gd name="connsiteY1" fmla="*/ 191386 h 871870"/>
                    <a:gd name="connsiteX2" fmla="*/ 21265 w 1095153"/>
                    <a:gd name="connsiteY2" fmla="*/ 393404 h 871870"/>
                    <a:gd name="connsiteX3" fmla="*/ 106326 w 1095153"/>
                    <a:gd name="connsiteY3" fmla="*/ 627321 h 871870"/>
                    <a:gd name="connsiteX4" fmla="*/ 180753 w 1095153"/>
                    <a:gd name="connsiteY4" fmla="*/ 744279 h 871870"/>
                    <a:gd name="connsiteX5" fmla="*/ 308344 w 1095153"/>
                    <a:gd name="connsiteY5" fmla="*/ 850604 h 871870"/>
                    <a:gd name="connsiteX6" fmla="*/ 404037 w 1095153"/>
                    <a:gd name="connsiteY6" fmla="*/ 871870 h 871870"/>
                    <a:gd name="connsiteX7" fmla="*/ 637953 w 1095153"/>
                    <a:gd name="connsiteY7" fmla="*/ 808074 h 871870"/>
                    <a:gd name="connsiteX8" fmla="*/ 903767 w 1095153"/>
                    <a:gd name="connsiteY8" fmla="*/ 701749 h 871870"/>
                    <a:gd name="connsiteX9" fmla="*/ 1052623 w 1095153"/>
                    <a:gd name="connsiteY9" fmla="*/ 584790 h 871870"/>
                    <a:gd name="connsiteX10" fmla="*/ 1095153 w 1095153"/>
                    <a:gd name="connsiteY10" fmla="*/ 467832 h 871870"/>
                    <a:gd name="connsiteX11" fmla="*/ 1084521 w 1095153"/>
                    <a:gd name="connsiteY11" fmla="*/ 340242 h 871870"/>
                    <a:gd name="connsiteX12" fmla="*/ 1020726 w 1095153"/>
                    <a:gd name="connsiteY12" fmla="*/ 233916 h 871870"/>
                    <a:gd name="connsiteX13" fmla="*/ 882502 w 1095153"/>
                    <a:gd name="connsiteY13" fmla="*/ 138223 h 871870"/>
                    <a:gd name="connsiteX14" fmla="*/ 754912 w 1095153"/>
                    <a:gd name="connsiteY14" fmla="*/ 74428 h 871870"/>
                    <a:gd name="connsiteX15" fmla="*/ 595423 w 1095153"/>
                    <a:gd name="connsiteY15" fmla="*/ 31897 h 871870"/>
                    <a:gd name="connsiteX16" fmla="*/ 435935 w 1095153"/>
                    <a:gd name="connsiteY16" fmla="*/ 31897 h 871870"/>
                    <a:gd name="connsiteX17" fmla="*/ 202019 w 1095153"/>
                    <a:gd name="connsiteY17" fmla="*/ 0 h 871870"/>
                    <a:gd name="connsiteX18" fmla="*/ 85060 w 1095153"/>
                    <a:gd name="connsiteY18" fmla="*/ 10632 h 871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95153" h="871870">
                      <a:moveTo>
                        <a:pt x="85060" y="10632"/>
                      </a:moveTo>
                      <a:lnTo>
                        <a:pt x="0" y="191386"/>
                      </a:lnTo>
                      <a:lnTo>
                        <a:pt x="21265" y="393404"/>
                      </a:lnTo>
                      <a:lnTo>
                        <a:pt x="106326" y="627321"/>
                      </a:lnTo>
                      <a:lnTo>
                        <a:pt x="180753" y="744279"/>
                      </a:lnTo>
                      <a:lnTo>
                        <a:pt x="308344" y="850604"/>
                      </a:lnTo>
                      <a:lnTo>
                        <a:pt x="404037" y="871870"/>
                      </a:lnTo>
                      <a:lnTo>
                        <a:pt x="637953" y="808074"/>
                      </a:lnTo>
                      <a:lnTo>
                        <a:pt x="903767" y="701749"/>
                      </a:lnTo>
                      <a:lnTo>
                        <a:pt x="1052623" y="584790"/>
                      </a:lnTo>
                      <a:lnTo>
                        <a:pt x="1095153" y="467832"/>
                      </a:lnTo>
                      <a:lnTo>
                        <a:pt x="1084521" y="340242"/>
                      </a:lnTo>
                      <a:lnTo>
                        <a:pt x="1020726" y="233916"/>
                      </a:lnTo>
                      <a:lnTo>
                        <a:pt x="882502" y="138223"/>
                      </a:lnTo>
                      <a:lnTo>
                        <a:pt x="754912" y="74428"/>
                      </a:lnTo>
                      <a:lnTo>
                        <a:pt x="595423" y="31897"/>
                      </a:lnTo>
                      <a:lnTo>
                        <a:pt x="435935" y="31897"/>
                      </a:lnTo>
                      <a:lnTo>
                        <a:pt x="202019" y="0"/>
                      </a:lnTo>
                      <a:lnTo>
                        <a:pt x="85060" y="10632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34D5CD-3980-AF41-B7A4-0AA5EA686A75}"/>
                </a:ext>
              </a:extLst>
            </p:cNvPr>
            <p:cNvGrpSpPr/>
            <p:nvPr/>
          </p:nvGrpSpPr>
          <p:grpSpPr>
            <a:xfrm>
              <a:off x="8076754" y="3736905"/>
              <a:ext cx="2635889" cy="1254580"/>
              <a:chOff x="3525564" y="3924230"/>
              <a:chExt cx="2635889" cy="1254580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B8BD5A-8C26-B043-9491-96DEE1FCAAC0}"/>
                  </a:ext>
                </a:extLst>
              </p:cNvPr>
              <p:cNvSpPr txBox="1"/>
              <p:nvPr/>
            </p:nvSpPr>
            <p:spPr>
              <a:xfrm>
                <a:off x="5343150" y="4077769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8D251-E198-964F-8908-16EE0D764D0F}"/>
                  </a:ext>
                </a:extLst>
              </p:cNvPr>
              <p:cNvSpPr txBox="1"/>
              <p:nvPr/>
            </p:nvSpPr>
            <p:spPr>
              <a:xfrm>
                <a:off x="3525564" y="3924230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LGE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D2057F-2CDE-4A47-A9A6-B60A0A6A9BE6}"/>
                  </a:ext>
                </a:extLst>
              </p:cNvPr>
              <p:cNvSpPr txBox="1"/>
              <p:nvPr/>
            </p:nvSpPr>
            <p:spPr>
              <a:xfrm>
                <a:off x="3596817" y="4809478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D3989E4-07AE-C045-B795-B8339A6B031B}"/>
              </a:ext>
            </a:extLst>
          </p:cNvPr>
          <p:cNvSpPr txBox="1"/>
          <p:nvPr/>
        </p:nvSpPr>
        <p:spPr>
          <a:xfrm>
            <a:off x="3843625" y="2472181"/>
            <a:ext cx="110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130DF06B-46C7-D54D-86FE-C6EAFA9A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16" y="1233843"/>
            <a:ext cx="1391638" cy="188523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EAD812-5226-3342-BCDA-FF2FC7BF0E5C}"/>
              </a:ext>
            </a:extLst>
          </p:cNvPr>
          <p:cNvSpPr txBox="1"/>
          <p:nvPr/>
        </p:nvSpPr>
        <p:spPr>
          <a:xfrm>
            <a:off x="7460376" y="3304659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Glia</a:t>
            </a:r>
          </a:p>
        </p:txBody>
      </p:sp>
    </p:spTree>
    <p:extLst>
      <p:ext uri="{BB962C8B-B14F-4D97-AF65-F5344CB8AC3E}">
        <p14:creationId xmlns:p14="http://schemas.microsoft.com/office/powerpoint/2010/main" val="1493346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Developmental Program Across Regions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9717336-A07D-5141-A387-5DD5FF2062F0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5113274" y="1435394"/>
            <a:chExt cx="6572693" cy="45717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5DB70B1-C97D-5E46-8130-628BC6A08772}"/>
                </a:ext>
              </a:extLst>
            </p:cNvPr>
            <p:cNvGrpSpPr/>
            <p:nvPr/>
          </p:nvGrpSpPr>
          <p:grpSpPr>
            <a:xfrm>
              <a:off x="5113274" y="1435394"/>
              <a:ext cx="6572693" cy="4571705"/>
              <a:chOff x="226146" y="1325563"/>
              <a:chExt cx="7453425" cy="520821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C7A015BB-81E0-244A-B976-F73105FBA192}"/>
                  </a:ext>
                </a:extLst>
              </p:cNvPr>
              <p:cNvGrpSpPr/>
              <p:nvPr/>
            </p:nvGrpSpPr>
            <p:grpSpPr>
              <a:xfrm>
                <a:off x="226146" y="1325563"/>
                <a:ext cx="7453425" cy="5208218"/>
                <a:chOff x="85059" y="1334577"/>
                <a:chExt cx="5336108" cy="3632702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77ED5850-C7B9-4244-A0D7-D0765F8CAEC1}"/>
                    </a:ext>
                  </a:extLst>
                </p:cNvPr>
                <p:cNvGrpSpPr/>
                <p:nvPr/>
              </p:nvGrpSpPr>
              <p:grpSpPr>
                <a:xfrm>
                  <a:off x="85059" y="1334577"/>
                  <a:ext cx="5336108" cy="3632702"/>
                  <a:chOff x="85059" y="1334577"/>
                  <a:chExt cx="5336108" cy="3632702"/>
                </a:xfrm>
              </p:grpSpPr>
              <p:sp>
                <p:nvSpPr>
                  <p:cNvPr id="106" name="Freeform 105">
                    <a:extLst>
                      <a:ext uri="{FF2B5EF4-FFF2-40B4-BE49-F238E27FC236}">
                        <a16:creationId xmlns:a16="http://schemas.microsoft.com/office/drawing/2014/main" id="{B3148849-943D-A145-9FC4-5D7AEC43D6F0}"/>
                      </a:ext>
                    </a:extLst>
                  </p:cNvPr>
                  <p:cNvSpPr/>
                  <p:nvPr/>
                </p:nvSpPr>
                <p:spPr>
                  <a:xfrm>
                    <a:off x="477146" y="1632289"/>
                    <a:ext cx="4944021" cy="3334990"/>
                  </a:xfrm>
                  <a:custGeom>
                    <a:avLst/>
                    <a:gdLst>
                      <a:gd name="connsiteX0" fmla="*/ 437253 w 4944021"/>
                      <a:gd name="connsiteY0" fmla="*/ 2460783 h 3334990"/>
                      <a:gd name="connsiteX1" fmla="*/ 171439 w 4944021"/>
                      <a:gd name="connsiteY1" fmla="*/ 2684067 h 3334990"/>
                      <a:gd name="connsiteX2" fmla="*/ 97012 w 4944021"/>
                      <a:gd name="connsiteY2" fmla="*/ 2822290 h 3334990"/>
                      <a:gd name="connsiteX3" fmla="*/ 33216 w 4944021"/>
                      <a:gd name="connsiteY3" fmla="*/ 2939248 h 3334990"/>
                      <a:gd name="connsiteX4" fmla="*/ 1319 w 4944021"/>
                      <a:gd name="connsiteY4" fmla="*/ 3013676 h 3334990"/>
                      <a:gd name="connsiteX5" fmla="*/ 75746 w 4944021"/>
                      <a:gd name="connsiteY5" fmla="*/ 3088104 h 3334990"/>
                      <a:gd name="connsiteX6" fmla="*/ 160807 w 4944021"/>
                      <a:gd name="connsiteY6" fmla="*/ 3215694 h 3334990"/>
                      <a:gd name="connsiteX7" fmla="*/ 256500 w 4944021"/>
                      <a:gd name="connsiteY7" fmla="*/ 3290122 h 3334990"/>
                      <a:gd name="connsiteX8" fmla="*/ 384091 w 4944021"/>
                      <a:gd name="connsiteY8" fmla="*/ 3322020 h 3334990"/>
                      <a:gd name="connsiteX9" fmla="*/ 586109 w 4944021"/>
                      <a:gd name="connsiteY9" fmla="*/ 3332653 h 3334990"/>
                      <a:gd name="connsiteX10" fmla="*/ 926351 w 4944021"/>
                      <a:gd name="connsiteY10" fmla="*/ 3279490 h 3334990"/>
                      <a:gd name="connsiteX11" fmla="*/ 1117737 w 4944021"/>
                      <a:gd name="connsiteY11" fmla="*/ 3236960 h 3334990"/>
                      <a:gd name="connsiteX12" fmla="*/ 1298491 w 4944021"/>
                      <a:gd name="connsiteY12" fmla="*/ 3194429 h 3334990"/>
                      <a:gd name="connsiteX13" fmla="*/ 1436714 w 4944021"/>
                      <a:gd name="connsiteY13" fmla="*/ 3013676 h 3334990"/>
                      <a:gd name="connsiteX14" fmla="*/ 1659998 w 4944021"/>
                      <a:gd name="connsiteY14" fmla="*/ 3003043 h 3334990"/>
                      <a:gd name="connsiteX15" fmla="*/ 1840751 w 4944021"/>
                      <a:gd name="connsiteY15" fmla="*/ 3056206 h 3334990"/>
                      <a:gd name="connsiteX16" fmla="*/ 2085300 w 4944021"/>
                      <a:gd name="connsiteY16" fmla="*/ 3077471 h 3334990"/>
                      <a:gd name="connsiteX17" fmla="*/ 2276686 w 4944021"/>
                      <a:gd name="connsiteY17" fmla="*/ 3034941 h 3334990"/>
                      <a:gd name="connsiteX18" fmla="*/ 2510602 w 4944021"/>
                      <a:gd name="connsiteY18" fmla="*/ 2971146 h 3334990"/>
                      <a:gd name="connsiteX19" fmla="*/ 2723253 w 4944021"/>
                      <a:gd name="connsiteY19" fmla="*/ 2992411 h 3334990"/>
                      <a:gd name="connsiteX20" fmla="*/ 3106026 w 4944021"/>
                      <a:gd name="connsiteY20" fmla="*/ 3077471 h 3334990"/>
                      <a:gd name="connsiteX21" fmla="*/ 3403737 w 4944021"/>
                      <a:gd name="connsiteY21" fmla="*/ 3141267 h 3334990"/>
                      <a:gd name="connsiteX22" fmla="*/ 3850305 w 4944021"/>
                      <a:gd name="connsiteY22" fmla="*/ 3247592 h 3334990"/>
                      <a:gd name="connsiteX23" fmla="*/ 4148016 w 4944021"/>
                      <a:gd name="connsiteY23" fmla="*/ 3268857 h 3334990"/>
                      <a:gd name="connsiteX24" fmla="*/ 4403198 w 4944021"/>
                      <a:gd name="connsiteY24" fmla="*/ 3183797 h 3334990"/>
                      <a:gd name="connsiteX25" fmla="*/ 4626481 w 4944021"/>
                      <a:gd name="connsiteY25" fmla="*/ 3003043 h 3334990"/>
                      <a:gd name="connsiteX26" fmla="*/ 4828500 w 4944021"/>
                      <a:gd name="connsiteY26" fmla="*/ 2715964 h 3334990"/>
                      <a:gd name="connsiteX27" fmla="*/ 4934826 w 4944021"/>
                      <a:gd name="connsiteY27" fmla="*/ 2396987 h 3334990"/>
                      <a:gd name="connsiteX28" fmla="*/ 4934826 w 4944021"/>
                      <a:gd name="connsiteY28" fmla="*/ 1982318 h 3334990"/>
                      <a:gd name="connsiteX29" fmla="*/ 4902928 w 4944021"/>
                      <a:gd name="connsiteY29" fmla="*/ 1673974 h 3334990"/>
                      <a:gd name="connsiteX30" fmla="*/ 4828500 w 4944021"/>
                      <a:gd name="connsiteY30" fmla="*/ 1440057 h 3334990"/>
                      <a:gd name="connsiteX31" fmla="*/ 4669012 w 4944021"/>
                      <a:gd name="connsiteY31" fmla="*/ 1163611 h 3334990"/>
                      <a:gd name="connsiteX32" fmla="*/ 4392565 w 4944021"/>
                      <a:gd name="connsiteY32" fmla="*/ 780839 h 3334990"/>
                      <a:gd name="connsiteX33" fmla="*/ 3743979 w 4944021"/>
                      <a:gd name="connsiteY33" fmla="*/ 259843 h 3334990"/>
                      <a:gd name="connsiteX34" fmla="*/ 3382472 w 4944021"/>
                      <a:gd name="connsiteY34" fmla="*/ 132253 h 3334990"/>
                      <a:gd name="connsiteX35" fmla="*/ 2829579 w 4944021"/>
                      <a:gd name="connsiteY35" fmla="*/ 25927 h 3334990"/>
                      <a:gd name="connsiteX36" fmla="*/ 2531867 w 4944021"/>
                      <a:gd name="connsiteY36" fmla="*/ 4662 h 3334990"/>
                      <a:gd name="connsiteX37" fmla="*/ 2106565 w 4944021"/>
                      <a:gd name="connsiteY37" fmla="*/ 15294 h 3334990"/>
                      <a:gd name="connsiteX38" fmla="*/ 1659998 w 4944021"/>
                      <a:gd name="connsiteY38" fmla="*/ 153518 h 3334990"/>
                      <a:gd name="connsiteX39" fmla="*/ 1341021 w 4944021"/>
                      <a:gd name="connsiteY39" fmla="*/ 302374 h 3334990"/>
                      <a:gd name="connsiteX40" fmla="*/ 1043309 w 4944021"/>
                      <a:gd name="connsiteY40" fmla="*/ 546922 h 3334990"/>
                      <a:gd name="connsiteX41" fmla="*/ 809393 w 4944021"/>
                      <a:gd name="connsiteY41" fmla="*/ 812736 h 3334990"/>
                      <a:gd name="connsiteX42" fmla="*/ 628639 w 4944021"/>
                      <a:gd name="connsiteY42" fmla="*/ 1089183 h 3334990"/>
                      <a:gd name="connsiteX43" fmla="*/ 458519 w 4944021"/>
                      <a:gd name="connsiteY43" fmla="*/ 1418792 h 3334990"/>
                      <a:gd name="connsiteX44" fmla="*/ 362826 w 4944021"/>
                      <a:gd name="connsiteY44" fmla="*/ 1695239 h 3334990"/>
                      <a:gd name="connsiteX45" fmla="*/ 309663 w 4944021"/>
                      <a:gd name="connsiteY45" fmla="*/ 1918522 h 3334990"/>
                      <a:gd name="connsiteX46" fmla="*/ 299030 w 4944021"/>
                      <a:gd name="connsiteY46" fmla="*/ 2088643 h 3334990"/>
                      <a:gd name="connsiteX47" fmla="*/ 320295 w 4944021"/>
                      <a:gd name="connsiteY47" fmla="*/ 2248132 h 3334990"/>
                      <a:gd name="connsiteX48" fmla="*/ 373458 w 4944021"/>
                      <a:gd name="connsiteY48" fmla="*/ 2386355 h 3334990"/>
                      <a:gd name="connsiteX49" fmla="*/ 437253 w 4944021"/>
                      <a:gd name="connsiteY49" fmla="*/ 2460783 h 3334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4944021" h="3334990">
                        <a:moveTo>
                          <a:pt x="437253" y="2460783"/>
                        </a:moveTo>
                        <a:cubicBezTo>
                          <a:pt x="403583" y="2510402"/>
                          <a:pt x="228146" y="2623816"/>
                          <a:pt x="171439" y="2684067"/>
                        </a:cubicBezTo>
                        <a:cubicBezTo>
                          <a:pt x="114732" y="2744318"/>
                          <a:pt x="120049" y="2779760"/>
                          <a:pt x="97012" y="2822290"/>
                        </a:cubicBezTo>
                        <a:cubicBezTo>
                          <a:pt x="73975" y="2864820"/>
                          <a:pt x="49165" y="2907350"/>
                          <a:pt x="33216" y="2939248"/>
                        </a:cubicBezTo>
                        <a:cubicBezTo>
                          <a:pt x="17267" y="2971146"/>
                          <a:pt x="-5769" y="2988867"/>
                          <a:pt x="1319" y="3013676"/>
                        </a:cubicBezTo>
                        <a:cubicBezTo>
                          <a:pt x="8407" y="3038485"/>
                          <a:pt x="49165" y="3054434"/>
                          <a:pt x="75746" y="3088104"/>
                        </a:cubicBezTo>
                        <a:cubicBezTo>
                          <a:pt x="102327" y="3121774"/>
                          <a:pt x="130681" y="3182024"/>
                          <a:pt x="160807" y="3215694"/>
                        </a:cubicBezTo>
                        <a:cubicBezTo>
                          <a:pt x="190933" y="3249364"/>
                          <a:pt x="219286" y="3272401"/>
                          <a:pt x="256500" y="3290122"/>
                        </a:cubicBezTo>
                        <a:cubicBezTo>
                          <a:pt x="293714" y="3307843"/>
                          <a:pt x="329156" y="3314932"/>
                          <a:pt x="384091" y="3322020"/>
                        </a:cubicBezTo>
                        <a:cubicBezTo>
                          <a:pt x="439026" y="3329109"/>
                          <a:pt x="495732" y="3339741"/>
                          <a:pt x="586109" y="3332653"/>
                        </a:cubicBezTo>
                        <a:cubicBezTo>
                          <a:pt x="676486" y="3325565"/>
                          <a:pt x="837746" y="3295439"/>
                          <a:pt x="926351" y="3279490"/>
                        </a:cubicBezTo>
                        <a:cubicBezTo>
                          <a:pt x="1014956" y="3263541"/>
                          <a:pt x="1117737" y="3236960"/>
                          <a:pt x="1117737" y="3236960"/>
                        </a:cubicBezTo>
                        <a:cubicBezTo>
                          <a:pt x="1179760" y="3222783"/>
                          <a:pt x="1245328" y="3231643"/>
                          <a:pt x="1298491" y="3194429"/>
                        </a:cubicBezTo>
                        <a:cubicBezTo>
                          <a:pt x="1351654" y="3157215"/>
                          <a:pt x="1376463" y="3045574"/>
                          <a:pt x="1436714" y="3013676"/>
                        </a:cubicBezTo>
                        <a:cubicBezTo>
                          <a:pt x="1496965" y="2981778"/>
                          <a:pt x="1592659" y="2995955"/>
                          <a:pt x="1659998" y="3003043"/>
                        </a:cubicBezTo>
                        <a:cubicBezTo>
                          <a:pt x="1727338" y="3010131"/>
                          <a:pt x="1769867" y="3043801"/>
                          <a:pt x="1840751" y="3056206"/>
                        </a:cubicBezTo>
                        <a:cubicBezTo>
                          <a:pt x="1911635" y="3068611"/>
                          <a:pt x="2012644" y="3081015"/>
                          <a:pt x="2085300" y="3077471"/>
                        </a:cubicBezTo>
                        <a:cubicBezTo>
                          <a:pt x="2157956" y="3073927"/>
                          <a:pt x="2205802" y="3052662"/>
                          <a:pt x="2276686" y="3034941"/>
                        </a:cubicBezTo>
                        <a:cubicBezTo>
                          <a:pt x="2347570" y="3017220"/>
                          <a:pt x="2436174" y="2978234"/>
                          <a:pt x="2510602" y="2971146"/>
                        </a:cubicBezTo>
                        <a:cubicBezTo>
                          <a:pt x="2585030" y="2964058"/>
                          <a:pt x="2624016" y="2974690"/>
                          <a:pt x="2723253" y="2992411"/>
                        </a:cubicBezTo>
                        <a:cubicBezTo>
                          <a:pt x="2822490" y="3010132"/>
                          <a:pt x="3106026" y="3077471"/>
                          <a:pt x="3106026" y="3077471"/>
                        </a:cubicBezTo>
                        <a:lnTo>
                          <a:pt x="3403737" y="3141267"/>
                        </a:lnTo>
                        <a:cubicBezTo>
                          <a:pt x="3527783" y="3169620"/>
                          <a:pt x="3726258" y="3226327"/>
                          <a:pt x="3850305" y="3247592"/>
                        </a:cubicBezTo>
                        <a:cubicBezTo>
                          <a:pt x="3974352" y="3268857"/>
                          <a:pt x="4055867" y="3279490"/>
                          <a:pt x="4148016" y="3268857"/>
                        </a:cubicBezTo>
                        <a:cubicBezTo>
                          <a:pt x="4240165" y="3258225"/>
                          <a:pt x="4323454" y="3228099"/>
                          <a:pt x="4403198" y="3183797"/>
                        </a:cubicBezTo>
                        <a:cubicBezTo>
                          <a:pt x="4482942" y="3139495"/>
                          <a:pt x="4555597" y="3081015"/>
                          <a:pt x="4626481" y="3003043"/>
                        </a:cubicBezTo>
                        <a:cubicBezTo>
                          <a:pt x="4697365" y="2925071"/>
                          <a:pt x="4777109" y="2816973"/>
                          <a:pt x="4828500" y="2715964"/>
                        </a:cubicBezTo>
                        <a:cubicBezTo>
                          <a:pt x="4879891" y="2614955"/>
                          <a:pt x="4917105" y="2519261"/>
                          <a:pt x="4934826" y="2396987"/>
                        </a:cubicBezTo>
                        <a:cubicBezTo>
                          <a:pt x="4952547" y="2274713"/>
                          <a:pt x="4940142" y="2102820"/>
                          <a:pt x="4934826" y="1982318"/>
                        </a:cubicBezTo>
                        <a:cubicBezTo>
                          <a:pt x="4929510" y="1861816"/>
                          <a:pt x="4920649" y="1764351"/>
                          <a:pt x="4902928" y="1673974"/>
                        </a:cubicBezTo>
                        <a:cubicBezTo>
                          <a:pt x="4885207" y="1583597"/>
                          <a:pt x="4867486" y="1525117"/>
                          <a:pt x="4828500" y="1440057"/>
                        </a:cubicBezTo>
                        <a:cubicBezTo>
                          <a:pt x="4789514" y="1354997"/>
                          <a:pt x="4741668" y="1273481"/>
                          <a:pt x="4669012" y="1163611"/>
                        </a:cubicBezTo>
                        <a:cubicBezTo>
                          <a:pt x="4596356" y="1053741"/>
                          <a:pt x="4546737" y="931467"/>
                          <a:pt x="4392565" y="780839"/>
                        </a:cubicBezTo>
                        <a:cubicBezTo>
                          <a:pt x="4238393" y="630211"/>
                          <a:pt x="3912328" y="367941"/>
                          <a:pt x="3743979" y="259843"/>
                        </a:cubicBezTo>
                        <a:cubicBezTo>
                          <a:pt x="3575630" y="151745"/>
                          <a:pt x="3534872" y="171239"/>
                          <a:pt x="3382472" y="132253"/>
                        </a:cubicBezTo>
                        <a:cubicBezTo>
                          <a:pt x="3230072" y="93267"/>
                          <a:pt x="2971346" y="47192"/>
                          <a:pt x="2829579" y="25927"/>
                        </a:cubicBezTo>
                        <a:cubicBezTo>
                          <a:pt x="2687812" y="4662"/>
                          <a:pt x="2652369" y="6434"/>
                          <a:pt x="2531867" y="4662"/>
                        </a:cubicBezTo>
                        <a:cubicBezTo>
                          <a:pt x="2411365" y="2890"/>
                          <a:pt x="2251876" y="-9515"/>
                          <a:pt x="2106565" y="15294"/>
                        </a:cubicBezTo>
                        <a:cubicBezTo>
                          <a:pt x="1961254" y="40103"/>
                          <a:pt x="1787589" y="105671"/>
                          <a:pt x="1659998" y="153518"/>
                        </a:cubicBezTo>
                        <a:cubicBezTo>
                          <a:pt x="1532407" y="201365"/>
                          <a:pt x="1443802" y="236807"/>
                          <a:pt x="1341021" y="302374"/>
                        </a:cubicBezTo>
                        <a:cubicBezTo>
                          <a:pt x="1238240" y="367941"/>
                          <a:pt x="1131914" y="461862"/>
                          <a:pt x="1043309" y="546922"/>
                        </a:cubicBezTo>
                        <a:cubicBezTo>
                          <a:pt x="954704" y="631982"/>
                          <a:pt x="878505" y="722359"/>
                          <a:pt x="809393" y="812736"/>
                        </a:cubicBezTo>
                        <a:cubicBezTo>
                          <a:pt x="740281" y="903113"/>
                          <a:pt x="687118" y="988174"/>
                          <a:pt x="628639" y="1089183"/>
                        </a:cubicBezTo>
                        <a:cubicBezTo>
                          <a:pt x="570160" y="1190192"/>
                          <a:pt x="502821" y="1317783"/>
                          <a:pt x="458519" y="1418792"/>
                        </a:cubicBezTo>
                        <a:cubicBezTo>
                          <a:pt x="414217" y="1519801"/>
                          <a:pt x="387635" y="1611951"/>
                          <a:pt x="362826" y="1695239"/>
                        </a:cubicBezTo>
                        <a:cubicBezTo>
                          <a:pt x="338017" y="1778527"/>
                          <a:pt x="320296" y="1852955"/>
                          <a:pt x="309663" y="1918522"/>
                        </a:cubicBezTo>
                        <a:cubicBezTo>
                          <a:pt x="299030" y="1984089"/>
                          <a:pt x="297258" y="2033708"/>
                          <a:pt x="299030" y="2088643"/>
                        </a:cubicBezTo>
                        <a:cubicBezTo>
                          <a:pt x="300802" y="2143578"/>
                          <a:pt x="307890" y="2198513"/>
                          <a:pt x="320295" y="2248132"/>
                        </a:cubicBezTo>
                        <a:cubicBezTo>
                          <a:pt x="332700" y="2297751"/>
                          <a:pt x="353965" y="2349141"/>
                          <a:pt x="373458" y="2386355"/>
                        </a:cubicBezTo>
                        <a:cubicBezTo>
                          <a:pt x="392951" y="2423569"/>
                          <a:pt x="470923" y="2411164"/>
                          <a:pt x="437253" y="246078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Freeform 106">
                    <a:extLst>
                      <a:ext uri="{FF2B5EF4-FFF2-40B4-BE49-F238E27FC236}">
                        <a16:creationId xmlns:a16="http://schemas.microsoft.com/office/drawing/2014/main" id="{B743480C-A7A1-3345-80A3-63FB10B744E7}"/>
                      </a:ext>
                    </a:extLst>
                  </p:cNvPr>
                  <p:cNvSpPr/>
                  <p:nvPr/>
                </p:nvSpPr>
                <p:spPr>
                  <a:xfrm>
                    <a:off x="85059" y="1334577"/>
                    <a:ext cx="4125434" cy="3334990"/>
                  </a:xfrm>
                  <a:custGeom>
                    <a:avLst/>
                    <a:gdLst>
                      <a:gd name="connsiteX0" fmla="*/ 4125433 w 4125433"/>
                      <a:gd name="connsiteY0" fmla="*/ 552893 h 3359889"/>
                      <a:gd name="connsiteX1" fmla="*/ 3806456 w 4125433"/>
                      <a:gd name="connsiteY1" fmla="*/ 361507 h 3359889"/>
                      <a:gd name="connsiteX2" fmla="*/ 3646968 w 4125433"/>
                      <a:gd name="connsiteY2" fmla="*/ 276447 h 3359889"/>
                      <a:gd name="connsiteX3" fmla="*/ 3466214 w 4125433"/>
                      <a:gd name="connsiteY3" fmla="*/ 191386 h 3359889"/>
                      <a:gd name="connsiteX4" fmla="*/ 3232298 w 4125433"/>
                      <a:gd name="connsiteY4" fmla="*/ 116958 h 3359889"/>
                      <a:gd name="connsiteX5" fmla="*/ 2838893 w 4125433"/>
                      <a:gd name="connsiteY5" fmla="*/ 42531 h 3359889"/>
                      <a:gd name="connsiteX6" fmla="*/ 2488019 w 4125433"/>
                      <a:gd name="connsiteY6" fmla="*/ 0 h 3359889"/>
                      <a:gd name="connsiteX7" fmla="*/ 2169042 w 4125433"/>
                      <a:gd name="connsiteY7" fmla="*/ 10633 h 3359889"/>
                      <a:gd name="connsiteX8" fmla="*/ 1828800 w 4125433"/>
                      <a:gd name="connsiteY8" fmla="*/ 63796 h 3359889"/>
                      <a:gd name="connsiteX9" fmla="*/ 1531088 w 4125433"/>
                      <a:gd name="connsiteY9" fmla="*/ 138224 h 3359889"/>
                      <a:gd name="connsiteX10" fmla="*/ 1339702 w 4125433"/>
                      <a:gd name="connsiteY10" fmla="*/ 244549 h 3359889"/>
                      <a:gd name="connsiteX11" fmla="*/ 1127051 w 4125433"/>
                      <a:gd name="connsiteY11" fmla="*/ 361507 h 3359889"/>
                      <a:gd name="connsiteX12" fmla="*/ 956930 w 4125433"/>
                      <a:gd name="connsiteY12" fmla="*/ 478465 h 3359889"/>
                      <a:gd name="connsiteX13" fmla="*/ 839972 w 4125433"/>
                      <a:gd name="connsiteY13" fmla="*/ 584791 h 3359889"/>
                      <a:gd name="connsiteX14" fmla="*/ 723014 w 4125433"/>
                      <a:gd name="connsiteY14" fmla="*/ 723014 h 3359889"/>
                      <a:gd name="connsiteX15" fmla="*/ 595423 w 4125433"/>
                      <a:gd name="connsiteY15" fmla="*/ 839972 h 3359889"/>
                      <a:gd name="connsiteX16" fmla="*/ 510363 w 4125433"/>
                      <a:gd name="connsiteY16" fmla="*/ 999461 h 3359889"/>
                      <a:gd name="connsiteX17" fmla="*/ 382772 w 4125433"/>
                      <a:gd name="connsiteY17" fmla="*/ 1190847 h 3359889"/>
                      <a:gd name="connsiteX18" fmla="*/ 276447 w 4125433"/>
                      <a:gd name="connsiteY18" fmla="*/ 1456661 h 3359889"/>
                      <a:gd name="connsiteX19" fmla="*/ 202019 w 4125433"/>
                      <a:gd name="connsiteY19" fmla="*/ 1711842 h 3359889"/>
                      <a:gd name="connsiteX20" fmla="*/ 148856 w 4125433"/>
                      <a:gd name="connsiteY20" fmla="*/ 1913861 h 3359889"/>
                      <a:gd name="connsiteX21" fmla="*/ 148856 w 4125433"/>
                      <a:gd name="connsiteY21" fmla="*/ 2137145 h 3359889"/>
                      <a:gd name="connsiteX22" fmla="*/ 148856 w 4125433"/>
                      <a:gd name="connsiteY22" fmla="*/ 2317898 h 3359889"/>
                      <a:gd name="connsiteX23" fmla="*/ 223284 w 4125433"/>
                      <a:gd name="connsiteY23" fmla="*/ 2434856 h 3359889"/>
                      <a:gd name="connsiteX24" fmla="*/ 318977 w 4125433"/>
                      <a:gd name="connsiteY24" fmla="*/ 2573079 h 3359889"/>
                      <a:gd name="connsiteX25" fmla="*/ 202019 w 4125433"/>
                      <a:gd name="connsiteY25" fmla="*/ 2658140 h 3359889"/>
                      <a:gd name="connsiteX26" fmla="*/ 74428 w 4125433"/>
                      <a:gd name="connsiteY26" fmla="*/ 2796363 h 3359889"/>
                      <a:gd name="connsiteX27" fmla="*/ 10633 w 4125433"/>
                      <a:gd name="connsiteY27" fmla="*/ 2945219 h 3359889"/>
                      <a:gd name="connsiteX28" fmla="*/ 0 w 4125433"/>
                      <a:gd name="connsiteY28" fmla="*/ 3083442 h 3359889"/>
                      <a:gd name="connsiteX29" fmla="*/ 53163 w 4125433"/>
                      <a:gd name="connsiteY29" fmla="*/ 3189768 h 3359889"/>
                      <a:gd name="connsiteX30" fmla="*/ 170121 w 4125433"/>
                      <a:gd name="connsiteY30" fmla="*/ 3264196 h 3359889"/>
                      <a:gd name="connsiteX31" fmla="*/ 318977 w 4125433"/>
                      <a:gd name="connsiteY31" fmla="*/ 3327991 h 3359889"/>
                      <a:gd name="connsiteX32" fmla="*/ 404037 w 4125433"/>
                      <a:gd name="connsiteY32" fmla="*/ 3359889 h 3359889"/>
                      <a:gd name="connsiteX33" fmla="*/ 446568 w 4125433"/>
                      <a:gd name="connsiteY33" fmla="*/ 3359889 h 3359889"/>
                      <a:gd name="connsiteX34" fmla="*/ 531628 w 4125433"/>
                      <a:gd name="connsiteY34" fmla="*/ 3157870 h 3359889"/>
                      <a:gd name="connsiteX35" fmla="*/ 627321 w 4125433"/>
                      <a:gd name="connsiteY35" fmla="*/ 3009014 h 3359889"/>
                      <a:gd name="connsiteX36" fmla="*/ 786809 w 4125433"/>
                      <a:gd name="connsiteY36" fmla="*/ 2881424 h 3359889"/>
                      <a:gd name="connsiteX37" fmla="*/ 829340 w 4125433"/>
                      <a:gd name="connsiteY37" fmla="*/ 2828261 h 3359889"/>
                      <a:gd name="connsiteX38" fmla="*/ 829340 w 4125433"/>
                      <a:gd name="connsiteY38" fmla="*/ 2828261 h 3359889"/>
                      <a:gd name="connsiteX39" fmla="*/ 829340 w 4125433"/>
                      <a:gd name="connsiteY39" fmla="*/ 2828261 h 3359889"/>
                      <a:gd name="connsiteX40" fmla="*/ 754912 w 4125433"/>
                      <a:gd name="connsiteY40" fmla="*/ 2626242 h 3359889"/>
                      <a:gd name="connsiteX41" fmla="*/ 754912 w 4125433"/>
                      <a:gd name="connsiteY41" fmla="*/ 2456121 h 3359889"/>
                      <a:gd name="connsiteX42" fmla="*/ 765544 w 4125433"/>
                      <a:gd name="connsiteY42" fmla="*/ 2243470 h 3359889"/>
                      <a:gd name="connsiteX43" fmla="*/ 797442 w 4125433"/>
                      <a:gd name="connsiteY43" fmla="*/ 2052084 h 3359889"/>
                      <a:gd name="connsiteX44" fmla="*/ 861237 w 4125433"/>
                      <a:gd name="connsiteY44" fmla="*/ 1860698 h 3359889"/>
                      <a:gd name="connsiteX45" fmla="*/ 1010093 w 4125433"/>
                      <a:gd name="connsiteY45" fmla="*/ 1573619 h 3359889"/>
                      <a:gd name="connsiteX46" fmla="*/ 1095154 w 4125433"/>
                      <a:gd name="connsiteY46" fmla="*/ 1371600 h 3359889"/>
                      <a:gd name="connsiteX47" fmla="*/ 1275907 w 4125433"/>
                      <a:gd name="connsiteY47" fmla="*/ 1095154 h 3359889"/>
                      <a:gd name="connsiteX48" fmla="*/ 1467293 w 4125433"/>
                      <a:gd name="connsiteY48" fmla="*/ 893135 h 3359889"/>
                      <a:gd name="connsiteX49" fmla="*/ 1616149 w 4125433"/>
                      <a:gd name="connsiteY49" fmla="*/ 744279 h 3359889"/>
                      <a:gd name="connsiteX50" fmla="*/ 1998921 w 4125433"/>
                      <a:gd name="connsiteY50" fmla="*/ 531628 h 3359889"/>
                      <a:gd name="connsiteX51" fmla="*/ 2371061 w 4125433"/>
                      <a:gd name="connsiteY51" fmla="*/ 414670 h 3359889"/>
                      <a:gd name="connsiteX52" fmla="*/ 2860158 w 4125433"/>
                      <a:gd name="connsiteY52" fmla="*/ 361507 h 3359889"/>
                      <a:gd name="connsiteX53" fmla="*/ 3285461 w 4125433"/>
                      <a:gd name="connsiteY53" fmla="*/ 372140 h 3359889"/>
                      <a:gd name="connsiteX54" fmla="*/ 3625702 w 4125433"/>
                      <a:gd name="connsiteY54" fmla="*/ 414670 h 3359889"/>
                      <a:gd name="connsiteX55" fmla="*/ 3880884 w 4125433"/>
                      <a:gd name="connsiteY55" fmla="*/ 499731 h 3359889"/>
                      <a:gd name="connsiteX56" fmla="*/ 3997842 w 4125433"/>
                      <a:gd name="connsiteY56" fmla="*/ 531628 h 3359889"/>
                      <a:gd name="connsiteX57" fmla="*/ 4125433 w 4125433"/>
                      <a:gd name="connsiteY57" fmla="*/ 552893 h 3359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125433" h="3359889">
                        <a:moveTo>
                          <a:pt x="4125433" y="552893"/>
                        </a:moveTo>
                        <a:lnTo>
                          <a:pt x="3806456" y="361507"/>
                        </a:lnTo>
                        <a:lnTo>
                          <a:pt x="3646968" y="276447"/>
                        </a:lnTo>
                        <a:lnTo>
                          <a:pt x="3466214" y="191386"/>
                        </a:lnTo>
                        <a:lnTo>
                          <a:pt x="3232298" y="116958"/>
                        </a:lnTo>
                        <a:lnTo>
                          <a:pt x="2838893" y="42531"/>
                        </a:lnTo>
                        <a:lnTo>
                          <a:pt x="2488019" y="0"/>
                        </a:lnTo>
                        <a:lnTo>
                          <a:pt x="2169042" y="10633"/>
                        </a:lnTo>
                        <a:lnTo>
                          <a:pt x="1828800" y="63796"/>
                        </a:lnTo>
                        <a:lnTo>
                          <a:pt x="1531088" y="138224"/>
                        </a:lnTo>
                        <a:lnTo>
                          <a:pt x="1339702" y="244549"/>
                        </a:lnTo>
                        <a:lnTo>
                          <a:pt x="1127051" y="361507"/>
                        </a:lnTo>
                        <a:lnTo>
                          <a:pt x="956930" y="478465"/>
                        </a:lnTo>
                        <a:lnTo>
                          <a:pt x="839972" y="584791"/>
                        </a:lnTo>
                        <a:lnTo>
                          <a:pt x="723014" y="723014"/>
                        </a:lnTo>
                        <a:lnTo>
                          <a:pt x="595423" y="839972"/>
                        </a:lnTo>
                        <a:lnTo>
                          <a:pt x="510363" y="999461"/>
                        </a:lnTo>
                        <a:lnTo>
                          <a:pt x="382772" y="1190847"/>
                        </a:lnTo>
                        <a:lnTo>
                          <a:pt x="276447" y="1456661"/>
                        </a:lnTo>
                        <a:lnTo>
                          <a:pt x="202019" y="1711842"/>
                        </a:lnTo>
                        <a:lnTo>
                          <a:pt x="148856" y="1913861"/>
                        </a:lnTo>
                        <a:lnTo>
                          <a:pt x="148856" y="2137145"/>
                        </a:lnTo>
                        <a:lnTo>
                          <a:pt x="148856" y="2317898"/>
                        </a:lnTo>
                        <a:lnTo>
                          <a:pt x="223284" y="2434856"/>
                        </a:lnTo>
                        <a:lnTo>
                          <a:pt x="318977" y="2573079"/>
                        </a:lnTo>
                        <a:lnTo>
                          <a:pt x="202019" y="2658140"/>
                        </a:lnTo>
                        <a:lnTo>
                          <a:pt x="74428" y="2796363"/>
                        </a:lnTo>
                        <a:lnTo>
                          <a:pt x="10633" y="2945219"/>
                        </a:lnTo>
                        <a:lnTo>
                          <a:pt x="0" y="3083442"/>
                        </a:lnTo>
                        <a:lnTo>
                          <a:pt x="53163" y="3189768"/>
                        </a:lnTo>
                        <a:lnTo>
                          <a:pt x="170121" y="3264196"/>
                        </a:lnTo>
                        <a:lnTo>
                          <a:pt x="318977" y="3327991"/>
                        </a:lnTo>
                        <a:lnTo>
                          <a:pt x="404037" y="3359889"/>
                        </a:lnTo>
                        <a:lnTo>
                          <a:pt x="446568" y="3359889"/>
                        </a:lnTo>
                        <a:lnTo>
                          <a:pt x="531628" y="3157870"/>
                        </a:lnTo>
                        <a:lnTo>
                          <a:pt x="627321" y="3009014"/>
                        </a:lnTo>
                        <a:lnTo>
                          <a:pt x="786809" y="2881424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754912" y="2626242"/>
                        </a:lnTo>
                        <a:lnTo>
                          <a:pt x="754912" y="2456121"/>
                        </a:lnTo>
                        <a:lnTo>
                          <a:pt x="765544" y="2243470"/>
                        </a:lnTo>
                        <a:lnTo>
                          <a:pt x="797442" y="2052084"/>
                        </a:lnTo>
                        <a:lnTo>
                          <a:pt x="861237" y="1860698"/>
                        </a:lnTo>
                        <a:lnTo>
                          <a:pt x="1010093" y="1573619"/>
                        </a:lnTo>
                        <a:lnTo>
                          <a:pt x="1095154" y="1371600"/>
                        </a:lnTo>
                        <a:lnTo>
                          <a:pt x="1275907" y="1095154"/>
                        </a:lnTo>
                        <a:lnTo>
                          <a:pt x="1467293" y="893135"/>
                        </a:lnTo>
                        <a:lnTo>
                          <a:pt x="1616149" y="744279"/>
                        </a:lnTo>
                        <a:lnTo>
                          <a:pt x="1998921" y="531628"/>
                        </a:lnTo>
                        <a:lnTo>
                          <a:pt x="2371061" y="414670"/>
                        </a:lnTo>
                        <a:lnTo>
                          <a:pt x="2860158" y="361507"/>
                        </a:lnTo>
                        <a:lnTo>
                          <a:pt x="3285461" y="372140"/>
                        </a:lnTo>
                        <a:lnTo>
                          <a:pt x="3625702" y="414670"/>
                        </a:lnTo>
                        <a:lnTo>
                          <a:pt x="3880884" y="499731"/>
                        </a:lnTo>
                        <a:lnTo>
                          <a:pt x="3997842" y="531628"/>
                        </a:lnTo>
                        <a:lnTo>
                          <a:pt x="4125433" y="55289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EF6AA095-0E5D-9046-8BA2-40762703E4BF}"/>
                    </a:ext>
                  </a:extLst>
                </p:cNvPr>
                <p:cNvGrpSpPr/>
                <p:nvPr/>
              </p:nvGrpSpPr>
              <p:grpSpPr>
                <a:xfrm>
                  <a:off x="393405" y="3891516"/>
                  <a:ext cx="1170202" cy="519620"/>
                  <a:chOff x="393405" y="3891516"/>
                  <a:chExt cx="1170202" cy="519620"/>
                </a:xfrm>
              </p:grpSpPr>
              <p:sp>
                <p:nvSpPr>
                  <p:cNvPr id="104" name="Freeform 103">
                    <a:extLst>
                      <a:ext uri="{FF2B5EF4-FFF2-40B4-BE49-F238E27FC236}">
                        <a16:creationId xmlns:a16="http://schemas.microsoft.com/office/drawing/2014/main" id="{7DE67B67-1B6B-9B48-A708-F1E10E12E0D3}"/>
                      </a:ext>
                    </a:extLst>
                  </p:cNvPr>
                  <p:cNvSpPr/>
                  <p:nvPr/>
                </p:nvSpPr>
                <p:spPr>
                  <a:xfrm>
                    <a:off x="893135" y="4093535"/>
                    <a:ext cx="670472" cy="317601"/>
                  </a:xfrm>
                  <a:custGeom>
                    <a:avLst/>
                    <a:gdLst>
                      <a:gd name="connsiteX0" fmla="*/ 0 w 670472"/>
                      <a:gd name="connsiteY0" fmla="*/ 0 h 317601"/>
                      <a:gd name="connsiteX1" fmla="*/ 287079 w 670472"/>
                      <a:gd name="connsiteY1" fmla="*/ 159488 h 317601"/>
                      <a:gd name="connsiteX2" fmla="*/ 542260 w 670472"/>
                      <a:gd name="connsiteY2" fmla="*/ 180753 h 317601"/>
                      <a:gd name="connsiteX3" fmla="*/ 659218 w 670472"/>
                      <a:gd name="connsiteY3" fmla="*/ 308344 h 317601"/>
                      <a:gd name="connsiteX4" fmla="*/ 659218 w 670472"/>
                      <a:gd name="connsiteY4" fmla="*/ 297712 h 317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472" h="317601">
                        <a:moveTo>
                          <a:pt x="0" y="0"/>
                        </a:moveTo>
                        <a:cubicBezTo>
                          <a:pt x="98351" y="64681"/>
                          <a:pt x="196702" y="129363"/>
                          <a:pt x="287079" y="159488"/>
                        </a:cubicBezTo>
                        <a:cubicBezTo>
                          <a:pt x="377456" y="189613"/>
                          <a:pt x="480237" y="155944"/>
                          <a:pt x="542260" y="180753"/>
                        </a:cubicBezTo>
                        <a:cubicBezTo>
                          <a:pt x="604283" y="205562"/>
                          <a:pt x="659218" y="308344"/>
                          <a:pt x="659218" y="308344"/>
                        </a:cubicBezTo>
                        <a:cubicBezTo>
                          <a:pt x="678711" y="327837"/>
                          <a:pt x="668964" y="312774"/>
                          <a:pt x="659218" y="297712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Freeform 104">
                    <a:extLst>
                      <a:ext uri="{FF2B5EF4-FFF2-40B4-BE49-F238E27FC236}">
                        <a16:creationId xmlns:a16="http://schemas.microsoft.com/office/drawing/2014/main" id="{5A607C84-E826-1749-A0FC-DE07BCD06A55}"/>
                      </a:ext>
                    </a:extLst>
                  </p:cNvPr>
                  <p:cNvSpPr/>
                  <p:nvPr/>
                </p:nvSpPr>
                <p:spPr>
                  <a:xfrm>
                    <a:off x="393405" y="3891516"/>
                    <a:ext cx="478465" cy="148856"/>
                  </a:xfrm>
                  <a:custGeom>
                    <a:avLst/>
                    <a:gdLst>
                      <a:gd name="connsiteX0" fmla="*/ 0 w 478465"/>
                      <a:gd name="connsiteY0" fmla="*/ 0 h 148856"/>
                      <a:gd name="connsiteX1" fmla="*/ 148855 w 478465"/>
                      <a:gd name="connsiteY1" fmla="*/ 95693 h 148856"/>
                      <a:gd name="connsiteX2" fmla="*/ 318976 w 478465"/>
                      <a:gd name="connsiteY2" fmla="*/ 138224 h 148856"/>
                      <a:gd name="connsiteX3" fmla="*/ 478465 w 478465"/>
                      <a:gd name="connsiteY3" fmla="*/ 148856 h 148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465" h="148856">
                        <a:moveTo>
                          <a:pt x="0" y="0"/>
                        </a:moveTo>
                        <a:cubicBezTo>
                          <a:pt x="47846" y="36328"/>
                          <a:pt x="95692" y="72656"/>
                          <a:pt x="148855" y="95693"/>
                        </a:cubicBezTo>
                        <a:cubicBezTo>
                          <a:pt x="202018" y="118730"/>
                          <a:pt x="264041" y="129364"/>
                          <a:pt x="318976" y="138224"/>
                        </a:cubicBezTo>
                        <a:cubicBezTo>
                          <a:pt x="373911" y="147084"/>
                          <a:pt x="426188" y="147970"/>
                          <a:pt x="478465" y="148856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A918225-6ECC-B844-8DAA-B081E2DBD3A3}"/>
                  </a:ext>
                </a:extLst>
              </p:cNvPr>
              <p:cNvGrpSpPr/>
              <p:nvPr/>
            </p:nvGrpSpPr>
            <p:grpSpPr>
              <a:xfrm>
                <a:off x="2669888" y="3591702"/>
                <a:ext cx="3742566" cy="2195126"/>
                <a:chOff x="2025986" y="2847702"/>
                <a:chExt cx="2679404" cy="1531088"/>
              </a:xfrm>
            </p:grpSpPr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F647D14A-5AF5-794C-8A13-8B1889FBB5B5}"/>
                    </a:ext>
                  </a:extLst>
                </p:cNvPr>
                <p:cNvSpPr/>
                <p:nvPr/>
              </p:nvSpPr>
              <p:spPr>
                <a:xfrm>
                  <a:off x="2079149" y="3347432"/>
                  <a:ext cx="1860697" cy="1031358"/>
                </a:xfrm>
                <a:custGeom>
                  <a:avLst/>
                  <a:gdLst>
                    <a:gd name="connsiteX0" fmla="*/ 63795 w 1860697"/>
                    <a:gd name="connsiteY0" fmla="*/ 329610 h 1031358"/>
                    <a:gd name="connsiteX1" fmla="*/ 0 w 1860697"/>
                    <a:gd name="connsiteY1" fmla="*/ 414670 h 1031358"/>
                    <a:gd name="connsiteX2" fmla="*/ 10632 w 1860697"/>
                    <a:gd name="connsiteY2" fmla="*/ 584791 h 1031358"/>
                    <a:gd name="connsiteX3" fmla="*/ 85060 w 1860697"/>
                    <a:gd name="connsiteY3" fmla="*/ 723014 h 1031358"/>
                    <a:gd name="connsiteX4" fmla="*/ 202018 w 1860697"/>
                    <a:gd name="connsiteY4" fmla="*/ 850605 h 1031358"/>
                    <a:gd name="connsiteX5" fmla="*/ 382772 w 1860697"/>
                    <a:gd name="connsiteY5" fmla="*/ 956931 h 1031358"/>
                    <a:gd name="connsiteX6" fmla="*/ 520995 w 1860697"/>
                    <a:gd name="connsiteY6" fmla="*/ 1020726 h 1031358"/>
                    <a:gd name="connsiteX7" fmla="*/ 723014 w 1860697"/>
                    <a:gd name="connsiteY7" fmla="*/ 1031358 h 1031358"/>
                    <a:gd name="connsiteX8" fmla="*/ 946297 w 1860697"/>
                    <a:gd name="connsiteY8" fmla="*/ 925033 h 1031358"/>
                    <a:gd name="connsiteX9" fmla="*/ 1052623 w 1860697"/>
                    <a:gd name="connsiteY9" fmla="*/ 861238 h 1031358"/>
                    <a:gd name="connsiteX10" fmla="*/ 1201479 w 1860697"/>
                    <a:gd name="connsiteY10" fmla="*/ 733647 h 1031358"/>
                    <a:gd name="connsiteX11" fmla="*/ 1318437 w 1860697"/>
                    <a:gd name="connsiteY11" fmla="*/ 648586 h 1031358"/>
                    <a:gd name="connsiteX12" fmla="*/ 1477925 w 1860697"/>
                    <a:gd name="connsiteY12" fmla="*/ 552893 h 1031358"/>
                    <a:gd name="connsiteX13" fmla="*/ 1679944 w 1860697"/>
                    <a:gd name="connsiteY13" fmla="*/ 489098 h 1031358"/>
                    <a:gd name="connsiteX14" fmla="*/ 1860697 w 1860697"/>
                    <a:gd name="connsiteY14" fmla="*/ 425303 h 1031358"/>
                    <a:gd name="connsiteX15" fmla="*/ 1711841 w 1860697"/>
                    <a:gd name="connsiteY15" fmla="*/ 329610 h 1031358"/>
                    <a:gd name="connsiteX16" fmla="*/ 1605516 w 1860697"/>
                    <a:gd name="connsiteY16" fmla="*/ 106326 h 1031358"/>
                    <a:gd name="connsiteX17" fmla="*/ 1552353 w 1860697"/>
                    <a:gd name="connsiteY17" fmla="*/ 0 h 1031358"/>
                    <a:gd name="connsiteX18" fmla="*/ 1360967 w 1860697"/>
                    <a:gd name="connsiteY18" fmla="*/ 31898 h 1031358"/>
                    <a:gd name="connsiteX19" fmla="*/ 1073888 w 1860697"/>
                    <a:gd name="connsiteY19" fmla="*/ 106326 h 1031358"/>
                    <a:gd name="connsiteX20" fmla="*/ 882502 w 1860697"/>
                    <a:gd name="connsiteY20" fmla="*/ 138224 h 1031358"/>
                    <a:gd name="connsiteX21" fmla="*/ 691116 w 1860697"/>
                    <a:gd name="connsiteY21" fmla="*/ 223284 h 1031358"/>
                    <a:gd name="connsiteX22" fmla="*/ 404037 w 1860697"/>
                    <a:gd name="connsiteY22" fmla="*/ 308345 h 1031358"/>
                    <a:gd name="connsiteX23" fmla="*/ 191386 w 1860697"/>
                    <a:gd name="connsiteY23" fmla="*/ 350875 h 1031358"/>
                    <a:gd name="connsiteX24" fmla="*/ 63795 w 1860697"/>
                    <a:gd name="connsiteY24" fmla="*/ 329610 h 1031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60697" h="1031358">
                      <a:moveTo>
                        <a:pt x="63795" y="329610"/>
                      </a:moveTo>
                      <a:lnTo>
                        <a:pt x="0" y="414670"/>
                      </a:lnTo>
                      <a:lnTo>
                        <a:pt x="10632" y="584791"/>
                      </a:lnTo>
                      <a:lnTo>
                        <a:pt x="85060" y="723014"/>
                      </a:lnTo>
                      <a:lnTo>
                        <a:pt x="202018" y="850605"/>
                      </a:lnTo>
                      <a:lnTo>
                        <a:pt x="382772" y="956931"/>
                      </a:lnTo>
                      <a:lnTo>
                        <a:pt x="520995" y="1020726"/>
                      </a:lnTo>
                      <a:lnTo>
                        <a:pt x="723014" y="1031358"/>
                      </a:lnTo>
                      <a:lnTo>
                        <a:pt x="946297" y="925033"/>
                      </a:lnTo>
                      <a:lnTo>
                        <a:pt x="1052623" y="861238"/>
                      </a:lnTo>
                      <a:lnTo>
                        <a:pt x="1201479" y="733647"/>
                      </a:lnTo>
                      <a:lnTo>
                        <a:pt x="1318437" y="648586"/>
                      </a:lnTo>
                      <a:lnTo>
                        <a:pt x="1477925" y="552893"/>
                      </a:lnTo>
                      <a:lnTo>
                        <a:pt x="1679944" y="489098"/>
                      </a:lnTo>
                      <a:lnTo>
                        <a:pt x="1860697" y="425303"/>
                      </a:lnTo>
                      <a:lnTo>
                        <a:pt x="1711841" y="329610"/>
                      </a:lnTo>
                      <a:lnTo>
                        <a:pt x="1605516" y="106326"/>
                      </a:lnTo>
                      <a:lnTo>
                        <a:pt x="1552353" y="0"/>
                      </a:lnTo>
                      <a:lnTo>
                        <a:pt x="1360967" y="31898"/>
                      </a:lnTo>
                      <a:lnTo>
                        <a:pt x="1073888" y="106326"/>
                      </a:lnTo>
                      <a:lnTo>
                        <a:pt x="882502" y="138224"/>
                      </a:lnTo>
                      <a:lnTo>
                        <a:pt x="691116" y="223284"/>
                      </a:lnTo>
                      <a:lnTo>
                        <a:pt x="404037" y="308345"/>
                      </a:lnTo>
                      <a:lnTo>
                        <a:pt x="191386" y="350875"/>
                      </a:lnTo>
                      <a:lnTo>
                        <a:pt x="63795" y="32961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62596646-BE4C-0C42-8A0D-39682FFE4E78}"/>
                    </a:ext>
                  </a:extLst>
                </p:cNvPr>
                <p:cNvSpPr/>
                <p:nvPr/>
              </p:nvSpPr>
              <p:spPr>
                <a:xfrm>
                  <a:off x="2025986" y="2847702"/>
                  <a:ext cx="1669311" cy="839972"/>
                </a:xfrm>
                <a:custGeom>
                  <a:avLst/>
                  <a:gdLst>
                    <a:gd name="connsiteX0" fmla="*/ 1669311 w 1669311"/>
                    <a:gd name="connsiteY0" fmla="*/ 42530 h 839972"/>
                    <a:gd name="connsiteX1" fmla="*/ 1297172 w 1669311"/>
                    <a:gd name="connsiteY1" fmla="*/ 21265 h 839972"/>
                    <a:gd name="connsiteX2" fmla="*/ 946298 w 1669311"/>
                    <a:gd name="connsiteY2" fmla="*/ 0 h 839972"/>
                    <a:gd name="connsiteX3" fmla="*/ 701749 w 1669311"/>
                    <a:gd name="connsiteY3" fmla="*/ 0 h 839972"/>
                    <a:gd name="connsiteX4" fmla="*/ 361507 w 1669311"/>
                    <a:gd name="connsiteY4" fmla="*/ 85061 h 839972"/>
                    <a:gd name="connsiteX5" fmla="*/ 191386 w 1669311"/>
                    <a:gd name="connsiteY5" fmla="*/ 170121 h 839972"/>
                    <a:gd name="connsiteX6" fmla="*/ 74428 w 1669311"/>
                    <a:gd name="connsiteY6" fmla="*/ 265814 h 839972"/>
                    <a:gd name="connsiteX7" fmla="*/ 0 w 1669311"/>
                    <a:gd name="connsiteY7" fmla="*/ 404037 h 839972"/>
                    <a:gd name="connsiteX8" fmla="*/ 0 w 1669311"/>
                    <a:gd name="connsiteY8" fmla="*/ 606056 h 839972"/>
                    <a:gd name="connsiteX9" fmla="*/ 31898 w 1669311"/>
                    <a:gd name="connsiteY9" fmla="*/ 744279 h 839972"/>
                    <a:gd name="connsiteX10" fmla="*/ 159488 w 1669311"/>
                    <a:gd name="connsiteY10" fmla="*/ 839972 h 839972"/>
                    <a:gd name="connsiteX11" fmla="*/ 372139 w 1669311"/>
                    <a:gd name="connsiteY11" fmla="*/ 808075 h 839972"/>
                    <a:gd name="connsiteX12" fmla="*/ 595423 w 1669311"/>
                    <a:gd name="connsiteY12" fmla="*/ 765544 h 839972"/>
                    <a:gd name="connsiteX13" fmla="*/ 797442 w 1669311"/>
                    <a:gd name="connsiteY13" fmla="*/ 680484 h 839972"/>
                    <a:gd name="connsiteX14" fmla="*/ 1052623 w 1669311"/>
                    <a:gd name="connsiteY14" fmla="*/ 595423 h 839972"/>
                    <a:gd name="connsiteX15" fmla="*/ 1254642 w 1669311"/>
                    <a:gd name="connsiteY15" fmla="*/ 563526 h 839972"/>
                    <a:gd name="connsiteX16" fmla="*/ 1477925 w 1669311"/>
                    <a:gd name="connsiteY16" fmla="*/ 510363 h 839972"/>
                    <a:gd name="connsiteX17" fmla="*/ 1594884 w 1669311"/>
                    <a:gd name="connsiteY17" fmla="*/ 478465 h 839972"/>
                    <a:gd name="connsiteX18" fmla="*/ 1584251 w 1669311"/>
                    <a:gd name="connsiteY18" fmla="*/ 435935 h 839972"/>
                    <a:gd name="connsiteX19" fmla="*/ 1573618 w 1669311"/>
                    <a:gd name="connsiteY19" fmla="*/ 233916 h 839972"/>
                    <a:gd name="connsiteX20" fmla="*/ 1669311 w 1669311"/>
                    <a:gd name="connsiteY20" fmla="*/ 42530 h 83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311" h="839972">
                      <a:moveTo>
                        <a:pt x="1669311" y="42530"/>
                      </a:moveTo>
                      <a:lnTo>
                        <a:pt x="1297172" y="21265"/>
                      </a:lnTo>
                      <a:lnTo>
                        <a:pt x="946298" y="0"/>
                      </a:lnTo>
                      <a:lnTo>
                        <a:pt x="701749" y="0"/>
                      </a:lnTo>
                      <a:lnTo>
                        <a:pt x="361507" y="85061"/>
                      </a:lnTo>
                      <a:lnTo>
                        <a:pt x="191386" y="170121"/>
                      </a:lnTo>
                      <a:lnTo>
                        <a:pt x="74428" y="265814"/>
                      </a:lnTo>
                      <a:lnTo>
                        <a:pt x="0" y="404037"/>
                      </a:lnTo>
                      <a:lnTo>
                        <a:pt x="0" y="606056"/>
                      </a:lnTo>
                      <a:lnTo>
                        <a:pt x="31898" y="744279"/>
                      </a:lnTo>
                      <a:lnTo>
                        <a:pt x="159488" y="839972"/>
                      </a:lnTo>
                      <a:lnTo>
                        <a:pt x="372139" y="808075"/>
                      </a:lnTo>
                      <a:lnTo>
                        <a:pt x="595423" y="765544"/>
                      </a:lnTo>
                      <a:lnTo>
                        <a:pt x="797442" y="680484"/>
                      </a:lnTo>
                      <a:lnTo>
                        <a:pt x="1052623" y="595423"/>
                      </a:lnTo>
                      <a:lnTo>
                        <a:pt x="1254642" y="563526"/>
                      </a:lnTo>
                      <a:lnTo>
                        <a:pt x="1477925" y="510363"/>
                      </a:lnTo>
                      <a:lnTo>
                        <a:pt x="1594884" y="478465"/>
                      </a:lnTo>
                      <a:lnTo>
                        <a:pt x="1584251" y="435935"/>
                      </a:lnTo>
                      <a:lnTo>
                        <a:pt x="1573618" y="233916"/>
                      </a:lnTo>
                      <a:lnTo>
                        <a:pt x="1669311" y="4253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881BF187-A864-4541-B51C-CD0DCD2E403E}"/>
                    </a:ext>
                  </a:extLst>
                </p:cNvPr>
                <p:cNvSpPr/>
                <p:nvPr/>
              </p:nvSpPr>
              <p:spPr>
                <a:xfrm>
                  <a:off x="3610237" y="2879600"/>
                  <a:ext cx="1095153" cy="871870"/>
                </a:xfrm>
                <a:custGeom>
                  <a:avLst/>
                  <a:gdLst>
                    <a:gd name="connsiteX0" fmla="*/ 85060 w 1095153"/>
                    <a:gd name="connsiteY0" fmla="*/ 10632 h 871870"/>
                    <a:gd name="connsiteX1" fmla="*/ 0 w 1095153"/>
                    <a:gd name="connsiteY1" fmla="*/ 191386 h 871870"/>
                    <a:gd name="connsiteX2" fmla="*/ 21265 w 1095153"/>
                    <a:gd name="connsiteY2" fmla="*/ 393404 h 871870"/>
                    <a:gd name="connsiteX3" fmla="*/ 106326 w 1095153"/>
                    <a:gd name="connsiteY3" fmla="*/ 627321 h 871870"/>
                    <a:gd name="connsiteX4" fmla="*/ 180753 w 1095153"/>
                    <a:gd name="connsiteY4" fmla="*/ 744279 h 871870"/>
                    <a:gd name="connsiteX5" fmla="*/ 308344 w 1095153"/>
                    <a:gd name="connsiteY5" fmla="*/ 850604 h 871870"/>
                    <a:gd name="connsiteX6" fmla="*/ 404037 w 1095153"/>
                    <a:gd name="connsiteY6" fmla="*/ 871870 h 871870"/>
                    <a:gd name="connsiteX7" fmla="*/ 637953 w 1095153"/>
                    <a:gd name="connsiteY7" fmla="*/ 808074 h 871870"/>
                    <a:gd name="connsiteX8" fmla="*/ 903767 w 1095153"/>
                    <a:gd name="connsiteY8" fmla="*/ 701749 h 871870"/>
                    <a:gd name="connsiteX9" fmla="*/ 1052623 w 1095153"/>
                    <a:gd name="connsiteY9" fmla="*/ 584790 h 871870"/>
                    <a:gd name="connsiteX10" fmla="*/ 1095153 w 1095153"/>
                    <a:gd name="connsiteY10" fmla="*/ 467832 h 871870"/>
                    <a:gd name="connsiteX11" fmla="*/ 1084521 w 1095153"/>
                    <a:gd name="connsiteY11" fmla="*/ 340242 h 871870"/>
                    <a:gd name="connsiteX12" fmla="*/ 1020726 w 1095153"/>
                    <a:gd name="connsiteY12" fmla="*/ 233916 h 871870"/>
                    <a:gd name="connsiteX13" fmla="*/ 882502 w 1095153"/>
                    <a:gd name="connsiteY13" fmla="*/ 138223 h 871870"/>
                    <a:gd name="connsiteX14" fmla="*/ 754912 w 1095153"/>
                    <a:gd name="connsiteY14" fmla="*/ 74428 h 871870"/>
                    <a:gd name="connsiteX15" fmla="*/ 595423 w 1095153"/>
                    <a:gd name="connsiteY15" fmla="*/ 31897 h 871870"/>
                    <a:gd name="connsiteX16" fmla="*/ 435935 w 1095153"/>
                    <a:gd name="connsiteY16" fmla="*/ 31897 h 871870"/>
                    <a:gd name="connsiteX17" fmla="*/ 202019 w 1095153"/>
                    <a:gd name="connsiteY17" fmla="*/ 0 h 871870"/>
                    <a:gd name="connsiteX18" fmla="*/ 85060 w 1095153"/>
                    <a:gd name="connsiteY18" fmla="*/ 10632 h 871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95153" h="871870">
                      <a:moveTo>
                        <a:pt x="85060" y="10632"/>
                      </a:moveTo>
                      <a:lnTo>
                        <a:pt x="0" y="191386"/>
                      </a:lnTo>
                      <a:lnTo>
                        <a:pt x="21265" y="393404"/>
                      </a:lnTo>
                      <a:lnTo>
                        <a:pt x="106326" y="627321"/>
                      </a:lnTo>
                      <a:lnTo>
                        <a:pt x="180753" y="744279"/>
                      </a:lnTo>
                      <a:lnTo>
                        <a:pt x="308344" y="850604"/>
                      </a:lnTo>
                      <a:lnTo>
                        <a:pt x="404037" y="871870"/>
                      </a:lnTo>
                      <a:lnTo>
                        <a:pt x="637953" y="808074"/>
                      </a:lnTo>
                      <a:lnTo>
                        <a:pt x="903767" y="701749"/>
                      </a:lnTo>
                      <a:lnTo>
                        <a:pt x="1052623" y="584790"/>
                      </a:lnTo>
                      <a:lnTo>
                        <a:pt x="1095153" y="467832"/>
                      </a:lnTo>
                      <a:lnTo>
                        <a:pt x="1084521" y="340242"/>
                      </a:lnTo>
                      <a:lnTo>
                        <a:pt x="1020726" y="233916"/>
                      </a:lnTo>
                      <a:lnTo>
                        <a:pt x="882502" y="138223"/>
                      </a:lnTo>
                      <a:lnTo>
                        <a:pt x="754912" y="74428"/>
                      </a:lnTo>
                      <a:lnTo>
                        <a:pt x="595423" y="31897"/>
                      </a:lnTo>
                      <a:lnTo>
                        <a:pt x="435935" y="31897"/>
                      </a:lnTo>
                      <a:lnTo>
                        <a:pt x="202019" y="0"/>
                      </a:lnTo>
                      <a:lnTo>
                        <a:pt x="85060" y="10632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34D5CD-3980-AF41-B7A4-0AA5EA686A75}"/>
                </a:ext>
              </a:extLst>
            </p:cNvPr>
            <p:cNvGrpSpPr/>
            <p:nvPr/>
          </p:nvGrpSpPr>
          <p:grpSpPr>
            <a:xfrm>
              <a:off x="8076754" y="3736905"/>
              <a:ext cx="2635889" cy="1254580"/>
              <a:chOff x="3525564" y="3924230"/>
              <a:chExt cx="2635889" cy="1254580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B8BD5A-8C26-B043-9491-96DEE1FCAAC0}"/>
                  </a:ext>
                </a:extLst>
              </p:cNvPr>
              <p:cNvSpPr txBox="1"/>
              <p:nvPr/>
            </p:nvSpPr>
            <p:spPr>
              <a:xfrm>
                <a:off x="5343150" y="4077769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8D251-E198-964F-8908-16EE0D764D0F}"/>
                  </a:ext>
                </a:extLst>
              </p:cNvPr>
              <p:cNvSpPr txBox="1"/>
              <p:nvPr/>
            </p:nvSpPr>
            <p:spPr>
              <a:xfrm>
                <a:off x="3525564" y="3924230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LGE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D2057F-2CDE-4A47-A9A6-B60A0A6A9BE6}"/>
                  </a:ext>
                </a:extLst>
              </p:cNvPr>
              <p:cNvSpPr txBox="1"/>
              <p:nvPr/>
            </p:nvSpPr>
            <p:spPr>
              <a:xfrm>
                <a:off x="3596817" y="4809478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</a:t>
                </a:r>
              </a:p>
            </p:txBody>
          </p:sp>
        </p:grp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D7D39707-C5B7-584E-B13C-A2E58AAE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16" y="1233843"/>
            <a:ext cx="1391638" cy="188523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54CCA2F-A166-7D4F-A375-AB6DFE184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891" y="2036308"/>
            <a:ext cx="575762" cy="80005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C0B929-EAED-FA4A-911D-4B80440F9043}"/>
              </a:ext>
            </a:extLst>
          </p:cNvPr>
          <p:cNvCxnSpPr>
            <a:cxnSpLocks/>
          </p:cNvCxnSpPr>
          <p:nvPr/>
        </p:nvCxnSpPr>
        <p:spPr>
          <a:xfrm>
            <a:off x="8599349" y="2436333"/>
            <a:ext cx="633806" cy="122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D1A3871-C438-CD4A-8601-78D1E39B00A3}"/>
              </a:ext>
            </a:extLst>
          </p:cNvPr>
          <p:cNvSpPr txBox="1"/>
          <p:nvPr/>
        </p:nvSpPr>
        <p:spPr>
          <a:xfrm>
            <a:off x="9013026" y="3157026"/>
            <a:ext cx="143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Progenitor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ABF31C-401C-594C-BD45-80F0D6B555F6}"/>
              </a:ext>
            </a:extLst>
          </p:cNvPr>
          <p:cNvSpPr txBox="1"/>
          <p:nvPr/>
        </p:nvSpPr>
        <p:spPr>
          <a:xfrm>
            <a:off x="7460376" y="3304659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Glia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11C290-45A9-7D42-87A3-65111BC40943}"/>
              </a:ext>
            </a:extLst>
          </p:cNvPr>
          <p:cNvSpPr txBox="1"/>
          <p:nvPr/>
        </p:nvSpPr>
        <p:spPr>
          <a:xfrm>
            <a:off x="3843625" y="2472181"/>
            <a:ext cx="110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</p:spTree>
    <p:extLst>
      <p:ext uri="{BB962C8B-B14F-4D97-AF65-F5344CB8AC3E}">
        <p14:creationId xmlns:p14="http://schemas.microsoft.com/office/powerpoint/2010/main" val="3390250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Developmental Program Across Regions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9717336-A07D-5141-A387-5DD5FF2062F0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5113274" y="1435394"/>
            <a:chExt cx="6572693" cy="45717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5DB70B1-C97D-5E46-8130-628BC6A08772}"/>
                </a:ext>
              </a:extLst>
            </p:cNvPr>
            <p:cNvGrpSpPr/>
            <p:nvPr/>
          </p:nvGrpSpPr>
          <p:grpSpPr>
            <a:xfrm>
              <a:off x="5113274" y="1435394"/>
              <a:ext cx="6572693" cy="4571705"/>
              <a:chOff x="226146" y="1325563"/>
              <a:chExt cx="7453425" cy="520821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C7A015BB-81E0-244A-B976-F73105FBA192}"/>
                  </a:ext>
                </a:extLst>
              </p:cNvPr>
              <p:cNvGrpSpPr/>
              <p:nvPr/>
            </p:nvGrpSpPr>
            <p:grpSpPr>
              <a:xfrm>
                <a:off x="226146" y="1325563"/>
                <a:ext cx="7453425" cy="5208218"/>
                <a:chOff x="85059" y="1334577"/>
                <a:chExt cx="5336108" cy="3632702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77ED5850-C7B9-4244-A0D7-D0765F8CAEC1}"/>
                    </a:ext>
                  </a:extLst>
                </p:cNvPr>
                <p:cNvGrpSpPr/>
                <p:nvPr/>
              </p:nvGrpSpPr>
              <p:grpSpPr>
                <a:xfrm>
                  <a:off x="85059" y="1334577"/>
                  <a:ext cx="5336108" cy="3632702"/>
                  <a:chOff x="85059" y="1334577"/>
                  <a:chExt cx="5336108" cy="3632702"/>
                </a:xfrm>
              </p:grpSpPr>
              <p:sp>
                <p:nvSpPr>
                  <p:cNvPr id="106" name="Freeform 105">
                    <a:extLst>
                      <a:ext uri="{FF2B5EF4-FFF2-40B4-BE49-F238E27FC236}">
                        <a16:creationId xmlns:a16="http://schemas.microsoft.com/office/drawing/2014/main" id="{B3148849-943D-A145-9FC4-5D7AEC43D6F0}"/>
                      </a:ext>
                    </a:extLst>
                  </p:cNvPr>
                  <p:cNvSpPr/>
                  <p:nvPr/>
                </p:nvSpPr>
                <p:spPr>
                  <a:xfrm>
                    <a:off x="477146" y="1632289"/>
                    <a:ext cx="4944021" cy="3334990"/>
                  </a:xfrm>
                  <a:custGeom>
                    <a:avLst/>
                    <a:gdLst>
                      <a:gd name="connsiteX0" fmla="*/ 437253 w 4944021"/>
                      <a:gd name="connsiteY0" fmla="*/ 2460783 h 3334990"/>
                      <a:gd name="connsiteX1" fmla="*/ 171439 w 4944021"/>
                      <a:gd name="connsiteY1" fmla="*/ 2684067 h 3334990"/>
                      <a:gd name="connsiteX2" fmla="*/ 97012 w 4944021"/>
                      <a:gd name="connsiteY2" fmla="*/ 2822290 h 3334990"/>
                      <a:gd name="connsiteX3" fmla="*/ 33216 w 4944021"/>
                      <a:gd name="connsiteY3" fmla="*/ 2939248 h 3334990"/>
                      <a:gd name="connsiteX4" fmla="*/ 1319 w 4944021"/>
                      <a:gd name="connsiteY4" fmla="*/ 3013676 h 3334990"/>
                      <a:gd name="connsiteX5" fmla="*/ 75746 w 4944021"/>
                      <a:gd name="connsiteY5" fmla="*/ 3088104 h 3334990"/>
                      <a:gd name="connsiteX6" fmla="*/ 160807 w 4944021"/>
                      <a:gd name="connsiteY6" fmla="*/ 3215694 h 3334990"/>
                      <a:gd name="connsiteX7" fmla="*/ 256500 w 4944021"/>
                      <a:gd name="connsiteY7" fmla="*/ 3290122 h 3334990"/>
                      <a:gd name="connsiteX8" fmla="*/ 384091 w 4944021"/>
                      <a:gd name="connsiteY8" fmla="*/ 3322020 h 3334990"/>
                      <a:gd name="connsiteX9" fmla="*/ 586109 w 4944021"/>
                      <a:gd name="connsiteY9" fmla="*/ 3332653 h 3334990"/>
                      <a:gd name="connsiteX10" fmla="*/ 926351 w 4944021"/>
                      <a:gd name="connsiteY10" fmla="*/ 3279490 h 3334990"/>
                      <a:gd name="connsiteX11" fmla="*/ 1117737 w 4944021"/>
                      <a:gd name="connsiteY11" fmla="*/ 3236960 h 3334990"/>
                      <a:gd name="connsiteX12" fmla="*/ 1298491 w 4944021"/>
                      <a:gd name="connsiteY12" fmla="*/ 3194429 h 3334990"/>
                      <a:gd name="connsiteX13" fmla="*/ 1436714 w 4944021"/>
                      <a:gd name="connsiteY13" fmla="*/ 3013676 h 3334990"/>
                      <a:gd name="connsiteX14" fmla="*/ 1659998 w 4944021"/>
                      <a:gd name="connsiteY14" fmla="*/ 3003043 h 3334990"/>
                      <a:gd name="connsiteX15" fmla="*/ 1840751 w 4944021"/>
                      <a:gd name="connsiteY15" fmla="*/ 3056206 h 3334990"/>
                      <a:gd name="connsiteX16" fmla="*/ 2085300 w 4944021"/>
                      <a:gd name="connsiteY16" fmla="*/ 3077471 h 3334990"/>
                      <a:gd name="connsiteX17" fmla="*/ 2276686 w 4944021"/>
                      <a:gd name="connsiteY17" fmla="*/ 3034941 h 3334990"/>
                      <a:gd name="connsiteX18" fmla="*/ 2510602 w 4944021"/>
                      <a:gd name="connsiteY18" fmla="*/ 2971146 h 3334990"/>
                      <a:gd name="connsiteX19" fmla="*/ 2723253 w 4944021"/>
                      <a:gd name="connsiteY19" fmla="*/ 2992411 h 3334990"/>
                      <a:gd name="connsiteX20" fmla="*/ 3106026 w 4944021"/>
                      <a:gd name="connsiteY20" fmla="*/ 3077471 h 3334990"/>
                      <a:gd name="connsiteX21" fmla="*/ 3403737 w 4944021"/>
                      <a:gd name="connsiteY21" fmla="*/ 3141267 h 3334990"/>
                      <a:gd name="connsiteX22" fmla="*/ 3850305 w 4944021"/>
                      <a:gd name="connsiteY22" fmla="*/ 3247592 h 3334990"/>
                      <a:gd name="connsiteX23" fmla="*/ 4148016 w 4944021"/>
                      <a:gd name="connsiteY23" fmla="*/ 3268857 h 3334990"/>
                      <a:gd name="connsiteX24" fmla="*/ 4403198 w 4944021"/>
                      <a:gd name="connsiteY24" fmla="*/ 3183797 h 3334990"/>
                      <a:gd name="connsiteX25" fmla="*/ 4626481 w 4944021"/>
                      <a:gd name="connsiteY25" fmla="*/ 3003043 h 3334990"/>
                      <a:gd name="connsiteX26" fmla="*/ 4828500 w 4944021"/>
                      <a:gd name="connsiteY26" fmla="*/ 2715964 h 3334990"/>
                      <a:gd name="connsiteX27" fmla="*/ 4934826 w 4944021"/>
                      <a:gd name="connsiteY27" fmla="*/ 2396987 h 3334990"/>
                      <a:gd name="connsiteX28" fmla="*/ 4934826 w 4944021"/>
                      <a:gd name="connsiteY28" fmla="*/ 1982318 h 3334990"/>
                      <a:gd name="connsiteX29" fmla="*/ 4902928 w 4944021"/>
                      <a:gd name="connsiteY29" fmla="*/ 1673974 h 3334990"/>
                      <a:gd name="connsiteX30" fmla="*/ 4828500 w 4944021"/>
                      <a:gd name="connsiteY30" fmla="*/ 1440057 h 3334990"/>
                      <a:gd name="connsiteX31" fmla="*/ 4669012 w 4944021"/>
                      <a:gd name="connsiteY31" fmla="*/ 1163611 h 3334990"/>
                      <a:gd name="connsiteX32" fmla="*/ 4392565 w 4944021"/>
                      <a:gd name="connsiteY32" fmla="*/ 780839 h 3334990"/>
                      <a:gd name="connsiteX33" fmla="*/ 3743979 w 4944021"/>
                      <a:gd name="connsiteY33" fmla="*/ 259843 h 3334990"/>
                      <a:gd name="connsiteX34" fmla="*/ 3382472 w 4944021"/>
                      <a:gd name="connsiteY34" fmla="*/ 132253 h 3334990"/>
                      <a:gd name="connsiteX35" fmla="*/ 2829579 w 4944021"/>
                      <a:gd name="connsiteY35" fmla="*/ 25927 h 3334990"/>
                      <a:gd name="connsiteX36" fmla="*/ 2531867 w 4944021"/>
                      <a:gd name="connsiteY36" fmla="*/ 4662 h 3334990"/>
                      <a:gd name="connsiteX37" fmla="*/ 2106565 w 4944021"/>
                      <a:gd name="connsiteY37" fmla="*/ 15294 h 3334990"/>
                      <a:gd name="connsiteX38" fmla="*/ 1659998 w 4944021"/>
                      <a:gd name="connsiteY38" fmla="*/ 153518 h 3334990"/>
                      <a:gd name="connsiteX39" fmla="*/ 1341021 w 4944021"/>
                      <a:gd name="connsiteY39" fmla="*/ 302374 h 3334990"/>
                      <a:gd name="connsiteX40" fmla="*/ 1043309 w 4944021"/>
                      <a:gd name="connsiteY40" fmla="*/ 546922 h 3334990"/>
                      <a:gd name="connsiteX41" fmla="*/ 809393 w 4944021"/>
                      <a:gd name="connsiteY41" fmla="*/ 812736 h 3334990"/>
                      <a:gd name="connsiteX42" fmla="*/ 628639 w 4944021"/>
                      <a:gd name="connsiteY42" fmla="*/ 1089183 h 3334990"/>
                      <a:gd name="connsiteX43" fmla="*/ 458519 w 4944021"/>
                      <a:gd name="connsiteY43" fmla="*/ 1418792 h 3334990"/>
                      <a:gd name="connsiteX44" fmla="*/ 362826 w 4944021"/>
                      <a:gd name="connsiteY44" fmla="*/ 1695239 h 3334990"/>
                      <a:gd name="connsiteX45" fmla="*/ 309663 w 4944021"/>
                      <a:gd name="connsiteY45" fmla="*/ 1918522 h 3334990"/>
                      <a:gd name="connsiteX46" fmla="*/ 299030 w 4944021"/>
                      <a:gd name="connsiteY46" fmla="*/ 2088643 h 3334990"/>
                      <a:gd name="connsiteX47" fmla="*/ 320295 w 4944021"/>
                      <a:gd name="connsiteY47" fmla="*/ 2248132 h 3334990"/>
                      <a:gd name="connsiteX48" fmla="*/ 373458 w 4944021"/>
                      <a:gd name="connsiteY48" fmla="*/ 2386355 h 3334990"/>
                      <a:gd name="connsiteX49" fmla="*/ 437253 w 4944021"/>
                      <a:gd name="connsiteY49" fmla="*/ 2460783 h 3334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4944021" h="3334990">
                        <a:moveTo>
                          <a:pt x="437253" y="2460783"/>
                        </a:moveTo>
                        <a:cubicBezTo>
                          <a:pt x="403583" y="2510402"/>
                          <a:pt x="228146" y="2623816"/>
                          <a:pt x="171439" y="2684067"/>
                        </a:cubicBezTo>
                        <a:cubicBezTo>
                          <a:pt x="114732" y="2744318"/>
                          <a:pt x="120049" y="2779760"/>
                          <a:pt x="97012" y="2822290"/>
                        </a:cubicBezTo>
                        <a:cubicBezTo>
                          <a:pt x="73975" y="2864820"/>
                          <a:pt x="49165" y="2907350"/>
                          <a:pt x="33216" y="2939248"/>
                        </a:cubicBezTo>
                        <a:cubicBezTo>
                          <a:pt x="17267" y="2971146"/>
                          <a:pt x="-5769" y="2988867"/>
                          <a:pt x="1319" y="3013676"/>
                        </a:cubicBezTo>
                        <a:cubicBezTo>
                          <a:pt x="8407" y="3038485"/>
                          <a:pt x="49165" y="3054434"/>
                          <a:pt x="75746" y="3088104"/>
                        </a:cubicBezTo>
                        <a:cubicBezTo>
                          <a:pt x="102327" y="3121774"/>
                          <a:pt x="130681" y="3182024"/>
                          <a:pt x="160807" y="3215694"/>
                        </a:cubicBezTo>
                        <a:cubicBezTo>
                          <a:pt x="190933" y="3249364"/>
                          <a:pt x="219286" y="3272401"/>
                          <a:pt x="256500" y="3290122"/>
                        </a:cubicBezTo>
                        <a:cubicBezTo>
                          <a:pt x="293714" y="3307843"/>
                          <a:pt x="329156" y="3314932"/>
                          <a:pt x="384091" y="3322020"/>
                        </a:cubicBezTo>
                        <a:cubicBezTo>
                          <a:pt x="439026" y="3329109"/>
                          <a:pt x="495732" y="3339741"/>
                          <a:pt x="586109" y="3332653"/>
                        </a:cubicBezTo>
                        <a:cubicBezTo>
                          <a:pt x="676486" y="3325565"/>
                          <a:pt x="837746" y="3295439"/>
                          <a:pt x="926351" y="3279490"/>
                        </a:cubicBezTo>
                        <a:cubicBezTo>
                          <a:pt x="1014956" y="3263541"/>
                          <a:pt x="1117737" y="3236960"/>
                          <a:pt x="1117737" y="3236960"/>
                        </a:cubicBezTo>
                        <a:cubicBezTo>
                          <a:pt x="1179760" y="3222783"/>
                          <a:pt x="1245328" y="3231643"/>
                          <a:pt x="1298491" y="3194429"/>
                        </a:cubicBezTo>
                        <a:cubicBezTo>
                          <a:pt x="1351654" y="3157215"/>
                          <a:pt x="1376463" y="3045574"/>
                          <a:pt x="1436714" y="3013676"/>
                        </a:cubicBezTo>
                        <a:cubicBezTo>
                          <a:pt x="1496965" y="2981778"/>
                          <a:pt x="1592659" y="2995955"/>
                          <a:pt x="1659998" y="3003043"/>
                        </a:cubicBezTo>
                        <a:cubicBezTo>
                          <a:pt x="1727338" y="3010131"/>
                          <a:pt x="1769867" y="3043801"/>
                          <a:pt x="1840751" y="3056206"/>
                        </a:cubicBezTo>
                        <a:cubicBezTo>
                          <a:pt x="1911635" y="3068611"/>
                          <a:pt x="2012644" y="3081015"/>
                          <a:pt x="2085300" y="3077471"/>
                        </a:cubicBezTo>
                        <a:cubicBezTo>
                          <a:pt x="2157956" y="3073927"/>
                          <a:pt x="2205802" y="3052662"/>
                          <a:pt x="2276686" y="3034941"/>
                        </a:cubicBezTo>
                        <a:cubicBezTo>
                          <a:pt x="2347570" y="3017220"/>
                          <a:pt x="2436174" y="2978234"/>
                          <a:pt x="2510602" y="2971146"/>
                        </a:cubicBezTo>
                        <a:cubicBezTo>
                          <a:pt x="2585030" y="2964058"/>
                          <a:pt x="2624016" y="2974690"/>
                          <a:pt x="2723253" y="2992411"/>
                        </a:cubicBezTo>
                        <a:cubicBezTo>
                          <a:pt x="2822490" y="3010132"/>
                          <a:pt x="3106026" y="3077471"/>
                          <a:pt x="3106026" y="3077471"/>
                        </a:cubicBezTo>
                        <a:lnTo>
                          <a:pt x="3403737" y="3141267"/>
                        </a:lnTo>
                        <a:cubicBezTo>
                          <a:pt x="3527783" y="3169620"/>
                          <a:pt x="3726258" y="3226327"/>
                          <a:pt x="3850305" y="3247592"/>
                        </a:cubicBezTo>
                        <a:cubicBezTo>
                          <a:pt x="3974352" y="3268857"/>
                          <a:pt x="4055867" y="3279490"/>
                          <a:pt x="4148016" y="3268857"/>
                        </a:cubicBezTo>
                        <a:cubicBezTo>
                          <a:pt x="4240165" y="3258225"/>
                          <a:pt x="4323454" y="3228099"/>
                          <a:pt x="4403198" y="3183797"/>
                        </a:cubicBezTo>
                        <a:cubicBezTo>
                          <a:pt x="4482942" y="3139495"/>
                          <a:pt x="4555597" y="3081015"/>
                          <a:pt x="4626481" y="3003043"/>
                        </a:cubicBezTo>
                        <a:cubicBezTo>
                          <a:pt x="4697365" y="2925071"/>
                          <a:pt x="4777109" y="2816973"/>
                          <a:pt x="4828500" y="2715964"/>
                        </a:cubicBezTo>
                        <a:cubicBezTo>
                          <a:pt x="4879891" y="2614955"/>
                          <a:pt x="4917105" y="2519261"/>
                          <a:pt x="4934826" y="2396987"/>
                        </a:cubicBezTo>
                        <a:cubicBezTo>
                          <a:pt x="4952547" y="2274713"/>
                          <a:pt x="4940142" y="2102820"/>
                          <a:pt x="4934826" y="1982318"/>
                        </a:cubicBezTo>
                        <a:cubicBezTo>
                          <a:pt x="4929510" y="1861816"/>
                          <a:pt x="4920649" y="1764351"/>
                          <a:pt x="4902928" y="1673974"/>
                        </a:cubicBezTo>
                        <a:cubicBezTo>
                          <a:pt x="4885207" y="1583597"/>
                          <a:pt x="4867486" y="1525117"/>
                          <a:pt x="4828500" y="1440057"/>
                        </a:cubicBezTo>
                        <a:cubicBezTo>
                          <a:pt x="4789514" y="1354997"/>
                          <a:pt x="4741668" y="1273481"/>
                          <a:pt x="4669012" y="1163611"/>
                        </a:cubicBezTo>
                        <a:cubicBezTo>
                          <a:pt x="4596356" y="1053741"/>
                          <a:pt x="4546737" y="931467"/>
                          <a:pt x="4392565" y="780839"/>
                        </a:cubicBezTo>
                        <a:cubicBezTo>
                          <a:pt x="4238393" y="630211"/>
                          <a:pt x="3912328" y="367941"/>
                          <a:pt x="3743979" y="259843"/>
                        </a:cubicBezTo>
                        <a:cubicBezTo>
                          <a:pt x="3575630" y="151745"/>
                          <a:pt x="3534872" y="171239"/>
                          <a:pt x="3382472" y="132253"/>
                        </a:cubicBezTo>
                        <a:cubicBezTo>
                          <a:pt x="3230072" y="93267"/>
                          <a:pt x="2971346" y="47192"/>
                          <a:pt x="2829579" y="25927"/>
                        </a:cubicBezTo>
                        <a:cubicBezTo>
                          <a:pt x="2687812" y="4662"/>
                          <a:pt x="2652369" y="6434"/>
                          <a:pt x="2531867" y="4662"/>
                        </a:cubicBezTo>
                        <a:cubicBezTo>
                          <a:pt x="2411365" y="2890"/>
                          <a:pt x="2251876" y="-9515"/>
                          <a:pt x="2106565" y="15294"/>
                        </a:cubicBezTo>
                        <a:cubicBezTo>
                          <a:pt x="1961254" y="40103"/>
                          <a:pt x="1787589" y="105671"/>
                          <a:pt x="1659998" y="153518"/>
                        </a:cubicBezTo>
                        <a:cubicBezTo>
                          <a:pt x="1532407" y="201365"/>
                          <a:pt x="1443802" y="236807"/>
                          <a:pt x="1341021" y="302374"/>
                        </a:cubicBezTo>
                        <a:cubicBezTo>
                          <a:pt x="1238240" y="367941"/>
                          <a:pt x="1131914" y="461862"/>
                          <a:pt x="1043309" y="546922"/>
                        </a:cubicBezTo>
                        <a:cubicBezTo>
                          <a:pt x="954704" y="631982"/>
                          <a:pt x="878505" y="722359"/>
                          <a:pt x="809393" y="812736"/>
                        </a:cubicBezTo>
                        <a:cubicBezTo>
                          <a:pt x="740281" y="903113"/>
                          <a:pt x="687118" y="988174"/>
                          <a:pt x="628639" y="1089183"/>
                        </a:cubicBezTo>
                        <a:cubicBezTo>
                          <a:pt x="570160" y="1190192"/>
                          <a:pt x="502821" y="1317783"/>
                          <a:pt x="458519" y="1418792"/>
                        </a:cubicBezTo>
                        <a:cubicBezTo>
                          <a:pt x="414217" y="1519801"/>
                          <a:pt x="387635" y="1611951"/>
                          <a:pt x="362826" y="1695239"/>
                        </a:cubicBezTo>
                        <a:cubicBezTo>
                          <a:pt x="338017" y="1778527"/>
                          <a:pt x="320296" y="1852955"/>
                          <a:pt x="309663" y="1918522"/>
                        </a:cubicBezTo>
                        <a:cubicBezTo>
                          <a:pt x="299030" y="1984089"/>
                          <a:pt x="297258" y="2033708"/>
                          <a:pt x="299030" y="2088643"/>
                        </a:cubicBezTo>
                        <a:cubicBezTo>
                          <a:pt x="300802" y="2143578"/>
                          <a:pt x="307890" y="2198513"/>
                          <a:pt x="320295" y="2248132"/>
                        </a:cubicBezTo>
                        <a:cubicBezTo>
                          <a:pt x="332700" y="2297751"/>
                          <a:pt x="353965" y="2349141"/>
                          <a:pt x="373458" y="2386355"/>
                        </a:cubicBezTo>
                        <a:cubicBezTo>
                          <a:pt x="392951" y="2423569"/>
                          <a:pt x="470923" y="2411164"/>
                          <a:pt x="437253" y="246078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Freeform 106">
                    <a:extLst>
                      <a:ext uri="{FF2B5EF4-FFF2-40B4-BE49-F238E27FC236}">
                        <a16:creationId xmlns:a16="http://schemas.microsoft.com/office/drawing/2014/main" id="{B743480C-A7A1-3345-80A3-63FB10B744E7}"/>
                      </a:ext>
                    </a:extLst>
                  </p:cNvPr>
                  <p:cNvSpPr/>
                  <p:nvPr/>
                </p:nvSpPr>
                <p:spPr>
                  <a:xfrm>
                    <a:off x="85059" y="1334577"/>
                    <a:ext cx="4125434" cy="3334990"/>
                  </a:xfrm>
                  <a:custGeom>
                    <a:avLst/>
                    <a:gdLst>
                      <a:gd name="connsiteX0" fmla="*/ 4125433 w 4125433"/>
                      <a:gd name="connsiteY0" fmla="*/ 552893 h 3359889"/>
                      <a:gd name="connsiteX1" fmla="*/ 3806456 w 4125433"/>
                      <a:gd name="connsiteY1" fmla="*/ 361507 h 3359889"/>
                      <a:gd name="connsiteX2" fmla="*/ 3646968 w 4125433"/>
                      <a:gd name="connsiteY2" fmla="*/ 276447 h 3359889"/>
                      <a:gd name="connsiteX3" fmla="*/ 3466214 w 4125433"/>
                      <a:gd name="connsiteY3" fmla="*/ 191386 h 3359889"/>
                      <a:gd name="connsiteX4" fmla="*/ 3232298 w 4125433"/>
                      <a:gd name="connsiteY4" fmla="*/ 116958 h 3359889"/>
                      <a:gd name="connsiteX5" fmla="*/ 2838893 w 4125433"/>
                      <a:gd name="connsiteY5" fmla="*/ 42531 h 3359889"/>
                      <a:gd name="connsiteX6" fmla="*/ 2488019 w 4125433"/>
                      <a:gd name="connsiteY6" fmla="*/ 0 h 3359889"/>
                      <a:gd name="connsiteX7" fmla="*/ 2169042 w 4125433"/>
                      <a:gd name="connsiteY7" fmla="*/ 10633 h 3359889"/>
                      <a:gd name="connsiteX8" fmla="*/ 1828800 w 4125433"/>
                      <a:gd name="connsiteY8" fmla="*/ 63796 h 3359889"/>
                      <a:gd name="connsiteX9" fmla="*/ 1531088 w 4125433"/>
                      <a:gd name="connsiteY9" fmla="*/ 138224 h 3359889"/>
                      <a:gd name="connsiteX10" fmla="*/ 1339702 w 4125433"/>
                      <a:gd name="connsiteY10" fmla="*/ 244549 h 3359889"/>
                      <a:gd name="connsiteX11" fmla="*/ 1127051 w 4125433"/>
                      <a:gd name="connsiteY11" fmla="*/ 361507 h 3359889"/>
                      <a:gd name="connsiteX12" fmla="*/ 956930 w 4125433"/>
                      <a:gd name="connsiteY12" fmla="*/ 478465 h 3359889"/>
                      <a:gd name="connsiteX13" fmla="*/ 839972 w 4125433"/>
                      <a:gd name="connsiteY13" fmla="*/ 584791 h 3359889"/>
                      <a:gd name="connsiteX14" fmla="*/ 723014 w 4125433"/>
                      <a:gd name="connsiteY14" fmla="*/ 723014 h 3359889"/>
                      <a:gd name="connsiteX15" fmla="*/ 595423 w 4125433"/>
                      <a:gd name="connsiteY15" fmla="*/ 839972 h 3359889"/>
                      <a:gd name="connsiteX16" fmla="*/ 510363 w 4125433"/>
                      <a:gd name="connsiteY16" fmla="*/ 999461 h 3359889"/>
                      <a:gd name="connsiteX17" fmla="*/ 382772 w 4125433"/>
                      <a:gd name="connsiteY17" fmla="*/ 1190847 h 3359889"/>
                      <a:gd name="connsiteX18" fmla="*/ 276447 w 4125433"/>
                      <a:gd name="connsiteY18" fmla="*/ 1456661 h 3359889"/>
                      <a:gd name="connsiteX19" fmla="*/ 202019 w 4125433"/>
                      <a:gd name="connsiteY19" fmla="*/ 1711842 h 3359889"/>
                      <a:gd name="connsiteX20" fmla="*/ 148856 w 4125433"/>
                      <a:gd name="connsiteY20" fmla="*/ 1913861 h 3359889"/>
                      <a:gd name="connsiteX21" fmla="*/ 148856 w 4125433"/>
                      <a:gd name="connsiteY21" fmla="*/ 2137145 h 3359889"/>
                      <a:gd name="connsiteX22" fmla="*/ 148856 w 4125433"/>
                      <a:gd name="connsiteY22" fmla="*/ 2317898 h 3359889"/>
                      <a:gd name="connsiteX23" fmla="*/ 223284 w 4125433"/>
                      <a:gd name="connsiteY23" fmla="*/ 2434856 h 3359889"/>
                      <a:gd name="connsiteX24" fmla="*/ 318977 w 4125433"/>
                      <a:gd name="connsiteY24" fmla="*/ 2573079 h 3359889"/>
                      <a:gd name="connsiteX25" fmla="*/ 202019 w 4125433"/>
                      <a:gd name="connsiteY25" fmla="*/ 2658140 h 3359889"/>
                      <a:gd name="connsiteX26" fmla="*/ 74428 w 4125433"/>
                      <a:gd name="connsiteY26" fmla="*/ 2796363 h 3359889"/>
                      <a:gd name="connsiteX27" fmla="*/ 10633 w 4125433"/>
                      <a:gd name="connsiteY27" fmla="*/ 2945219 h 3359889"/>
                      <a:gd name="connsiteX28" fmla="*/ 0 w 4125433"/>
                      <a:gd name="connsiteY28" fmla="*/ 3083442 h 3359889"/>
                      <a:gd name="connsiteX29" fmla="*/ 53163 w 4125433"/>
                      <a:gd name="connsiteY29" fmla="*/ 3189768 h 3359889"/>
                      <a:gd name="connsiteX30" fmla="*/ 170121 w 4125433"/>
                      <a:gd name="connsiteY30" fmla="*/ 3264196 h 3359889"/>
                      <a:gd name="connsiteX31" fmla="*/ 318977 w 4125433"/>
                      <a:gd name="connsiteY31" fmla="*/ 3327991 h 3359889"/>
                      <a:gd name="connsiteX32" fmla="*/ 404037 w 4125433"/>
                      <a:gd name="connsiteY32" fmla="*/ 3359889 h 3359889"/>
                      <a:gd name="connsiteX33" fmla="*/ 446568 w 4125433"/>
                      <a:gd name="connsiteY33" fmla="*/ 3359889 h 3359889"/>
                      <a:gd name="connsiteX34" fmla="*/ 531628 w 4125433"/>
                      <a:gd name="connsiteY34" fmla="*/ 3157870 h 3359889"/>
                      <a:gd name="connsiteX35" fmla="*/ 627321 w 4125433"/>
                      <a:gd name="connsiteY35" fmla="*/ 3009014 h 3359889"/>
                      <a:gd name="connsiteX36" fmla="*/ 786809 w 4125433"/>
                      <a:gd name="connsiteY36" fmla="*/ 2881424 h 3359889"/>
                      <a:gd name="connsiteX37" fmla="*/ 829340 w 4125433"/>
                      <a:gd name="connsiteY37" fmla="*/ 2828261 h 3359889"/>
                      <a:gd name="connsiteX38" fmla="*/ 829340 w 4125433"/>
                      <a:gd name="connsiteY38" fmla="*/ 2828261 h 3359889"/>
                      <a:gd name="connsiteX39" fmla="*/ 829340 w 4125433"/>
                      <a:gd name="connsiteY39" fmla="*/ 2828261 h 3359889"/>
                      <a:gd name="connsiteX40" fmla="*/ 754912 w 4125433"/>
                      <a:gd name="connsiteY40" fmla="*/ 2626242 h 3359889"/>
                      <a:gd name="connsiteX41" fmla="*/ 754912 w 4125433"/>
                      <a:gd name="connsiteY41" fmla="*/ 2456121 h 3359889"/>
                      <a:gd name="connsiteX42" fmla="*/ 765544 w 4125433"/>
                      <a:gd name="connsiteY42" fmla="*/ 2243470 h 3359889"/>
                      <a:gd name="connsiteX43" fmla="*/ 797442 w 4125433"/>
                      <a:gd name="connsiteY43" fmla="*/ 2052084 h 3359889"/>
                      <a:gd name="connsiteX44" fmla="*/ 861237 w 4125433"/>
                      <a:gd name="connsiteY44" fmla="*/ 1860698 h 3359889"/>
                      <a:gd name="connsiteX45" fmla="*/ 1010093 w 4125433"/>
                      <a:gd name="connsiteY45" fmla="*/ 1573619 h 3359889"/>
                      <a:gd name="connsiteX46" fmla="*/ 1095154 w 4125433"/>
                      <a:gd name="connsiteY46" fmla="*/ 1371600 h 3359889"/>
                      <a:gd name="connsiteX47" fmla="*/ 1275907 w 4125433"/>
                      <a:gd name="connsiteY47" fmla="*/ 1095154 h 3359889"/>
                      <a:gd name="connsiteX48" fmla="*/ 1467293 w 4125433"/>
                      <a:gd name="connsiteY48" fmla="*/ 893135 h 3359889"/>
                      <a:gd name="connsiteX49" fmla="*/ 1616149 w 4125433"/>
                      <a:gd name="connsiteY49" fmla="*/ 744279 h 3359889"/>
                      <a:gd name="connsiteX50" fmla="*/ 1998921 w 4125433"/>
                      <a:gd name="connsiteY50" fmla="*/ 531628 h 3359889"/>
                      <a:gd name="connsiteX51" fmla="*/ 2371061 w 4125433"/>
                      <a:gd name="connsiteY51" fmla="*/ 414670 h 3359889"/>
                      <a:gd name="connsiteX52" fmla="*/ 2860158 w 4125433"/>
                      <a:gd name="connsiteY52" fmla="*/ 361507 h 3359889"/>
                      <a:gd name="connsiteX53" fmla="*/ 3285461 w 4125433"/>
                      <a:gd name="connsiteY53" fmla="*/ 372140 h 3359889"/>
                      <a:gd name="connsiteX54" fmla="*/ 3625702 w 4125433"/>
                      <a:gd name="connsiteY54" fmla="*/ 414670 h 3359889"/>
                      <a:gd name="connsiteX55" fmla="*/ 3880884 w 4125433"/>
                      <a:gd name="connsiteY55" fmla="*/ 499731 h 3359889"/>
                      <a:gd name="connsiteX56" fmla="*/ 3997842 w 4125433"/>
                      <a:gd name="connsiteY56" fmla="*/ 531628 h 3359889"/>
                      <a:gd name="connsiteX57" fmla="*/ 4125433 w 4125433"/>
                      <a:gd name="connsiteY57" fmla="*/ 552893 h 3359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125433" h="3359889">
                        <a:moveTo>
                          <a:pt x="4125433" y="552893"/>
                        </a:moveTo>
                        <a:lnTo>
                          <a:pt x="3806456" y="361507"/>
                        </a:lnTo>
                        <a:lnTo>
                          <a:pt x="3646968" y="276447"/>
                        </a:lnTo>
                        <a:lnTo>
                          <a:pt x="3466214" y="191386"/>
                        </a:lnTo>
                        <a:lnTo>
                          <a:pt x="3232298" y="116958"/>
                        </a:lnTo>
                        <a:lnTo>
                          <a:pt x="2838893" y="42531"/>
                        </a:lnTo>
                        <a:lnTo>
                          <a:pt x="2488019" y="0"/>
                        </a:lnTo>
                        <a:lnTo>
                          <a:pt x="2169042" y="10633"/>
                        </a:lnTo>
                        <a:lnTo>
                          <a:pt x="1828800" y="63796"/>
                        </a:lnTo>
                        <a:lnTo>
                          <a:pt x="1531088" y="138224"/>
                        </a:lnTo>
                        <a:lnTo>
                          <a:pt x="1339702" y="244549"/>
                        </a:lnTo>
                        <a:lnTo>
                          <a:pt x="1127051" y="361507"/>
                        </a:lnTo>
                        <a:lnTo>
                          <a:pt x="956930" y="478465"/>
                        </a:lnTo>
                        <a:lnTo>
                          <a:pt x="839972" y="584791"/>
                        </a:lnTo>
                        <a:lnTo>
                          <a:pt x="723014" y="723014"/>
                        </a:lnTo>
                        <a:lnTo>
                          <a:pt x="595423" y="839972"/>
                        </a:lnTo>
                        <a:lnTo>
                          <a:pt x="510363" y="999461"/>
                        </a:lnTo>
                        <a:lnTo>
                          <a:pt x="382772" y="1190847"/>
                        </a:lnTo>
                        <a:lnTo>
                          <a:pt x="276447" y="1456661"/>
                        </a:lnTo>
                        <a:lnTo>
                          <a:pt x="202019" y="1711842"/>
                        </a:lnTo>
                        <a:lnTo>
                          <a:pt x="148856" y="1913861"/>
                        </a:lnTo>
                        <a:lnTo>
                          <a:pt x="148856" y="2137145"/>
                        </a:lnTo>
                        <a:lnTo>
                          <a:pt x="148856" y="2317898"/>
                        </a:lnTo>
                        <a:lnTo>
                          <a:pt x="223284" y="2434856"/>
                        </a:lnTo>
                        <a:lnTo>
                          <a:pt x="318977" y="2573079"/>
                        </a:lnTo>
                        <a:lnTo>
                          <a:pt x="202019" y="2658140"/>
                        </a:lnTo>
                        <a:lnTo>
                          <a:pt x="74428" y="2796363"/>
                        </a:lnTo>
                        <a:lnTo>
                          <a:pt x="10633" y="2945219"/>
                        </a:lnTo>
                        <a:lnTo>
                          <a:pt x="0" y="3083442"/>
                        </a:lnTo>
                        <a:lnTo>
                          <a:pt x="53163" y="3189768"/>
                        </a:lnTo>
                        <a:lnTo>
                          <a:pt x="170121" y="3264196"/>
                        </a:lnTo>
                        <a:lnTo>
                          <a:pt x="318977" y="3327991"/>
                        </a:lnTo>
                        <a:lnTo>
                          <a:pt x="404037" y="3359889"/>
                        </a:lnTo>
                        <a:lnTo>
                          <a:pt x="446568" y="3359889"/>
                        </a:lnTo>
                        <a:lnTo>
                          <a:pt x="531628" y="3157870"/>
                        </a:lnTo>
                        <a:lnTo>
                          <a:pt x="627321" y="3009014"/>
                        </a:lnTo>
                        <a:lnTo>
                          <a:pt x="786809" y="2881424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754912" y="2626242"/>
                        </a:lnTo>
                        <a:lnTo>
                          <a:pt x="754912" y="2456121"/>
                        </a:lnTo>
                        <a:lnTo>
                          <a:pt x="765544" y="2243470"/>
                        </a:lnTo>
                        <a:lnTo>
                          <a:pt x="797442" y="2052084"/>
                        </a:lnTo>
                        <a:lnTo>
                          <a:pt x="861237" y="1860698"/>
                        </a:lnTo>
                        <a:lnTo>
                          <a:pt x="1010093" y="1573619"/>
                        </a:lnTo>
                        <a:lnTo>
                          <a:pt x="1095154" y="1371600"/>
                        </a:lnTo>
                        <a:lnTo>
                          <a:pt x="1275907" y="1095154"/>
                        </a:lnTo>
                        <a:lnTo>
                          <a:pt x="1467293" y="893135"/>
                        </a:lnTo>
                        <a:lnTo>
                          <a:pt x="1616149" y="744279"/>
                        </a:lnTo>
                        <a:lnTo>
                          <a:pt x="1998921" y="531628"/>
                        </a:lnTo>
                        <a:lnTo>
                          <a:pt x="2371061" y="414670"/>
                        </a:lnTo>
                        <a:lnTo>
                          <a:pt x="2860158" y="361507"/>
                        </a:lnTo>
                        <a:lnTo>
                          <a:pt x="3285461" y="372140"/>
                        </a:lnTo>
                        <a:lnTo>
                          <a:pt x="3625702" y="414670"/>
                        </a:lnTo>
                        <a:lnTo>
                          <a:pt x="3880884" y="499731"/>
                        </a:lnTo>
                        <a:lnTo>
                          <a:pt x="3997842" y="531628"/>
                        </a:lnTo>
                        <a:lnTo>
                          <a:pt x="4125433" y="55289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EF6AA095-0E5D-9046-8BA2-40762703E4BF}"/>
                    </a:ext>
                  </a:extLst>
                </p:cNvPr>
                <p:cNvGrpSpPr/>
                <p:nvPr/>
              </p:nvGrpSpPr>
              <p:grpSpPr>
                <a:xfrm>
                  <a:off x="393405" y="3891516"/>
                  <a:ext cx="1170202" cy="519620"/>
                  <a:chOff x="393405" y="3891516"/>
                  <a:chExt cx="1170202" cy="519620"/>
                </a:xfrm>
              </p:grpSpPr>
              <p:sp>
                <p:nvSpPr>
                  <p:cNvPr id="104" name="Freeform 103">
                    <a:extLst>
                      <a:ext uri="{FF2B5EF4-FFF2-40B4-BE49-F238E27FC236}">
                        <a16:creationId xmlns:a16="http://schemas.microsoft.com/office/drawing/2014/main" id="{7DE67B67-1B6B-9B48-A708-F1E10E12E0D3}"/>
                      </a:ext>
                    </a:extLst>
                  </p:cNvPr>
                  <p:cNvSpPr/>
                  <p:nvPr/>
                </p:nvSpPr>
                <p:spPr>
                  <a:xfrm>
                    <a:off x="893135" y="4093535"/>
                    <a:ext cx="670472" cy="317601"/>
                  </a:xfrm>
                  <a:custGeom>
                    <a:avLst/>
                    <a:gdLst>
                      <a:gd name="connsiteX0" fmla="*/ 0 w 670472"/>
                      <a:gd name="connsiteY0" fmla="*/ 0 h 317601"/>
                      <a:gd name="connsiteX1" fmla="*/ 287079 w 670472"/>
                      <a:gd name="connsiteY1" fmla="*/ 159488 h 317601"/>
                      <a:gd name="connsiteX2" fmla="*/ 542260 w 670472"/>
                      <a:gd name="connsiteY2" fmla="*/ 180753 h 317601"/>
                      <a:gd name="connsiteX3" fmla="*/ 659218 w 670472"/>
                      <a:gd name="connsiteY3" fmla="*/ 308344 h 317601"/>
                      <a:gd name="connsiteX4" fmla="*/ 659218 w 670472"/>
                      <a:gd name="connsiteY4" fmla="*/ 297712 h 317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472" h="317601">
                        <a:moveTo>
                          <a:pt x="0" y="0"/>
                        </a:moveTo>
                        <a:cubicBezTo>
                          <a:pt x="98351" y="64681"/>
                          <a:pt x="196702" y="129363"/>
                          <a:pt x="287079" y="159488"/>
                        </a:cubicBezTo>
                        <a:cubicBezTo>
                          <a:pt x="377456" y="189613"/>
                          <a:pt x="480237" y="155944"/>
                          <a:pt x="542260" y="180753"/>
                        </a:cubicBezTo>
                        <a:cubicBezTo>
                          <a:pt x="604283" y="205562"/>
                          <a:pt x="659218" y="308344"/>
                          <a:pt x="659218" y="308344"/>
                        </a:cubicBezTo>
                        <a:cubicBezTo>
                          <a:pt x="678711" y="327837"/>
                          <a:pt x="668964" y="312774"/>
                          <a:pt x="659218" y="297712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Freeform 104">
                    <a:extLst>
                      <a:ext uri="{FF2B5EF4-FFF2-40B4-BE49-F238E27FC236}">
                        <a16:creationId xmlns:a16="http://schemas.microsoft.com/office/drawing/2014/main" id="{5A607C84-E826-1749-A0FC-DE07BCD06A55}"/>
                      </a:ext>
                    </a:extLst>
                  </p:cNvPr>
                  <p:cNvSpPr/>
                  <p:nvPr/>
                </p:nvSpPr>
                <p:spPr>
                  <a:xfrm>
                    <a:off x="393405" y="3891516"/>
                    <a:ext cx="478465" cy="148856"/>
                  </a:xfrm>
                  <a:custGeom>
                    <a:avLst/>
                    <a:gdLst>
                      <a:gd name="connsiteX0" fmla="*/ 0 w 478465"/>
                      <a:gd name="connsiteY0" fmla="*/ 0 h 148856"/>
                      <a:gd name="connsiteX1" fmla="*/ 148855 w 478465"/>
                      <a:gd name="connsiteY1" fmla="*/ 95693 h 148856"/>
                      <a:gd name="connsiteX2" fmla="*/ 318976 w 478465"/>
                      <a:gd name="connsiteY2" fmla="*/ 138224 h 148856"/>
                      <a:gd name="connsiteX3" fmla="*/ 478465 w 478465"/>
                      <a:gd name="connsiteY3" fmla="*/ 148856 h 148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465" h="148856">
                        <a:moveTo>
                          <a:pt x="0" y="0"/>
                        </a:moveTo>
                        <a:cubicBezTo>
                          <a:pt x="47846" y="36328"/>
                          <a:pt x="95692" y="72656"/>
                          <a:pt x="148855" y="95693"/>
                        </a:cubicBezTo>
                        <a:cubicBezTo>
                          <a:pt x="202018" y="118730"/>
                          <a:pt x="264041" y="129364"/>
                          <a:pt x="318976" y="138224"/>
                        </a:cubicBezTo>
                        <a:cubicBezTo>
                          <a:pt x="373911" y="147084"/>
                          <a:pt x="426188" y="147970"/>
                          <a:pt x="478465" y="148856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A918225-6ECC-B844-8DAA-B081E2DBD3A3}"/>
                  </a:ext>
                </a:extLst>
              </p:cNvPr>
              <p:cNvGrpSpPr/>
              <p:nvPr/>
            </p:nvGrpSpPr>
            <p:grpSpPr>
              <a:xfrm>
                <a:off x="2669888" y="3591702"/>
                <a:ext cx="3742566" cy="2195126"/>
                <a:chOff x="2025986" y="2847702"/>
                <a:chExt cx="2679404" cy="1531088"/>
              </a:xfrm>
            </p:grpSpPr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F647D14A-5AF5-794C-8A13-8B1889FBB5B5}"/>
                    </a:ext>
                  </a:extLst>
                </p:cNvPr>
                <p:cNvSpPr/>
                <p:nvPr/>
              </p:nvSpPr>
              <p:spPr>
                <a:xfrm>
                  <a:off x="2079149" y="3347432"/>
                  <a:ext cx="1860697" cy="1031358"/>
                </a:xfrm>
                <a:custGeom>
                  <a:avLst/>
                  <a:gdLst>
                    <a:gd name="connsiteX0" fmla="*/ 63795 w 1860697"/>
                    <a:gd name="connsiteY0" fmla="*/ 329610 h 1031358"/>
                    <a:gd name="connsiteX1" fmla="*/ 0 w 1860697"/>
                    <a:gd name="connsiteY1" fmla="*/ 414670 h 1031358"/>
                    <a:gd name="connsiteX2" fmla="*/ 10632 w 1860697"/>
                    <a:gd name="connsiteY2" fmla="*/ 584791 h 1031358"/>
                    <a:gd name="connsiteX3" fmla="*/ 85060 w 1860697"/>
                    <a:gd name="connsiteY3" fmla="*/ 723014 h 1031358"/>
                    <a:gd name="connsiteX4" fmla="*/ 202018 w 1860697"/>
                    <a:gd name="connsiteY4" fmla="*/ 850605 h 1031358"/>
                    <a:gd name="connsiteX5" fmla="*/ 382772 w 1860697"/>
                    <a:gd name="connsiteY5" fmla="*/ 956931 h 1031358"/>
                    <a:gd name="connsiteX6" fmla="*/ 520995 w 1860697"/>
                    <a:gd name="connsiteY6" fmla="*/ 1020726 h 1031358"/>
                    <a:gd name="connsiteX7" fmla="*/ 723014 w 1860697"/>
                    <a:gd name="connsiteY7" fmla="*/ 1031358 h 1031358"/>
                    <a:gd name="connsiteX8" fmla="*/ 946297 w 1860697"/>
                    <a:gd name="connsiteY8" fmla="*/ 925033 h 1031358"/>
                    <a:gd name="connsiteX9" fmla="*/ 1052623 w 1860697"/>
                    <a:gd name="connsiteY9" fmla="*/ 861238 h 1031358"/>
                    <a:gd name="connsiteX10" fmla="*/ 1201479 w 1860697"/>
                    <a:gd name="connsiteY10" fmla="*/ 733647 h 1031358"/>
                    <a:gd name="connsiteX11" fmla="*/ 1318437 w 1860697"/>
                    <a:gd name="connsiteY11" fmla="*/ 648586 h 1031358"/>
                    <a:gd name="connsiteX12" fmla="*/ 1477925 w 1860697"/>
                    <a:gd name="connsiteY12" fmla="*/ 552893 h 1031358"/>
                    <a:gd name="connsiteX13" fmla="*/ 1679944 w 1860697"/>
                    <a:gd name="connsiteY13" fmla="*/ 489098 h 1031358"/>
                    <a:gd name="connsiteX14" fmla="*/ 1860697 w 1860697"/>
                    <a:gd name="connsiteY14" fmla="*/ 425303 h 1031358"/>
                    <a:gd name="connsiteX15" fmla="*/ 1711841 w 1860697"/>
                    <a:gd name="connsiteY15" fmla="*/ 329610 h 1031358"/>
                    <a:gd name="connsiteX16" fmla="*/ 1605516 w 1860697"/>
                    <a:gd name="connsiteY16" fmla="*/ 106326 h 1031358"/>
                    <a:gd name="connsiteX17" fmla="*/ 1552353 w 1860697"/>
                    <a:gd name="connsiteY17" fmla="*/ 0 h 1031358"/>
                    <a:gd name="connsiteX18" fmla="*/ 1360967 w 1860697"/>
                    <a:gd name="connsiteY18" fmla="*/ 31898 h 1031358"/>
                    <a:gd name="connsiteX19" fmla="*/ 1073888 w 1860697"/>
                    <a:gd name="connsiteY19" fmla="*/ 106326 h 1031358"/>
                    <a:gd name="connsiteX20" fmla="*/ 882502 w 1860697"/>
                    <a:gd name="connsiteY20" fmla="*/ 138224 h 1031358"/>
                    <a:gd name="connsiteX21" fmla="*/ 691116 w 1860697"/>
                    <a:gd name="connsiteY21" fmla="*/ 223284 h 1031358"/>
                    <a:gd name="connsiteX22" fmla="*/ 404037 w 1860697"/>
                    <a:gd name="connsiteY22" fmla="*/ 308345 h 1031358"/>
                    <a:gd name="connsiteX23" fmla="*/ 191386 w 1860697"/>
                    <a:gd name="connsiteY23" fmla="*/ 350875 h 1031358"/>
                    <a:gd name="connsiteX24" fmla="*/ 63795 w 1860697"/>
                    <a:gd name="connsiteY24" fmla="*/ 329610 h 1031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60697" h="1031358">
                      <a:moveTo>
                        <a:pt x="63795" y="329610"/>
                      </a:moveTo>
                      <a:lnTo>
                        <a:pt x="0" y="414670"/>
                      </a:lnTo>
                      <a:lnTo>
                        <a:pt x="10632" y="584791"/>
                      </a:lnTo>
                      <a:lnTo>
                        <a:pt x="85060" y="723014"/>
                      </a:lnTo>
                      <a:lnTo>
                        <a:pt x="202018" y="850605"/>
                      </a:lnTo>
                      <a:lnTo>
                        <a:pt x="382772" y="956931"/>
                      </a:lnTo>
                      <a:lnTo>
                        <a:pt x="520995" y="1020726"/>
                      </a:lnTo>
                      <a:lnTo>
                        <a:pt x="723014" y="1031358"/>
                      </a:lnTo>
                      <a:lnTo>
                        <a:pt x="946297" y="925033"/>
                      </a:lnTo>
                      <a:lnTo>
                        <a:pt x="1052623" y="861238"/>
                      </a:lnTo>
                      <a:lnTo>
                        <a:pt x="1201479" y="733647"/>
                      </a:lnTo>
                      <a:lnTo>
                        <a:pt x="1318437" y="648586"/>
                      </a:lnTo>
                      <a:lnTo>
                        <a:pt x="1477925" y="552893"/>
                      </a:lnTo>
                      <a:lnTo>
                        <a:pt x="1679944" y="489098"/>
                      </a:lnTo>
                      <a:lnTo>
                        <a:pt x="1860697" y="425303"/>
                      </a:lnTo>
                      <a:lnTo>
                        <a:pt x="1711841" y="329610"/>
                      </a:lnTo>
                      <a:lnTo>
                        <a:pt x="1605516" y="106326"/>
                      </a:lnTo>
                      <a:lnTo>
                        <a:pt x="1552353" y="0"/>
                      </a:lnTo>
                      <a:lnTo>
                        <a:pt x="1360967" y="31898"/>
                      </a:lnTo>
                      <a:lnTo>
                        <a:pt x="1073888" y="106326"/>
                      </a:lnTo>
                      <a:lnTo>
                        <a:pt x="882502" y="138224"/>
                      </a:lnTo>
                      <a:lnTo>
                        <a:pt x="691116" y="223284"/>
                      </a:lnTo>
                      <a:lnTo>
                        <a:pt x="404037" y="308345"/>
                      </a:lnTo>
                      <a:lnTo>
                        <a:pt x="191386" y="350875"/>
                      </a:lnTo>
                      <a:lnTo>
                        <a:pt x="63795" y="32961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62596646-BE4C-0C42-8A0D-39682FFE4E78}"/>
                    </a:ext>
                  </a:extLst>
                </p:cNvPr>
                <p:cNvSpPr/>
                <p:nvPr/>
              </p:nvSpPr>
              <p:spPr>
                <a:xfrm>
                  <a:off x="2025986" y="2847702"/>
                  <a:ext cx="1669311" cy="839972"/>
                </a:xfrm>
                <a:custGeom>
                  <a:avLst/>
                  <a:gdLst>
                    <a:gd name="connsiteX0" fmla="*/ 1669311 w 1669311"/>
                    <a:gd name="connsiteY0" fmla="*/ 42530 h 839972"/>
                    <a:gd name="connsiteX1" fmla="*/ 1297172 w 1669311"/>
                    <a:gd name="connsiteY1" fmla="*/ 21265 h 839972"/>
                    <a:gd name="connsiteX2" fmla="*/ 946298 w 1669311"/>
                    <a:gd name="connsiteY2" fmla="*/ 0 h 839972"/>
                    <a:gd name="connsiteX3" fmla="*/ 701749 w 1669311"/>
                    <a:gd name="connsiteY3" fmla="*/ 0 h 839972"/>
                    <a:gd name="connsiteX4" fmla="*/ 361507 w 1669311"/>
                    <a:gd name="connsiteY4" fmla="*/ 85061 h 839972"/>
                    <a:gd name="connsiteX5" fmla="*/ 191386 w 1669311"/>
                    <a:gd name="connsiteY5" fmla="*/ 170121 h 839972"/>
                    <a:gd name="connsiteX6" fmla="*/ 74428 w 1669311"/>
                    <a:gd name="connsiteY6" fmla="*/ 265814 h 839972"/>
                    <a:gd name="connsiteX7" fmla="*/ 0 w 1669311"/>
                    <a:gd name="connsiteY7" fmla="*/ 404037 h 839972"/>
                    <a:gd name="connsiteX8" fmla="*/ 0 w 1669311"/>
                    <a:gd name="connsiteY8" fmla="*/ 606056 h 839972"/>
                    <a:gd name="connsiteX9" fmla="*/ 31898 w 1669311"/>
                    <a:gd name="connsiteY9" fmla="*/ 744279 h 839972"/>
                    <a:gd name="connsiteX10" fmla="*/ 159488 w 1669311"/>
                    <a:gd name="connsiteY10" fmla="*/ 839972 h 839972"/>
                    <a:gd name="connsiteX11" fmla="*/ 372139 w 1669311"/>
                    <a:gd name="connsiteY11" fmla="*/ 808075 h 839972"/>
                    <a:gd name="connsiteX12" fmla="*/ 595423 w 1669311"/>
                    <a:gd name="connsiteY12" fmla="*/ 765544 h 839972"/>
                    <a:gd name="connsiteX13" fmla="*/ 797442 w 1669311"/>
                    <a:gd name="connsiteY13" fmla="*/ 680484 h 839972"/>
                    <a:gd name="connsiteX14" fmla="*/ 1052623 w 1669311"/>
                    <a:gd name="connsiteY14" fmla="*/ 595423 h 839972"/>
                    <a:gd name="connsiteX15" fmla="*/ 1254642 w 1669311"/>
                    <a:gd name="connsiteY15" fmla="*/ 563526 h 839972"/>
                    <a:gd name="connsiteX16" fmla="*/ 1477925 w 1669311"/>
                    <a:gd name="connsiteY16" fmla="*/ 510363 h 839972"/>
                    <a:gd name="connsiteX17" fmla="*/ 1594884 w 1669311"/>
                    <a:gd name="connsiteY17" fmla="*/ 478465 h 839972"/>
                    <a:gd name="connsiteX18" fmla="*/ 1584251 w 1669311"/>
                    <a:gd name="connsiteY18" fmla="*/ 435935 h 839972"/>
                    <a:gd name="connsiteX19" fmla="*/ 1573618 w 1669311"/>
                    <a:gd name="connsiteY19" fmla="*/ 233916 h 839972"/>
                    <a:gd name="connsiteX20" fmla="*/ 1669311 w 1669311"/>
                    <a:gd name="connsiteY20" fmla="*/ 42530 h 83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311" h="839972">
                      <a:moveTo>
                        <a:pt x="1669311" y="42530"/>
                      </a:moveTo>
                      <a:lnTo>
                        <a:pt x="1297172" y="21265"/>
                      </a:lnTo>
                      <a:lnTo>
                        <a:pt x="946298" y="0"/>
                      </a:lnTo>
                      <a:lnTo>
                        <a:pt x="701749" y="0"/>
                      </a:lnTo>
                      <a:lnTo>
                        <a:pt x="361507" y="85061"/>
                      </a:lnTo>
                      <a:lnTo>
                        <a:pt x="191386" y="170121"/>
                      </a:lnTo>
                      <a:lnTo>
                        <a:pt x="74428" y="265814"/>
                      </a:lnTo>
                      <a:lnTo>
                        <a:pt x="0" y="404037"/>
                      </a:lnTo>
                      <a:lnTo>
                        <a:pt x="0" y="606056"/>
                      </a:lnTo>
                      <a:lnTo>
                        <a:pt x="31898" y="744279"/>
                      </a:lnTo>
                      <a:lnTo>
                        <a:pt x="159488" y="839972"/>
                      </a:lnTo>
                      <a:lnTo>
                        <a:pt x="372139" y="808075"/>
                      </a:lnTo>
                      <a:lnTo>
                        <a:pt x="595423" y="765544"/>
                      </a:lnTo>
                      <a:lnTo>
                        <a:pt x="797442" y="680484"/>
                      </a:lnTo>
                      <a:lnTo>
                        <a:pt x="1052623" y="595423"/>
                      </a:lnTo>
                      <a:lnTo>
                        <a:pt x="1254642" y="563526"/>
                      </a:lnTo>
                      <a:lnTo>
                        <a:pt x="1477925" y="510363"/>
                      </a:lnTo>
                      <a:lnTo>
                        <a:pt x="1594884" y="478465"/>
                      </a:lnTo>
                      <a:lnTo>
                        <a:pt x="1584251" y="435935"/>
                      </a:lnTo>
                      <a:lnTo>
                        <a:pt x="1573618" y="233916"/>
                      </a:lnTo>
                      <a:lnTo>
                        <a:pt x="1669311" y="4253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881BF187-A864-4541-B51C-CD0DCD2E403E}"/>
                    </a:ext>
                  </a:extLst>
                </p:cNvPr>
                <p:cNvSpPr/>
                <p:nvPr/>
              </p:nvSpPr>
              <p:spPr>
                <a:xfrm>
                  <a:off x="3610237" y="2879600"/>
                  <a:ext cx="1095153" cy="871870"/>
                </a:xfrm>
                <a:custGeom>
                  <a:avLst/>
                  <a:gdLst>
                    <a:gd name="connsiteX0" fmla="*/ 85060 w 1095153"/>
                    <a:gd name="connsiteY0" fmla="*/ 10632 h 871870"/>
                    <a:gd name="connsiteX1" fmla="*/ 0 w 1095153"/>
                    <a:gd name="connsiteY1" fmla="*/ 191386 h 871870"/>
                    <a:gd name="connsiteX2" fmla="*/ 21265 w 1095153"/>
                    <a:gd name="connsiteY2" fmla="*/ 393404 h 871870"/>
                    <a:gd name="connsiteX3" fmla="*/ 106326 w 1095153"/>
                    <a:gd name="connsiteY3" fmla="*/ 627321 h 871870"/>
                    <a:gd name="connsiteX4" fmla="*/ 180753 w 1095153"/>
                    <a:gd name="connsiteY4" fmla="*/ 744279 h 871870"/>
                    <a:gd name="connsiteX5" fmla="*/ 308344 w 1095153"/>
                    <a:gd name="connsiteY5" fmla="*/ 850604 h 871870"/>
                    <a:gd name="connsiteX6" fmla="*/ 404037 w 1095153"/>
                    <a:gd name="connsiteY6" fmla="*/ 871870 h 871870"/>
                    <a:gd name="connsiteX7" fmla="*/ 637953 w 1095153"/>
                    <a:gd name="connsiteY7" fmla="*/ 808074 h 871870"/>
                    <a:gd name="connsiteX8" fmla="*/ 903767 w 1095153"/>
                    <a:gd name="connsiteY8" fmla="*/ 701749 h 871870"/>
                    <a:gd name="connsiteX9" fmla="*/ 1052623 w 1095153"/>
                    <a:gd name="connsiteY9" fmla="*/ 584790 h 871870"/>
                    <a:gd name="connsiteX10" fmla="*/ 1095153 w 1095153"/>
                    <a:gd name="connsiteY10" fmla="*/ 467832 h 871870"/>
                    <a:gd name="connsiteX11" fmla="*/ 1084521 w 1095153"/>
                    <a:gd name="connsiteY11" fmla="*/ 340242 h 871870"/>
                    <a:gd name="connsiteX12" fmla="*/ 1020726 w 1095153"/>
                    <a:gd name="connsiteY12" fmla="*/ 233916 h 871870"/>
                    <a:gd name="connsiteX13" fmla="*/ 882502 w 1095153"/>
                    <a:gd name="connsiteY13" fmla="*/ 138223 h 871870"/>
                    <a:gd name="connsiteX14" fmla="*/ 754912 w 1095153"/>
                    <a:gd name="connsiteY14" fmla="*/ 74428 h 871870"/>
                    <a:gd name="connsiteX15" fmla="*/ 595423 w 1095153"/>
                    <a:gd name="connsiteY15" fmla="*/ 31897 h 871870"/>
                    <a:gd name="connsiteX16" fmla="*/ 435935 w 1095153"/>
                    <a:gd name="connsiteY16" fmla="*/ 31897 h 871870"/>
                    <a:gd name="connsiteX17" fmla="*/ 202019 w 1095153"/>
                    <a:gd name="connsiteY17" fmla="*/ 0 h 871870"/>
                    <a:gd name="connsiteX18" fmla="*/ 85060 w 1095153"/>
                    <a:gd name="connsiteY18" fmla="*/ 10632 h 871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95153" h="871870">
                      <a:moveTo>
                        <a:pt x="85060" y="10632"/>
                      </a:moveTo>
                      <a:lnTo>
                        <a:pt x="0" y="191386"/>
                      </a:lnTo>
                      <a:lnTo>
                        <a:pt x="21265" y="393404"/>
                      </a:lnTo>
                      <a:lnTo>
                        <a:pt x="106326" y="627321"/>
                      </a:lnTo>
                      <a:lnTo>
                        <a:pt x="180753" y="744279"/>
                      </a:lnTo>
                      <a:lnTo>
                        <a:pt x="308344" y="850604"/>
                      </a:lnTo>
                      <a:lnTo>
                        <a:pt x="404037" y="871870"/>
                      </a:lnTo>
                      <a:lnTo>
                        <a:pt x="637953" y="808074"/>
                      </a:lnTo>
                      <a:lnTo>
                        <a:pt x="903767" y="701749"/>
                      </a:lnTo>
                      <a:lnTo>
                        <a:pt x="1052623" y="584790"/>
                      </a:lnTo>
                      <a:lnTo>
                        <a:pt x="1095153" y="467832"/>
                      </a:lnTo>
                      <a:lnTo>
                        <a:pt x="1084521" y="340242"/>
                      </a:lnTo>
                      <a:lnTo>
                        <a:pt x="1020726" y="233916"/>
                      </a:lnTo>
                      <a:lnTo>
                        <a:pt x="882502" y="138223"/>
                      </a:lnTo>
                      <a:lnTo>
                        <a:pt x="754912" y="74428"/>
                      </a:lnTo>
                      <a:lnTo>
                        <a:pt x="595423" y="31897"/>
                      </a:lnTo>
                      <a:lnTo>
                        <a:pt x="435935" y="31897"/>
                      </a:lnTo>
                      <a:lnTo>
                        <a:pt x="202019" y="0"/>
                      </a:lnTo>
                      <a:lnTo>
                        <a:pt x="85060" y="10632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34D5CD-3980-AF41-B7A4-0AA5EA686A75}"/>
                </a:ext>
              </a:extLst>
            </p:cNvPr>
            <p:cNvGrpSpPr/>
            <p:nvPr/>
          </p:nvGrpSpPr>
          <p:grpSpPr>
            <a:xfrm>
              <a:off x="8076754" y="3736905"/>
              <a:ext cx="2635889" cy="1254580"/>
              <a:chOff x="3525564" y="3924230"/>
              <a:chExt cx="2635889" cy="1254580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EB8BD5A-8C26-B043-9491-96DEE1FCAAC0}"/>
                  </a:ext>
                </a:extLst>
              </p:cNvPr>
              <p:cNvSpPr txBox="1"/>
              <p:nvPr/>
            </p:nvSpPr>
            <p:spPr>
              <a:xfrm>
                <a:off x="5343150" y="4077769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8D251-E198-964F-8908-16EE0D764D0F}"/>
                  </a:ext>
                </a:extLst>
              </p:cNvPr>
              <p:cNvSpPr txBox="1"/>
              <p:nvPr/>
            </p:nvSpPr>
            <p:spPr>
              <a:xfrm>
                <a:off x="3525564" y="3924230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LGE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BD2057F-2CDE-4A47-A9A6-B60A0A6A9BE6}"/>
                  </a:ext>
                </a:extLst>
              </p:cNvPr>
              <p:cNvSpPr txBox="1"/>
              <p:nvPr/>
            </p:nvSpPr>
            <p:spPr>
              <a:xfrm>
                <a:off x="3596817" y="4809478"/>
                <a:ext cx="818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</a:t>
                </a:r>
              </a:p>
            </p:txBody>
          </p:sp>
        </p:grpSp>
      </p:grp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D7D39707-C5B7-584E-B13C-A2E58AAE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16" y="1233843"/>
            <a:ext cx="1391638" cy="188523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1A556E1-75D4-BF47-A8A9-F632C37FC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023" y="1505940"/>
            <a:ext cx="1439517" cy="188523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A54CCA2F-A166-7D4F-A375-AB6DFE184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891" y="2036308"/>
            <a:ext cx="575762" cy="80005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C0B929-EAED-FA4A-911D-4B80440F9043}"/>
              </a:ext>
            </a:extLst>
          </p:cNvPr>
          <p:cNvCxnSpPr>
            <a:cxnSpLocks/>
          </p:cNvCxnSpPr>
          <p:nvPr/>
        </p:nvCxnSpPr>
        <p:spPr>
          <a:xfrm>
            <a:off x="8599349" y="2436333"/>
            <a:ext cx="633806" cy="122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76D6AA3-A27D-4141-A6F5-72B7DE572F65}"/>
              </a:ext>
            </a:extLst>
          </p:cNvPr>
          <p:cNvCxnSpPr>
            <a:cxnSpLocks/>
          </p:cNvCxnSpPr>
          <p:nvPr/>
        </p:nvCxnSpPr>
        <p:spPr>
          <a:xfrm flipV="1">
            <a:off x="10084023" y="2401852"/>
            <a:ext cx="64899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D1A3871-C438-CD4A-8601-78D1E39B00A3}"/>
              </a:ext>
            </a:extLst>
          </p:cNvPr>
          <p:cNvSpPr txBox="1"/>
          <p:nvPr/>
        </p:nvSpPr>
        <p:spPr>
          <a:xfrm>
            <a:off x="9013026" y="3157026"/>
            <a:ext cx="143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Progenitor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ABF31C-401C-594C-BD45-80F0D6B555F6}"/>
              </a:ext>
            </a:extLst>
          </p:cNvPr>
          <p:cNvSpPr txBox="1"/>
          <p:nvPr/>
        </p:nvSpPr>
        <p:spPr>
          <a:xfrm>
            <a:off x="7460376" y="3304659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Glia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1145CA-2F14-F44A-BE88-5EEBD1A45528}"/>
              </a:ext>
            </a:extLst>
          </p:cNvPr>
          <p:cNvSpPr txBox="1"/>
          <p:nvPr/>
        </p:nvSpPr>
        <p:spPr>
          <a:xfrm>
            <a:off x="10679802" y="3386890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Neuroblast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C2D9F-7436-EB41-BAC1-F3ADBA50C418}"/>
              </a:ext>
            </a:extLst>
          </p:cNvPr>
          <p:cNvSpPr txBox="1"/>
          <p:nvPr/>
        </p:nvSpPr>
        <p:spPr>
          <a:xfrm>
            <a:off x="3843625" y="2472181"/>
            <a:ext cx="110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</p:spTree>
    <p:extLst>
      <p:ext uri="{BB962C8B-B14F-4D97-AF65-F5344CB8AC3E}">
        <p14:creationId xmlns:p14="http://schemas.microsoft.com/office/powerpoint/2010/main" val="2246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1254580"/>
                <a:chOff x="3525564" y="3924230"/>
                <a:chExt cx="2635889" cy="1254580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596817" y="4809478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GABAergic Interneurons Migrate Outwardly to Final Destinations </a:t>
            </a:r>
          </a:p>
        </p:txBody>
      </p: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0372C2E1-499C-864D-BFB0-5A0851A70C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40237" y="3895872"/>
            <a:ext cx="1425355" cy="180754"/>
          </a:xfrm>
          <a:prstGeom prst="curvedConnector3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2D057CF-DAF4-8446-9533-B529BBFD32C6}"/>
              </a:ext>
            </a:extLst>
          </p:cNvPr>
          <p:cNvGrpSpPr/>
          <p:nvPr/>
        </p:nvGrpSpPr>
        <p:grpSpPr>
          <a:xfrm>
            <a:off x="4077181" y="3038932"/>
            <a:ext cx="1669686" cy="1031453"/>
            <a:chOff x="4077181" y="3038932"/>
            <a:chExt cx="1669686" cy="1031453"/>
          </a:xfrm>
        </p:grpSpPr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041F7B40-F616-1146-8DF9-DCABA3F738E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949225" y="3363546"/>
              <a:ext cx="780133" cy="130906"/>
            </a:xfrm>
            <a:prstGeom prst="curvedConnector3">
              <a:avLst/>
            </a:prstGeom>
            <a:ln w="317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urved Connector 136">
              <a:extLst>
                <a:ext uri="{FF2B5EF4-FFF2-40B4-BE49-F238E27FC236}">
                  <a16:creationId xmlns:a16="http://schemas.microsoft.com/office/drawing/2014/main" id="{453F14A0-6691-AD45-831C-1BBDD139B52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20526" y="3177646"/>
              <a:ext cx="1226341" cy="889836"/>
            </a:xfrm>
            <a:prstGeom prst="curvedConnector3">
              <a:avLst>
                <a:gd name="adj1" fmla="val 97686"/>
              </a:avLst>
            </a:prstGeom>
            <a:ln w="317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urved Connector 149">
              <a:extLst>
                <a:ext uri="{FF2B5EF4-FFF2-40B4-BE49-F238E27FC236}">
                  <a16:creationId xmlns:a16="http://schemas.microsoft.com/office/drawing/2014/main" id="{DDBA6F99-5D16-2446-9FAA-6A23F9DDE8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77181" y="3180549"/>
              <a:ext cx="1226341" cy="889836"/>
            </a:xfrm>
            <a:prstGeom prst="curvedConnector3">
              <a:avLst>
                <a:gd name="adj1" fmla="val 97686"/>
              </a:avLst>
            </a:prstGeom>
            <a:ln w="317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0EFECC4E-64A7-B74A-9E93-0016FF91D67B}"/>
              </a:ext>
            </a:extLst>
          </p:cNvPr>
          <p:cNvSpPr txBox="1"/>
          <p:nvPr/>
        </p:nvSpPr>
        <p:spPr>
          <a:xfrm>
            <a:off x="3133672" y="3789935"/>
            <a:ext cx="78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PV+, SST+</a:t>
            </a:r>
          </a:p>
        </p:txBody>
      </p:sp>
      <p:pic>
        <p:nvPicPr>
          <p:cNvPr id="166" name="Picture 165" descr="A close up of a logo&#10;&#10;Description automatically generated">
            <a:extLst>
              <a:ext uri="{FF2B5EF4-FFF2-40B4-BE49-F238E27FC236}">
                <a16:creationId xmlns:a16="http://schemas.microsoft.com/office/drawing/2014/main" id="{0A517869-620C-594B-BCC7-6EE4F571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16" y="1233843"/>
            <a:ext cx="1391638" cy="1885239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49AC4260-3CB5-4342-9801-7BB2025C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023" y="1505940"/>
            <a:ext cx="1439517" cy="1885239"/>
          </a:xfrm>
          <a:prstGeom prst="rect">
            <a:avLst/>
          </a:prstGeom>
        </p:spPr>
      </p:pic>
      <p:pic>
        <p:nvPicPr>
          <p:cNvPr id="168" name="Picture 167" descr="A close up of a logo&#10;&#10;Description automatically generated">
            <a:extLst>
              <a:ext uri="{FF2B5EF4-FFF2-40B4-BE49-F238E27FC236}">
                <a16:creationId xmlns:a16="http://schemas.microsoft.com/office/drawing/2014/main" id="{3252970F-3306-7E43-BFAB-839464634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891" y="2036308"/>
            <a:ext cx="575762" cy="800050"/>
          </a:xfrm>
          <a:prstGeom prst="rect">
            <a:avLst/>
          </a:prstGeom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BD8C4C4-B740-FE4E-B8E4-036B0F3FB718}"/>
              </a:ext>
            </a:extLst>
          </p:cNvPr>
          <p:cNvCxnSpPr>
            <a:cxnSpLocks/>
          </p:cNvCxnSpPr>
          <p:nvPr/>
        </p:nvCxnSpPr>
        <p:spPr>
          <a:xfrm>
            <a:off x="8599349" y="2436333"/>
            <a:ext cx="633806" cy="122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199D60F1-E8F8-8C4A-B682-7DB961EBBBBC}"/>
              </a:ext>
            </a:extLst>
          </p:cNvPr>
          <p:cNvCxnSpPr>
            <a:cxnSpLocks/>
          </p:cNvCxnSpPr>
          <p:nvPr/>
        </p:nvCxnSpPr>
        <p:spPr>
          <a:xfrm flipV="1">
            <a:off x="10084023" y="2412485"/>
            <a:ext cx="64899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58EE2FE7-0048-C24D-BB51-62C09EC4DDF8}"/>
              </a:ext>
            </a:extLst>
          </p:cNvPr>
          <p:cNvSpPr txBox="1"/>
          <p:nvPr/>
        </p:nvSpPr>
        <p:spPr>
          <a:xfrm>
            <a:off x="9013026" y="3157026"/>
            <a:ext cx="143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Progenitor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58A1053-2C5F-164F-AFCB-DBE887CF353A}"/>
              </a:ext>
            </a:extLst>
          </p:cNvPr>
          <p:cNvSpPr txBox="1"/>
          <p:nvPr/>
        </p:nvSpPr>
        <p:spPr>
          <a:xfrm>
            <a:off x="10679802" y="3386890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Neuroblast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5B918EA-207B-9E46-B145-05960A04AFEF}"/>
              </a:ext>
            </a:extLst>
          </p:cNvPr>
          <p:cNvSpPr txBox="1"/>
          <p:nvPr/>
        </p:nvSpPr>
        <p:spPr>
          <a:xfrm>
            <a:off x="7460376" y="3304659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Glia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C10515F-FF6E-C747-9C78-F140A84EF8A4}"/>
              </a:ext>
            </a:extLst>
          </p:cNvPr>
          <p:cNvSpPr txBox="1"/>
          <p:nvPr/>
        </p:nvSpPr>
        <p:spPr>
          <a:xfrm>
            <a:off x="4488214" y="3158915"/>
            <a:ext cx="64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VIP+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BC38CD2-686B-7B47-ACE9-03C51480EE95}"/>
              </a:ext>
            </a:extLst>
          </p:cNvPr>
          <p:cNvSpPr txBox="1"/>
          <p:nvPr/>
        </p:nvSpPr>
        <p:spPr>
          <a:xfrm>
            <a:off x="4488214" y="2930104"/>
            <a:ext cx="10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REELIN+</a:t>
            </a:r>
          </a:p>
        </p:txBody>
      </p:sp>
    </p:spTree>
    <p:extLst>
      <p:ext uri="{BB962C8B-B14F-4D97-AF65-F5344CB8AC3E}">
        <p14:creationId xmlns:p14="http://schemas.microsoft.com/office/powerpoint/2010/main" val="3127918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1254580"/>
                <a:chOff x="3525564" y="3924230"/>
                <a:chExt cx="2635889" cy="1254580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596817" y="4809478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GABAergic Interneurons Migrate Outwardly to Final Destinations </a:t>
            </a:r>
          </a:p>
        </p:txBody>
      </p:sp>
      <p:cxnSp>
        <p:nvCxnSpPr>
          <p:cNvPr id="152" name="Curved Connector 151">
            <a:extLst>
              <a:ext uri="{FF2B5EF4-FFF2-40B4-BE49-F238E27FC236}">
                <a16:creationId xmlns:a16="http://schemas.microsoft.com/office/drawing/2014/main" id="{74D9EEDC-3AC7-5A4A-8F89-12C1A24190F0}"/>
              </a:ext>
            </a:extLst>
          </p:cNvPr>
          <p:cNvCxnSpPr>
            <a:cxnSpLocks/>
          </p:cNvCxnSpPr>
          <p:nvPr/>
        </p:nvCxnSpPr>
        <p:spPr>
          <a:xfrm rot="5400000">
            <a:off x="2062149" y="4228813"/>
            <a:ext cx="1340676" cy="1122677"/>
          </a:xfrm>
          <a:prstGeom prst="curvedConnector3">
            <a:avLst>
              <a:gd name="adj1" fmla="val 24621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1515125" y="5351434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B6DE729A-8365-C449-BC66-60BE023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16" y="1233843"/>
            <a:ext cx="1391638" cy="18852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9BEA44-3FD3-8D46-9C2C-F4CF56704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023" y="1505940"/>
            <a:ext cx="1439517" cy="1885239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53329F37-8683-BC4A-B9C6-037F471FC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891" y="2036308"/>
            <a:ext cx="575762" cy="80005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404E53-2D27-F64E-BBE9-D32594D9A08D}"/>
              </a:ext>
            </a:extLst>
          </p:cNvPr>
          <p:cNvCxnSpPr>
            <a:cxnSpLocks/>
          </p:cNvCxnSpPr>
          <p:nvPr/>
        </p:nvCxnSpPr>
        <p:spPr>
          <a:xfrm>
            <a:off x="8599349" y="2436333"/>
            <a:ext cx="633806" cy="122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9AD639-1C76-0540-92AE-0A78B311E0B5}"/>
              </a:ext>
            </a:extLst>
          </p:cNvPr>
          <p:cNvCxnSpPr>
            <a:cxnSpLocks/>
          </p:cNvCxnSpPr>
          <p:nvPr/>
        </p:nvCxnSpPr>
        <p:spPr>
          <a:xfrm flipV="1">
            <a:off x="10084023" y="2412485"/>
            <a:ext cx="64899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75B8D5B-3FF7-D84A-9776-DA23704C9B77}"/>
              </a:ext>
            </a:extLst>
          </p:cNvPr>
          <p:cNvSpPr txBox="1"/>
          <p:nvPr/>
        </p:nvSpPr>
        <p:spPr>
          <a:xfrm>
            <a:off x="9013026" y="3157026"/>
            <a:ext cx="143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Progenitor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DDFC07-57EC-114D-AC41-BE1E5C3C55C1}"/>
              </a:ext>
            </a:extLst>
          </p:cNvPr>
          <p:cNvSpPr txBox="1"/>
          <p:nvPr/>
        </p:nvSpPr>
        <p:spPr>
          <a:xfrm>
            <a:off x="10679802" y="3386890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Neuroblast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65165F-8839-A549-AB71-070974D70857}"/>
              </a:ext>
            </a:extLst>
          </p:cNvPr>
          <p:cNvSpPr txBox="1"/>
          <p:nvPr/>
        </p:nvSpPr>
        <p:spPr>
          <a:xfrm>
            <a:off x="7460376" y="3304659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Glia</a:t>
            </a:r>
          </a:p>
        </p:txBody>
      </p:sp>
    </p:spTree>
    <p:extLst>
      <p:ext uri="{BB962C8B-B14F-4D97-AF65-F5344CB8AC3E}">
        <p14:creationId xmlns:p14="http://schemas.microsoft.com/office/powerpoint/2010/main" val="281092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447037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Development of Excitatory Neurons Well Understood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7F6AC2-F059-E541-BD0B-F012A8624A32}"/>
              </a:ext>
            </a:extLst>
          </p:cNvPr>
          <p:cNvSpPr txBox="1"/>
          <p:nvPr/>
        </p:nvSpPr>
        <p:spPr>
          <a:xfrm>
            <a:off x="2985828" y="6129887"/>
            <a:ext cx="1998828" cy="3752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Excitatory Neurons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48C8AA-9BD0-A748-9CEA-954D27174345}"/>
              </a:ext>
            </a:extLst>
          </p:cNvPr>
          <p:cNvSpPr txBox="1"/>
          <p:nvPr/>
        </p:nvSpPr>
        <p:spPr>
          <a:xfrm>
            <a:off x="6716620" y="6014789"/>
            <a:ext cx="1747827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GABAergic Interneurons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EC5876C-09A0-2D42-8B19-33A86A2B4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9" y="3422955"/>
            <a:ext cx="1620797" cy="219262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852665F-0F87-BD4D-B45F-19B4DE2C7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820" y="4114800"/>
            <a:ext cx="539651" cy="808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81E4F3-8668-954A-B0A2-367D45552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915" y="1122005"/>
            <a:ext cx="3238911" cy="4241785"/>
          </a:xfrm>
          <a:prstGeom prst="rect">
            <a:avLst/>
          </a:prstGeom>
        </p:spPr>
      </p:pic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1D000B15-0FFF-D54F-9611-AF783FADE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6308" y="1050853"/>
            <a:ext cx="2579073" cy="50790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873307-710A-1144-B4F4-36A1EC539823}"/>
              </a:ext>
            </a:extLst>
          </p:cNvPr>
          <p:cNvCxnSpPr>
            <a:cxnSpLocks/>
          </p:cNvCxnSpPr>
          <p:nvPr/>
        </p:nvCxnSpPr>
        <p:spPr>
          <a:xfrm flipV="1">
            <a:off x="2655338" y="4288542"/>
            <a:ext cx="404497" cy="1536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D440A2-D5D9-2247-93EF-D68BFFDF7EFB}"/>
              </a:ext>
            </a:extLst>
          </p:cNvPr>
          <p:cNvCxnSpPr>
            <a:cxnSpLocks/>
          </p:cNvCxnSpPr>
          <p:nvPr/>
        </p:nvCxnSpPr>
        <p:spPr>
          <a:xfrm flipV="1">
            <a:off x="1424763" y="4765400"/>
            <a:ext cx="402064" cy="15788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01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1254580"/>
                <a:chOff x="3525564" y="3924230"/>
                <a:chExt cx="2635889" cy="1254580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596817" y="4809478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Both Regional and Common Transcriptional Necessary for Proper Development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1515125" y="5351434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613C6B23-ED42-2940-ADAC-5B4B7C9C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16" y="1233843"/>
            <a:ext cx="1391638" cy="18852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F6EFCE-AEFB-584E-A3E8-B616B70DF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023" y="1505940"/>
            <a:ext cx="1439517" cy="1885239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5180E3A-99B3-814D-8B6F-FC2F41201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891" y="2036308"/>
            <a:ext cx="575762" cy="80005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BC1DBA-4F08-BD48-AE19-89723E529A19}"/>
              </a:ext>
            </a:extLst>
          </p:cNvPr>
          <p:cNvCxnSpPr>
            <a:cxnSpLocks/>
          </p:cNvCxnSpPr>
          <p:nvPr/>
        </p:nvCxnSpPr>
        <p:spPr>
          <a:xfrm>
            <a:off x="8599349" y="2436333"/>
            <a:ext cx="633806" cy="122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980CBE-3FA1-1546-9127-01F38EFF1BD0}"/>
              </a:ext>
            </a:extLst>
          </p:cNvPr>
          <p:cNvCxnSpPr>
            <a:cxnSpLocks/>
          </p:cNvCxnSpPr>
          <p:nvPr/>
        </p:nvCxnSpPr>
        <p:spPr>
          <a:xfrm flipV="1">
            <a:off x="10084023" y="2412485"/>
            <a:ext cx="64899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7C1A859-C7A9-114E-A8AD-0CC5467DF5D7}"/>
              </a:ext>
            </a:extLst>
          </p:cNvPr>
          <p:cNvSpPr txBox="1"/>
          <p:nvPr/>
        </p:nvSpPr>
        <p:spPr>
          <a:xfrm>
            <a:off x="9013026" y="3157026"/>
            <a:ext cx="143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Progenitor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5B94A7-F596-3B4D-A905-32F6A7007C01}"/>
              </a:ext>
            </a:extLst>
          </p:cNvPr>
          <p:cNvSpPr txBox="1"/>
          <p:nvPr/>
        </p:nvSpPr>
        <p:spPr>
          <a:xfrm>
            <a:off x="10679802" y="3386890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Neuroblast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217F07-ECDB-1943-AE81-71536780CBF0}"/>
              </a:ext>
            </a:extLst>
          </p:cNvPr>
          <p:cNvSpPr txBox="1"/>
          <p:nvPr/>
        </p:nvSpPr>
        <p:spPr>
          <a:xfrm>
            <a:off x="7460376" y="3304659"/>
            <a:ext cx="122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Glia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4F258DB-E3E4-214A-9CD6-AFE384C0B6A8}"/>
              </a:ext>
            </a:extLst>
          </p:cNvPr>
          <p:cNvSpPr/>
          <p:nvPr/>
        </p:nvSpPr>
        <p:spPr>
          <a:xfrm>
            <a:off x="3171257" y="4941176"/>
            <a:ext cx="891087" cy="2929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Nkx2.1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46CCBE7-2A81-9A48-B3D5-25E2E6AAD72A}"/>
              </a:ext>
            </a:extLst>
          </p:cNvPr>
          <p:cNvSpPr/>
          <p:nvPr/>
        </p:nvSpPr>
        <p:spPr>
          <a:xfrm>
            <a:off x="5305836" y="3680506"/>
            <a:ext cx="1115734" cy="2196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Coup-TFII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BF5E0E-9194-AC41-A69D-8237CA2BD262}"/>
              </a:ext>
            </a:extLst>
          </p:cNvPr>
          <p:cNvSpPr/>
          <p:nvPr/>
        </p:nvSpPr>
        <p:spPr>
          <a:xfrm>
            <a:off x="3042661" y="3648047"/>
            <a:ext cx="818304" cy="3184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FD23AD-F6BE-4247-9A34-54072F481FC5}"/>
              </a:ext>
            </a:extLst>
          </p:cNvPr>
          <p:cNvSpPr/>
          <p:nvPr/>
        </p:nvSpPr>
        <p:spPr>
          <a:xfrm>
            <a:off x="4894370" y="3855032"/>
            <a:ext cx="818304" cy="3184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Sp8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B29CC0-C781-C647-8327-08963451A278}"/>
              </a:ext>
            </a:extLst>
          </p:cNvPr>
          <p:cNvGrpSpPr/>
          <p:nvPr/>
        </p:nvGrpSpPr>
        <p:grpSpPr>
          <a:xfrm>
            <a:off x="8341022" y="4019935"/>
            <a:ext cx="2603500" cy="1654664"/>
            <a:chOff x="8191500" y="1644849"/>
            <a:chExt cx="2603500" cy="165466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FAEDF2-E067-9C41-ADED-5A0242CAB3DD}"/>
                </a:ext>
              </a:extLst>
            </p:cNvPr>
            <p:cNvSpPr/>
            <p:nvPr/>
          </p:nvSpPr>
          <p:spPr>
            <a:xfrm>
              <a:off x="8413339" y="2255358"/>
              <a:ext cx="907796" cy="39556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Sox2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824402A-B020-9E49-B278-B00B0B9858F1}"/>
                </a:ext>
              </a:extLst>
            </p:cNvPr>
            <p:cNvSpPr/>
            <p:nvPr/>
          </p:nvSpPr>
          <p:spPr>
            <a:xfrm>
              <a:off x="9321135" y="2229977"/>
              <a:ext cx="1284029" cy="44632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Ascl1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98BF422-BD2C-2645-8139-58221172FB58}"/>
                </a:ext>
              </a:extLst>
            </p:cNvPr>
            <p:cNvSpPr/>
            <p:nvPr/>
          </p:nvSpPr>
          <p:spPr>
            <a:xfrm>
              <a:off x="8867237" y="2701683"/>
              <a:ext cx="1284029" cy="4463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Dlx2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B2EC33-249D-554E-BB3C-4AA305B7F763}"/>
                </a:ext>
              </a:extLst>
            </p:cNvPr>
            <p:cNvSpPr txBox="1"/>
            <p:nvPr/>
          </p:nvSpPr>
          <p:spPr>
            <a:xfrm>
              <a:off x="8594519" y="1752747"/>
              <a:ext cx="1829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Common Factors 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0199E20-9CDB-2F4A-8CEF-BE836B230B02}"/>
                </a:ext>
              </a:extLst>
            </p:cNvPr>
            <p:cNvSpPr/>
            <p:nvPr/>
          </p:nvSpPr>
          <p:spPr>
            <a:xfrm>
              <a:off x="8191500" y="1644849"/>
              <a:ext cx="2603500" cy="165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8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1254580"/>
                <a:chOff x="3525564" y="3924230"/>
                <a:chExt cx="2635889" cy="1254580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596817" y="4809478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GABAergic Interneurons Arise From a Common Developmental Program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D20D82C-1998-7C4B-84D2-AC48FA413154}"/>
              </a:ext>
            </a:extLst>
          </p:cNvPr>
          <p:cNvSpPr/>
          <p:nvPr/>
        </p:nvSpPr>
        <p:spPr>
          <a:xfrm>
            <a:off x="5305836" y="3680506"/>
            <a:ext cx="1115734" cy="21969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Coup-TFII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0E35CB-5EEF-614F-A4FF-1831D28395B2}"/>
              </a:ext>
            </a:extLst>
          </p:cNvPr>
          <p:cNvSpPr/>
          <p:nvPr/>
        </p:nvSpPr>
        <p:spPr>
          <a:xfrm>
            <a:off x="3042661" y="3648047"/>
            <a:ext cx="818304" cy="3184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Sp8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FE57FE-C998-0F46-9C0F-D98106FF0D85}"/>
              </a:ext>
            </a:extLst>
          </p:cNvPr>
          <p:cNvSpPr/>
          <p:nvPr/>
        </p:nvSpPr>
        <p:spPr>
          <a:xfrm>
            <a:off x="5430212" y="3345867"/>
            <a:ext cx="818304" cy="3184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FDA8ECD-A090-874B-86D7-BCFFDDEB0E38}"/>
              </a:ext>
            </a:extLst>
          </p:cNvPr>
          <p:cNvSpPr/>
          <p:nvPr/>
        </p:nvSpPr>
        <p:spPr>
          <a:xfrm>
            <a:off x="3171257" y="4941176"/>
            <a:ext cx="891087" cy="2929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Nkx2.1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DCF19C-09E4-D44D-96A3-C550051AD9BC}"/>
              </a:ext>
            </a:extLst>
          </p:cNvPr>
          <p:cNvSpPr txBox="1"/>
          <p:nvPr/>
        </p:nvSpPr>
        <p:spPr>
          <a:xfrm>
            <a:off x="7085083" y="1583518"/>
            <a:ext cx="48529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500" b="1" dirty="0">
                <a:latin typeface="Garamond" panose="02020404030301010803" pitchFamily="18" charset="0"/>
              </a:rPr>
              <a:t>How do regional and common transcription factors coordinate to mediate development and specification?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AF15512-49DF-B044-904C-7B1EF6223FAB}"/>
              </a:ext>
            </a:extLst>
          </p:cNvPr>
          <p:cNvGrpSpPr/>
          <p:nvPr/>
        </p:nvGrpSpPr>
        <p:grpSpPr>
          <a:xfrm>
            <a:off x="8341022" y="4019935"/>
            <a:ext cx="2603500" cy="1654664"/>
            <a:chOff x="8191500" y="1644849"/>
            <a:chExt cx="2603500" cy="165466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B5C9E93-EDD1-4F40-AEFD-C678138EB513}"/>
                </a:ext>
              </a:extLst>
            </p:cNvPr>
            <p:cNvSpPr/>
            <p:nvPr/>
          </p:nvSpPr>
          <p:spPr>
            <a:xfrm>
              <a:off x="8413339" y="2255358"/>
              <a:ext cx="907796" cy="39556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Sox2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5F92958-3A3D-114E-93A3-C8DA7608DC74}"/>
                </a:ext>
              </a:extLst>
            </p:cNvPr>
            <p:cNvSpPr/>
            <p:nvPr/>
          </p:nvSpPr>
          <p:spPr>
            <a:xfrm>
              <a:off x="9321135" y="2229977"/>
              <a:ext cx="1284029" cy="44632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Ascl1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0F31E8-C1C4-7F43-8CF5-DEEB2B64DC0B}"/>
                </a:ext>
              </a:extLst>
            </p:cNvPr>
            <p:cNvSpPr/>
            <p:nvPr/>
          </p:nvSpPr>
          <p:spPr>
            <a:xfrm>
              <a:off x="8867237" y="2701683"/>
              <a:ext cx="1284029" cy="4463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Dlx2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963FE5-BFAE-B649-8561-EE82D72524D6}"/>
                </a:ext>
              </a:extLst>
            </p:cNvPr>
            <p:cNvSpPr txBox="1"/>
            <p:nvPr/>
          </p:nvSpPr>
          <p:spPr>
            <a:xfrm>
              <a:off x="8594519" y="1752747"/>
              <a:ext cx="1829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Common Factors 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C81145C-D400-A74E-8189-8A05B391699C}"/>
                </a:ext>
              </a:extLst>
            </p:cNvPr>
            <p:cNvSpPr/>
            <p:nvPr/>
          </p:nvSpPr>
          <p:spPr>
            <a:xfrm>
              <a:off x="8191500" y="1644849"/>
              <a:ext cx="2603500" cy="165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1209B37-399C-1646-B85A-2DD71DDAA12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40237" y="3895872"/>
            <a:ext cx="1425355" cy="180754"/>
          </a:xfrm>
          <a:prstGeom prst="curvedConnector3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929E1E-299E-DB47-935C-78256542F90D}"/>
              </a:ext>
            </a:extLst>
          </p:cNvPr>
          <p:cNvGrpSpPr/>
          <p:nvPr/>
        </p:nvGrpSpPr>
        <p:grpSpPr>
          <a:xfrm>
            <a:off x="4077181" y="3038932"/>
            <a:ext cx="1669686" cy="1031453"/>
            <a:chOff x="4077181" y="3038932"/>
            <a:chExt cx="1669686" cy="1031453"/>
          </a:xfrm>
        </p:grpSpPr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CB4004E1-6392-BC49-A987-A3741C7A5CC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949225" y="3363546"/>
              <a:ext cx="780133" cy="130906"/>
            </a:xfrm>
            <a:prstGeom prst="curvedConnector3">
              <a:avLst/>
            </a:prstGeom>
            <a:ln w="317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9928527F-E8C5-8D4D-99EF-3060E647982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20526" y="3177646"/>
              <a:ext cx="1226341" cy="889836"/>
            </a:xfrm>
            <a:prstGeom prst="curvedConnector3">
              <a:avLst>
                <a:gd name="adj1" fmla="val 97686"/>
              </a:avLst>
            </a:prstGeom>
            <a:ln w="317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A83621DC-362D-9A41-9AA1-8D065A634F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77181" y="3180549"/>
              <a:ext cx="1226341" cy="889836"/>
            </a:xfrm>
            <a:prstGeom prst="curvedConnector3">
              <a:avLst>
                <a:gd name="adj1" fmla="val 97686"/>
              </a:avLst>
            </a:prstGeom>
            <a:ln w="317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32160022-A580-8941-85E6-1FDF6690760D}"/>
              </a:ext>
            </a:extLst>
          </p:cNvPr>
          <p:cNvCxnSpPr>
            <a:cxnSpLocks/>
          </p:cNvCxnSpPr>
          <p:nvPr/>
        </p:nvCxnSpPr>
        <p:spPr>
          <a:xfrm rot="5400000">
            <a:off x="2062149" y="4228813"/>
            <a:ext cx="1340676" cy="1122677"/>
          </a:xfrm>
          <a:prstGeom prst="curvedConnector3">
            <a:avLst>
              <a:gd name="adj1" fmla="val 24621"/>
            </a:avLst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5EB809C-EC50-1C47-9F0F-81DF3BC1D2DA}"/>
              </a:ext>
            </a:extLst>
          </p:cNvPr>
          <p:cNvSpPr txBox="1"/>
          <p:nvPr/>
        </p:nvSpPr>
        <p:spPr>
          <a:xfrm>
            <a:off x="1515125" y="5351434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</p:spTree>
    <p:extLst>
      <p:ext uri="{BB962C8B-B14F-4D97-AF65-F5344CB8AC3E}">
        <p14:creationId xmlns:p14="http://schemas.microsoft.com/office/powerpoint/2010/main" val="201309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1254580"/>
                <a:chOff x="3525564" y="3924230"/>
                <a:chExt cx="2635889" cy="1254580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596817" y="4809478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Subtype Specification is Determined Spatially and Temporally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1515125" y="5351434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</p:spTree>
    <p:extLst>
      <p:ext uri="{BB962C8B-B14F-4D97-AF65-F5344CB8AC3E}">
        <p14:creationId xmlns:p14="http://schemas.microsoft.com/office/powerpoint/2010/main" val="2505737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1254580"/>
                <a:chOff x="3525564" y="3924230"/>
                <a:chExt cx="2635889" cy="1254580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596817" y="4809478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Subtype Specification is Determined Spatially and Temporally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1515125" y="5351434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0915762-3EA1-9748-96A4-37850D25B9AE}"/>
              </a:ext>
            </a:extLst>
          </p:cNvPr>
          <p:cNvSpPr/>
          <p:nvPr/>
        </p:nvSpPr>
        <p:spPr>
          <a:xfrm rot="20990524">
            <a:off x="3057274" y="4476697"/>
            <a:ext cx="251427" cy="594578"/>
          </a:xfrm>
          <a:custGeom>
            <a:avLst/>
            <a:gdLst>
              <a:gd name="connsiteX0" fmla="*/ 101030 w 369860"/>
              <a:gd name="connsiteY0" fmla="*/ 16776 h 411875"/>
              <a:gd name="connsiteX1" fmla="*/ 334946 w 369860"/>
              <a:gd name="connsiteY1" fmla="*/ 16776 h 411875"/>
              <a:gd name="connsiteX2" fmla="*/ 313681 w 369860"/>
              <a:gd name="connsiteY2" fmla="*/ 176265 h 411875"/>
              <a:gd name="connsiteX3" fmla="*/ 356212 w 369860"/>
              <a:gd name="connsiteY3" fmla="*/ 325121 h 411875"/>
              <a:gd name="connsiteX4" fmla="*/ 37235 w 369860"/>
              <a:gd name="connsiteY4" fmla="*/ 410181 h 411875"/>
              <a:gd name="connsiteX5" fmla="*/ 5337 w 369860"/>
              <a:gd name="connsiteY5" fmla="*/ 250693 h 411875"/>
              <a:gd name="connsiteX6" fmla="*/ 26602 w 369860"/>
              <a:gd name="connsiteY6" fmla="*/ 123102 h 411875"/>
              <a:gd name="connsiteX7" fmla="*/ 101030 w 369860"/>
              <a:gd name="connsiteY7" fmla="*/ 16776 h 41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860" h="411875">
                <a:moveTo>
                  <a:pt x="101030" y="16776"/>
                </a:moveTo>
                <a:cubicBezTo>
                  <a:pt x="152421" y="-945"/>
                  <a:pt x="299504" y="-9806"/>
                  <a:pt x="334946" y="16776"/>
                </a:cubicBezTo>
                <a:cubicBezTo>
                  <a:pt x="370388" y="43358"/>
                  <a:pt x="310137" y="124874"/>
                  <a:pt x="313681" y="176265"/>
                </a:cubicBezTo>
                <a:cubicBezTo>
                  <a:pt x="317225" y="227656"/>
                  <a:pt x="402286" y="286135"/>
                  <a:pt x="356212" y="325121"/>
                </a:cubicBezTo>
                <a:cubicBezTo>
                  <a:pt x="310138" y="364107"/>
                  <a:pt x="95714" y="422586"/>
                  <a:pt x="37235" y="410181"/>
                </a:cubicBezTo>
                <a:cubicBezTo>
                  <a:pt x="-21244" y="397776"/>
                  <a:pt x="7109" y="298539"/>
                  <a:pt x="5337" y="250693"/>
                </a:cubicBezTo>
                <a:cubicBezTo>
                  <a:pt x="3565" y="202847"/>
                  <a:pt x="17742" y="160316"/>
                  <a:pt x="26602" y="123102"/>
                </a:cubicBezTo>
                <a:cubicBezTo>
                  <a:pt x="35462" y="85888"/>
                  <a:pt x="49639" y="34497"/>
                  <a:pt x="101030" y="1677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9827261-FCCF-2A49-8B38-69805314EAE7}"/>
              </a:ext>
            </a:extLst>
          </p:cNvPr>
          <p:cNvSpPr/>
          <p:nvPr/>
        </p:nvSpPr>
        <p:spPr>
          <a:xfrm rot="7293004" flipH="1">
            <a:off x="3332466" y="4874674"/>
            <a:ext cx="259681" cy="601897"/>
          </a:xfrm>
          <a:custGeom>
            <a:avLst/>
            <a:gdLst>
              <a:gd name="connsiteX0" fmla="*/ 101030 w 369860"/>
              <a:gd name="connsiteY0" fmla="*/ 16776 h 411875"/>
              <a:gd name="connsiteX1" fmla="*/ 334946 w 369860"/>
              <a:gd name="connsiteY1" fmla="*/ 16776 h 411875"/>
              <a:gd name="connsiteX2" fmla="*/ 313681 w 369860"/>
              <a:gd name="connsiteY2" fmla="*/ 176265 h 411875"/>
              <a:gd name="connsiteX3" fmla="*/ 356212 w 369860"/>
              <a:gd name="connsiteY3" fmla="*/ 325121 h 411875"/>
              <a:gd name="connsiteX4" fmla="*/ 37235 w 369860"/>
              <a:gd name="connsiteY4" fmla="*/ 410181 h 411875"/>
              <a:gd name="connsiteX5" fmla="*/ 5337 w 369860"/>
              <a:gd name="connsiteY5" fmla="*/ 250693 h 411875"/>
              <a:gd name="connsiteX6" fmla="*/ 26602 w 369860"/>
              <a:gd name="connsiteY6" fmla="*/ 123102 h 411875"/>
              <a:gd name="connsiteX7" fmla="*/ 101030 w 369860"/>
              <a:gd name="connsiteY7" fmla="*/ 16776 h 41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860" h="411875">
                <a:moveTo>
                  <a:pt x="101030" y="16776"/>
                </a:moveTo>
                <a:cubicBezTo>
                  <a:pt x="152421" y="-945"/>
                  <a:pt x="299504" y="-9806"/>
                  <a:pt x="334946" y="16776"/>
                </a:cubicBezTo>
                <a:cubicBezTo>
                  <a:pt x="370388" y="43358"/>
                  <a:pt x="310137" y="124874"/>
                  <a:pt x="313681" y="176265"/>
                </a:cubicBezTo>
                <a:cubicBezTo>
                  <a:pt x="317225" y="227656"/>
                  <a:pt x="402286" y="286135"/>
                  <a:pt x="356212" y="325121"/>
                </a:cubicBezTo>
                <a:cubicBezTo>
                  <a:pt x="310138" y="364107"/>
                  <a:pt x="95714" y="422586"/>
                  <a:pt x="37235" y="410181"/>
                </a:cubicBezTo>
                <a:cubicBezTo>
                  <a:pt x="-21244" y="397776"/>
                  <a:pt x="7109" y="298539"/>
                  <a:pt x="5337" y="250693"/>
                </a:cubicBezTo>
                <a:cubicBezTo>
                  <a:pt x="3565" y="202847"/>
                  <a:pt x="17742" y="160316"/>
                  <a:pt x="26602" y="123102"/>
                </a:cubicBezTo>
                <a:cubicBezTo>
                  <a:pt x="35462" y="85888"/>
                  <a:pt x="49639" y="34497"/>
                  <a:pt x="101030" y="1677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F8EF15-D40F-6B49-9A2A-6FEC3E73F71D}"/>
              </a:ext>
            </a:extLst>
          </p:cNvPr>
          <p:cNvSpPr txBox="1"/>
          <p:nvPr/>
        </p:nvSpPr>
        <p:spPr>
          <a:xfrm>
            <a:off x="2568770" y="4608202"/>
            <a:ext cx="61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PV+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97E0A5-98D6-D54A-A6A6-2D35CC2583EE}"/>
              </a:ext>
            </a:extLst>
          </p:cNvPr>
          <p:cNvSpPr txBox="1"/>
          <p:nvPr/>
        </p:nvSpPr>
        <p:spPr>
          <a:xfrm>
            <a:off x="3119560" y="5253925"/>
            <a:ext cx="76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SST+</a:t>
            </a:r>
          </a:p>
        </p:txBody>
      </p:sp>
    </p:spTree>
    <p:extLst>
      <p:ext uri="{BB962C8B-B14F-4D97-AF65-F5344CB8AC3E}">
        <p14:creationId xmlns:p14="http://schemas.microsoft.com/office/powerpoint/2010/main" val="432892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883365"/>
                <a:chOff x="3525564" y="3924230"/>
                <a:chExt cx="2635889" cy="883365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633637" y="4438263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Lineage Diversity is Regulated Spatially and Temporally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1515125" y="5351434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315C28F-92DC-9A45-B466-FA1FE4563413}"/>
              </a:ext>
            </a:extLst>
          </p:cNvPr>
          <p:cNvCxnSpPr>
            <a:cxnSpLocks/>
          </p:cNvCxnSpPr>
          <p:nvPr/>
        </p:nvCxnSpPr>
        <p:spPr>
          <a:xfrm>
            <a:off x="3562538" y="4698927"/>
            <a:ext cx="517405" cy="265589"/>
          </a:xfrm>
          <a:prstGeom prst="curvedConnector3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43CBAD3-68DA-E549-9F50-FBB60C894EBD}"/>
              </a:ext>
            </a:extLst>
          </p:cNvPr>
          <p:cNvSpPr/>
          <p:nvPr/>
        </p:nvSpPr>
        <p:spPr>
          <a:xfrm>
            <a:off x="3066079" y="4562266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54CD2-A555-4E4D-A8C0-39AFD9E0022B}"/>
              </a:ext>
            </a:extLst>
          </p:cNvPr>
          <p:cNvSpPr/>
          <p:nvPr/>
        </p:nvSpPr>
        <p:spPr>
          <a:xfrm>
            <a:off x="3585741" y="4916511"/>
            <a:ext cx="866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PV+ GP</a:t>
            </a:r>
          </a:p>
        </p:txBody>
      </p:sp>
    </p:spTree>
    <p:extLst>
      <p:ext uri="{BB962C8B-B14F-4D97-AF65-F5344CB8AC3E}">
        <p14:creationId xmlns:p14="http://schemas.microsoft.com/office/powerpoint/2010/main" val="2611909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883365"/>
                <a:chOff x="3525564" y="3924230"/>
                <a:chExt cx="2635889" cy="883365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633637" y="4438263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Lineage Diversity is Regulated Spatially and Temporally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1515125" y="5351434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315C28F-92DC-9A45-B466-FA1FE45634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88505" y="3693680"/>
            <a:ext cx="1679280" cy="331215"/>
          </a:xfrm>
          <a:prstGeom prst="curvedConnector3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43CBAD3-68DA-E549-9F50-FBB60C894EBD}"/>
              </a:ext>
            </a:extLst>
          </p:cNvPr>
          <p:cNvSpPr/>
          <p:nvPr/>
        </p:nvSpPr>
        <p:spPr>
          <a:xfrm>
            <a:off x="3066079" y="4562266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54CD2-A555-4E4D-A8C0-39AFD9E0022B}"/>
              </a:ext>
            </a:extLst>
          </p:cNvPr>
          <p:cNvSpPr/>
          <p:nvPr/>
        </p:nvSpPr>
        <p:spPr>
          <a:xfrm>
            <a:off x="3054403" y="3907983"/>
            <a:ext cx="1005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SST+</a:t>
            </a:r>
          </a:p>
        </p:txBody>
      </p:sp>
    </p:spTree>
    <p:extLst>
      <p:ext uri="{BB962C8B-B14F-4D97-AF65-F5344CB8AC3E}">
        <p14:creationId xmlns:p14="http://schemas.microsoft.com/office/powerpoint/2010/main" val="567114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883365"/>
                <a:chOff x="3525564" y="3924230"/>
                <a:chExt cx="2635889" cy="883365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633637" y="4438263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Lineage Diversity is Regulated Spatially and Temporally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1515125" y="5351434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315C28F-92DC-9A45-B466-FA1FE45634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88505" y="3693680"/>
            <a:ext cx="1679280" cy="331215"/>
          </a:xfrm>
          <a:prstGeom prst="curvedConnector3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43CBAD3-68DA-E549-9F50-FBB60C894EBD}"/>
              </a:ext>
            </a:extLst>
          </p:cNvPr>
          <p:cNvSpPr/>
          <p:nvPr/>
        </p:nvSpPr>
        <p:spPr>
          <a:xfrm>
            <a:off x="3066079" y="4562266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E14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54CD2-A555-4E4D-A8C0-39AFD9E0022B}"/>
              </a:ext>
            </a:extLst>
          </p:cNvPr>
          <p:cNvSpPr/>
          <p:nvPr/>
        </p:nvSpPr>
        <p:spPr>
          <a:xfrm>
            <a:off x="3134483" y="3930479"/>
            <a:ext cx="1005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PV+</a:t>
            </a:r>
          </a:p>
        </p:txBody>
      </p:sp>
    </p:spTree>
    <p:extLst>
      <p:ext uri="{BB962C8B-B14F-4D97-AF65-F5344CB8AC3E}">
        <p14:creationId xmlns:p14="http://schemas.microsoft.com/office/powerpoint/2010/main" val="1721592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822200" y="1435394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883365"/>
                <a:chOff x="3525564" y="3924230"/>
                <a:chExt cx="2635889" cy="883365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633637" y="4438263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Lineage Diversity is Regulated Spatially and Temporally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1515125" y="5351434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29969F-009C-7D4A-A85B-B9510D46E579}"/>
              </a:ext>
            </a:extLst>
          </p:cNvPr>
          <p:cNvSpPr txBox="1"/>
          <p:nvPr/>
        </p:nvSpPr>
        <p:spPr>
          <a:xfrm>
            <a:off x="7980253" y="2173617"/>
            <a:ext cx="3389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Much Unknown about cellular diversity in humans during late 2</a:t>
            </a:r>
            <a:r>
              <a:rPr lang="en-US" b="1" baseline="30000" dirty="0"/>
              <a:t>nd</a:t>
            </a:r>
            <a:r>
              <a:rPr lang="en-US" b="1" dirty="0"/>
              <a:t> Trimester and 3</a:t>
            </a:r>
            <a:r>
              <a:rPr lang="en-US" b="1" baseline="30000" dirty="0"/>
              <a:t>rd</a:t>
            </a:r>
            <a:r>
              <a:rPr lang="en-US" b="1" dirty="0"/>
              <a:t> Trimester (22GW onward)</a:t>
            </a:r>
          </a:p>
        </p:txBody>
      </p:sp>
    </p:spTree>
    <p:extLst>
      <p:ext uri="{BB962C8B-B14F-4D97-AF65-F5344CB8AC3E}">
        <p14:creationId xmlns:p14="http://schemas.microsoft.com/office/powerpoint/2010/main" val="2591412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Mouse and Humans Have Divergent Interneuron Features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14BA46-2C4E-B240-8300-1632033E1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29980"/>
              </p:ext>
            </p:extLst>
          </p:nvPr>
        </p:nvGraphicFramePr>
        <p:xfrm>
          <a:off x="956771" y="1972638"/>
          <a:ext cx="8318091" cy="29260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490555">
                  <a:extLst>
                    <a:ext uri="{9D8B030D-6E8A-4147-A177-3AD203B41FA5}">
                      <a16:colId xmlns:a16="http://schemas.microsoft.com/office/drawing/2014/main" val="2113338389"/>
                    </a:ext>
                  </a:extLst>
                </a:gridCol>
                <a:gridCol w="1410142">
                  <a:extLst>
                    <a:ext uri="{9D8B030D-6E8A-4147-A177-3AD203B41FA5}">
                      <a16:colId xmlns:a16="http://schemas.microsoft.com/office/drawing/2014/main" val="133614672"/>
                    </a:ext>
                  </a:extLst>
                </a:gridCol>
                <a:gridCol w="1417394">
                  <a:extLst>
                    <a:ext uri="{9D8B030D-6E8A-4147-A177-3AD203B41FA5}">
                      <a16:colId xmlns:a16="http://schemas.microsoft.com/office/drawing/2014/main" val="1485115598"/>
                    </a:ext>
                  </a:extLst>
                </a:gridCol>
              </a:tblGrid>
              <a:tr h="344388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263109"/>
                  </a:ext>
                </a:extLst>
              </a:tr>
              <a:tr h="344388">
                <a:tc>
                  <a:txBody>
                    <a:bodyPr/>
                    <a:lstStyle/>
                    <a:p>
                      <a:r>
                        <a:rPr lang="en-US" dirty="0"/>
                        <a:t>Ganglionic Eminences Main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552864"/>
                  </a:ext>
                </a:extLst>
              </a:tr>
              <a:tr h="344388">
                <a:tc>
                  <a:txBody>
                    <a:bodyPr/>
                    <a:lstStyle/>
                    <a:p>
                      <a:r>
                        <a:rPr lang="en-US" dirty="0"/>
                        <a:t>LGE, MGE, CGE Separate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50882"/>
                  </a:ext>
                </a:extLst>
              </a:tr>
              <a:tr h="3443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Interneuron Abundance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310347"/>
                  </a:ext>
                </a:extLst>
              </a:tr>
              <a:tr h="29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Subtype 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101417"/>
                  </a:ext>
                </a:extLst>
              </a:tr>
              <a:tr h="29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Proportions of Cortical Interneurons (MGE / CGE)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87870"/>
                  </a:ext>
                </a:extLst>
              </a:tr>
              <a:tr h="344388">
                <a:tc>
                  <a:txBody>
                    <a:bodyPr/>
                    <a:lstStyle/>
                    <a:p>
                      <a:r>
                        <a:rPr lang="en-US" dirty="0"/>
                        <a:t>Dense Clusters in MGE outer Subventricular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71037"/>
                  </a:ext>
                </a:extLst>
              </a:tr>
              <a:tr h="344388">
                <a:tc>
                  <a:txBody>
                    <a:bodyPr/>
                    <a:lstStyle/>
                    <a:p>
                      <a:r>
                        <a:rPr lang="en-US" dirty="0"/>
                        <a:t>Extended MGE Neurogenesis Period until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86671"/>
                  </a:ext>
                </a:extLst>
              </a:tr>
            </a:tbl>
          </a:graphicData>
        </a:graphic>
      </p:graphicFrame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A22204A1-5D66-1449-B1DC-80EDB8FC6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8652" y="2676782"/>
            <a:ext cx="457200" cy="45720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B772FD17-5EDF-1C44-A71F-CE406DCE6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8652" y="2313846"/>
            <a:ext cx="457200" cy="4572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F2420F2F-30DB-1541-9E6F-07EEE70ED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1426" y="2313846"/>
            <a:ext cx="457200" cy="457200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73EF5923-75B4-BE4D-8F84-BCA173ACB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0922" y="2646321"/>
            <a:ext cx="457200" cy="457200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FDB7A467-DFDF-734A-9047-7937AF689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5167" y="4102143"/>
            <a:ext cx="457200" cy="45720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9E037E4F-81AD-0647-BD2B-E972212E6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0715" y="4102143"/>
            <a:ext cx="471059" cy="471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5D0D4-DD9E-0742-A179-D57873ED5656}"/>
              </a:ext>
            </a:extLst>
          </p:cNvPr>
          <p:cNvCxnSpPr/>
          <p:nvPr/>
        </p:nvCxnSpPr>
        <p:spPr>
          <a:xfrm>
            <a:off x="7007654" y="3084871"/>
            <a:ext cx="0" cy="344129"/>
          </a:xfrm>
          <a:prstGeom prst="straightConnector1">
            <a:avLst/>
          </a:prstGeom>
          <a:ln w="730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FC91D-8F25-9547-8DED-1F879E167BF4}"/>
              </a:ext>
            </a:extLst>
          </p:cNvPr>
          <p:cNvCxnSpPr>
            <a:cxnSpLocks/>
          </p:cNvCxnSpPr>
          <p:nvPr/>
        </p:nvCxnSpPr>
        <p:spPr>
          <a:xfrm flipV="1">
            <a:off x="8420596" y="3084871"/>
            <a:ext cx="0" cy="325646"/>
          </a:xfrm>
          <a:prstGeom prst="straightConnector1">
            <a:avLst/>
          </a:prstGeom>
          <a:ln w="730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76FA57-E835-624C-A46D-61F6306FF4D3}"/>
              </a:ext>
            </a:extLst>
          </p:cNvPr>
          <p:cNvCxnSpPr/>
          <p:nvPr/>
        </p:nvCxnSpPr>
        <p:spPr>
          <a:xfrm>
            <a:off x="7007654" y="3429000"/>
            <a:ext cx="0" cy="344129"/>
          </a:xfrm>
          <a:prstGeom prst="straightConnector1">
            <a:avLst/>
          </a:prstGeom>
          <a:ln w="730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53A64F-EE4E-3545-A837-063AC2809725}"/>
              </a:ext>
            </a:extLst>
          </p:cNvPr>
          <p:cNvCxnSpPr>
            <a:cxnSpLocks/>
          </p:cNvCxnSpPr>
          <p:nvPr/>
        </p:nvCxnSpPr>
        <p:spPr>
          <a:xfrm flipV="1">
            <a:off x="8420596" y="3429000"/>
            <a:ext cx="0" cy="306078"/>
          </a:xfrm>
          <a:prstGeom prst="straightConnector1">
            <a:avLst/>
          </a:prstGeom>
          <a:ln w="730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Close">
            <a:extLst>
              <a:ext uri="{FF2B5EF4-FFF2-40B4-BE49-F238E27FC236}">
                <a16:creationId xmlns:a16="http://schemas.microsoft.com/office/drawing/2014/main" id="{486C3A08-BF86-604E-BC29-D3624F952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0714" y="4483287"/>
            <a:ext cx="471059" cy="471059"/>
          </a:xfrm>
          <a:prstGeom prst="rect">
            <a:avLst/>
          </a:prstGeom>
        </p:spPr>
      </p:pic>
      <p:pic>
        <p:nvPicPr>
          <p:cNvPr id="49" name="Graphic 48" descr="Checkmark">
            <a:extLst>
              <a:ext uri="{FF2B5EF4-FFF2-40B4-BE49-F238E27FC236}">
                <a16:creationId xmlns:a16="http://schemas.microsoft.com/office/drawing/2014/main" id="{A9F61A1F-E165-0944-B03F-5C8F4DA0E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5167" y="4434618"/>
            <a:ext cx="457200" cy="457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B06DA2-D04D-B045-AF45-A9E9E727C8E3}"/>
              </a:ext>
            </a:extLst>
          </p:cNvPr>
          <p:cNvSpPr txBox="1"/>
          <p:nvPr/>
        </p:nvSpPr>
        <p:spPr>
          <a:xfrm>
            <a:off x="6574976" y="3855115"/>
            <a:ext cx="92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 / 30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55E101-6CD5-7848-A38F-69543D6A06B8}"/>
              </a:ext>
            </a:extLst>
          </p:cNvPr>
          <p:cNvSpPr txBox="1"/>
          <p:nvPr/>
        </p:nvSpPr>
        <p:spPr>
          <a:xfrm>
            <a:off x="8012500" y="3823349"/>
            <a:ext cx="92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/ 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03B39-1955-0949-9E01-B37F8537BB9F}"/>
              </a:ext>
            </a:extLst>
          </p:cNvPr>
          <p:cNvSpPr txBox="1"/>
          <p:nvPr/>
        </p:nvSpPr>
        <p:spPr>
          <a:xfrm>
            <a:off x="4377169" y="6161201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Need For Direct Human Studies</a:t>
            </a:r>
          </a:p>
        </p:txBody>
      </p:sp>
    </p:spTree>
    <p:extLst>
      <p:ext uri="{BB962C8B-B14F-4D97-AF65-F5344CB8AC3E}">
        <p14:creationId xmlns:p14="http://schemas.microsoft.com/office/powerpoint/2010/main" val="394030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0" y="1435395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883365"/>
                <a:chOff x="3525564" y="3924230"/>
                <a:chExt cx="2635889" cy="883365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633637" y="4438263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Current Unknowns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692925" y="5351435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48C66-9890-604C-9406-69E089093E27}"/>
              </a:ext>
            </a:extLst>
          </p:cNvPr>
          <p:cNvSpPr txBox="1"/>
          <p:nvPr/>
        </p:nvSpPr>
        <p:spPr>
          <a:xfrm>
            <a:off x="7085083" y="1583518"/>
            <a:ext cx="439093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500" b="1" dirty="0">
                <a:latin typeface="Garamond" panose="02020404030301010803" pitchFamily="18" charset="0"/>
              </a:rPr>
              <a:t>How do regional and common transcription factors coordinate to mediate development and specification? </a:t>
            </a:r>
          </a:p>
          <a:p>
            <a:pPr marL="342900" indent="-342900">
              <a:buFontTx/>
              <a:buAutoNum type="arabicParenR"/>
            </a:pPr>
            <a:r>
              <a:rPr lang="en-US" sz="2500" b="1" dirty="0">
                <a:latin typeface="Garamond" panose="02020404030301010803" pitchFamily="18" charset="0"/>
              </a:rPr>
              <a:t>Cellular diversity varies across development? Cis-regulatory elements contribute to disease?</a:t>
            </a:r>
          </a:p>
        </p:txBody>
      </p:sp>
    </p:spTree>
    <p:extLst>
      <p:ext uri="{BB962C8B-B14F-4D97-AF65-F5344CB8AC3E}">
        <p14:creationId xmlns:p14="http://schemas.microsoft.com/office/powerpoint/2010/main" val="265584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447037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Interneuron Development is Poorly Understood In Humans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7F6AC2-F059-E541-BD0B-F012A8624A32}"/>
              </a:ext>
            </a:extLst>
          </p:cNvPr>
          <p:cNvSpPr txBox="1"/>
          <p:nvPr/>
        </p:nvSpPr>
        <p:spPr>
          <a:xfrm>
            <a:off x="2985828" y="6129887"/>
            <a:ext cx="1998828" cy="3752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Excitatory Neurons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48C8AA-9BD0-A748-9CEA-954D27174345}"/>
              </a:ext>
            </a:extLst>
          </p:cNvPr>
          <p:cNvSpPr txBox="1"/>
          <p:nvPr/>
        </p:nvSpPr>
        <p:spPr>
          <a:xfrm>
            <a:off x="6716620" y="6014789"/>
            <a:ext cx="1747827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GABAergic Interneurons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EC5876C-09A0-2D42-8B19-33A86A2B4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9" y="3422955"/>
            <a:ext cx="1620797" cy="219262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852665F-0F87-BD4D-B45F-19B4DE2C7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820" y="4114800"/>
            <a:ext cx="539651" cy="80848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CC6329-C725-9543-8706-B5575DDCA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528" y="4129550"/>
            <a:ext cx="1391638" cy="1885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81E4F3-8668-954A-B0A2-367D45552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915" y="1122005"/>
            <a:ext cx="3238911" cy="424178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79A8218-5749-7B42-8C61-FE9E1C85B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3796" y="4442207"/>
            <a:ext cx="575762" cy="800050"/>
          </a:xfrm>
          <a:prstGeom prst="rect">
            <a:avLst/>
          </a:prstGeom>
        </p:spPr>
      </p:pic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1D000B15-0FFF-D54F-9611-AF783FADE1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6308" y="1050853"/>
            <a:ext cx="2579073" cy="507903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EAF0E0-9520-9A49-9C62-C17ABB881B2C}"/>
              </a:ext>
            </a:extLst>
          </p:cNvPr>
          <p:cNvCxnSpPr>
            <a:cxnSpLocks/>
          </p:cNvCxnSpPr>
          <p:nvPr/>
        </p:nvCxnSpPr>
        <p:spPr>
          <a:xfrm flipV="1">
            <a:off x="2655338" y="4288542"/>
            <a:ext cx="404497" cy="1536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BBAEA-06D3-6D4F-8FAB-1C8D0DEEA3F9}"/>
              </a:ext>
            </a:extLst>
          </p:cNvPr>
          <p:cNvCxnSpPr>
            <a:cxnSpLocks/>
          </p:cNvCxnSpPr>
          <p:nvPr/>
        </p:nvCxnSpPr>
        <p:spPr>
          <a:xfrm flipV="1">
            <a:off x="1424763" y="4765400"/>
            <a:ext cx="402064" cy="15788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E4241D-3F78-1449-8C7E-7E3697CE71B8}"/>
              </a:ext>
            </a:extLst>
          </p:cNvPr>
          <p:cNvCxnSpPr>
            <a:cxnSpLocks/>
          </p:cNvCxnSpPr>
          <p:nvPr/>
        </p:nvCxnSpPr>
        <p:spPr>
          <a:xfrm flipH="1" flipV="1">
            <a:off x="9889559" y="4923281"/>
            <a:ext cx="477185" cy="23351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A14B6B-B4DA-8346-B7C7-2EAA11064C33}"/>
              </a:ext>
            </a:extLst>
          </p:cNvPr>
          <p:cNvCxnSpPr>
            <a:cxnSpLocks/>
          </p:cNvCxnSpPr>
          <p:nvPr/>
        </p:nvCxnSpPr>
        <p:spPr>
          <a:xfrm flipH="1" flipV="1">
            <a:off x="8807703" y="4519040"/>
            <a:ext cx="410451" cy="1724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94D92-6DB5-EA48-893E-32AF8E6ACEFA}"/>
              </a:ext>
            </a:extLst>
          </p:cNvPr>
          <p:cNvSpPr txBox="1"/>
          <p:nvPr/>
        </p:nvSpPr>
        <p:spPr>
          <a:xfrm>
            <a:off x="9601677" y="3818530"/>
            <a:ext cx="477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3882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0" y="1435395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883365"/>
                <a:chOff x="3525564" y="3924230"/>
                <a:chExt cx="2635889" cy="883365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633637" y="4438263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Current Unknowns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4E03A5C-FB14-F941-A545-DD2293532972}"/>
              </a:ext>
            </a:extLst>
          </p:cNvPr>
          <p:cNvSpPr txBox="1"/>
          <p:nvPr/>
        </p:nvSpPr>
        <p:spPr>
          <a:xfrm>
            <a:off x="692925" y="5351435"/>
            <a:ext cx="12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Olfactory Bulb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48C66-9890-604C-9406-69E089093E27}"/>
              </a:ext>
            </a:extLst>
          </p:cNvPr>
          <p:cNvSpPr txBox="1"/>
          <p:nvPr/>
        </p:nvSpPr>
        <p:spPr>
          <a:xfrm>
            <a:off x="7085083" y="1583518"/>
            <a:ext cx="439093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500" b="1" dirty="0">
                <a:latin typeface="Garamond" panose="02020404030301010803" pitchFamily="18" charset="0"/>
              </a:rPr>
              <a:t>How do regional and common transcription factors coordinate to mediate development and specification? </a:t>
            </a:r>
          </a:p>
        </p:txBody>
      </p:sp>
    </p:spTree>
    <p:extLst>
      <p:ext uri="{BB962C8B-B14F-4D97-AF65-F5344CB8AC3E}">
        <p14:creationId xmlns:p14="http://schemas.microsoft.com/office/powerpoint/2010/main" val="1950967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3D Epigenomic Characterization of </a:t>
            </a:r>
            <a:r>
              <a:rPr lang="en-US" sz="250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Corticogenesis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726B0F-263E-A54D-BD6C-AE0B5527C856}"/>
              </a:ext>
            </a:extLst>
          </p:cNvPr>
          <p:cNvGrpSpPr/>
          <p:nvPr/>
        </p:nvGrpSpPr>
        <p:grpSpPr>
          <a:xfrm>
            <a:off x="778402" y="850900"/>
            <a:ext cx="4245543" cy="2879257"/>
            <a:chOff x="778402" y="850900"/>
            <a:chExt cx="4245543" cy="28792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138E2E-CAB2-EA42-9950-F01662F63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7" t="8948" r="63582" b="73140"/>
            <a:stretch/>
          </p:blipFill>
          <p:spPr bwMode="auto">
            <a:xfrm>
              <a:off x="1044620" y="850900"/>
              <a:ext cx="3979325" cy="28792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C3E2D3-4F7C-B844-B975-8E77F604FC15}"/>
                </a:ext>
              </a:extLst>
            </p:cNvPr>
            <p:cNvSpPr/>
            <p:nvPr/>
          </p:nvSpPr>
          <p:spPr>
            <a:xfrm>
              <a:off x="778402" y="850900"/>
              <a:ext cx="691583" cy="445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032C223-E03B-6248-BFF7-A1B6D326E868}"/>
              </a:ext>
            </a:extLst>
          </p:cNvPr>
          <p:cNvSpPr txBox="1"/>
          <p:nvPr/>
        </p:nvSpPr>
        <p:spPr>
          <a:xfrm>
            <a:off x="9140223" y="1073632"/>
            <a:ext cx="2967694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/>
              <a:t>RG – Radial Glia</a:t>
            </a:r>
          </a:p>
          <a:p>
            <a:r>
              <a:rPr lang="en-US" sz="1500" b="1" dirty="0"/>
              <a:t>IPC – Intermediate Progenitors</a:t>
            </a:r>
          </a:p>
          <a:p>
            <a:r>
              <a:rPr lang="en-US" sz="1500" b="1" dirty="0" err="1"/>
              <a:t>eN</a:t>
            </a:r>
            <a:r>
              <a:rPr lang="en-US" sz="1500" b="1" dirty="0"/>
              <a:t> – Excitatory Neurons</a:t>
            </a:r>
          </a:p>
          <a:p>
            <a:r>
              <a:rPr lang="en-US" sz="1500" b="1" dirty="0" err="1"/>
              <a:t>iN</a:t>
            </a:r>
            <a:r>
              <a:rPr lang="en-US" sz="1500" b="1" dirty="0"/>
              <a:t> - Interneurons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40FF1-2210-8F49-9705-A2BFAA67FCCC}"/>
              </a:ext>
            </a:extLst>
          </p:cNvPr>
          <p:cNvSpPr txBox="1"/>
          <p:nvPr/>
        </p:nvSpPr>
        <p:spPr>
          <a:xfrm>
            <a:off x="2871792" y="2144094"/>
            <a:ext cx="771522" cy="2811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FACS</a:t>
            </a:r>
          </a:p>
        </p:txBody>
      </p:sp>
    </p:spTree>
    <p:extLst>
      <p:ext uri="{BB962C8B-B14F-4D97-AF65-F5344CB8AC3E}">
        <p14:creationId xmlns:p14="http://schemas.microsoft.com/office/powerpoint/2010/main" val="235311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3D Epigenomic Characterization of </a:t>
            </a:r>
            <a:r>
              <a:rPr lang="en-US" sz="250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Corticogenesis</a:t>
            </a:r>
            <a:endParaRPr lang="en-US" sz="250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138E2E-CAB2-EA42-9950-F01662F63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8948" r="63582" b="73140"/>
          <a:stretch/>
        </p:blipFill>
        <p:spPr bwMode="auto">
          <a:xfrm>
            <a:off x="1044620" y="850900"/>
            <a:ext cx="3979325" cy="2879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C3E2D3-4F7C-B844-B975-8E77F604FC15}"/>
              </a:ext>
            </a:extLst>
          </p:cNvPr>
          <p:cNvSpPr/>
          <p:nvPr/>
        </p:nvSpPr>
        <p:spPr>
          <a:xfrm>
            <a:off x="778402" y="850900"/>
            <a:ext cx="691583" cy="44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6B680-DAAF-C74D-AC4E-FC1FDE176236}"/>
              </a:ext>
            </a:extLst>
          </p:cNvPr>
          <p:cNvSpPr txBox="1"/>
          <p:nvPr/>
        </p:nvSpPr>
        <p:spPr>
          <a:xfrm>
            <a:off x="5915900" y="2011069"/>
            <a:ext cx="222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RNA-seq</a:t>
            </a:r>
          </a:p>
          <a:p>
            <a:r>
              <a:rPr lang="en-US" b="1" dirty="0"/>
              <a:t>ATAC-seq</a:t>
            </a:r>
          </a:p>
          <a:p>
            <a:r>
              <a:rPr lang="en-US" b="1" dirty="0"/>
              <a:t>H3K4me3 PLAC-seq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ADBDA-E0F4-714C-90D7-C1C26FCA1162}"/>
              </a:ext>
            </a:extLst>
          </p:cNvPr>
          <p:cNvCxnSpPr>
            <a:cxnSpLocks/>
          </p:cNvCxnSpPr>
          <p:nvPr/>
        </p:nvCxnSpPr>
        <p:spPr>
          <a:xfrm>
            <a:off x="5085584" y="2501462"/>
            <a:ext cx="83031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F678CA-7B0D-794F-8062-3AF11AEE66B3}"/>
              </a:ext>
            </a:extLst>
          </p:cNvPr>
          <p:cNvSpPr txBox="1"/>
          <p:nvPr/>
        </p:nvSpPr>
        <p:spPr>
          <a:xfrm>
            <a:off x="9140223" y="1073632"/>
            <a:ext cx="2967694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/>
              <a:t>RG – Radial Glia</a:t>
            </a:r>
          </a:p>
          <a:p>
            <a:r>
              <a:rPr lang="en-US" sz="1500" b="1" dirty="0"/>
              <a:t>IPC – Intermediate Progenitors</a:t>
            </a:r>
          </a:p>
          <a:p>
            <a:r>
              <a:rPr lang="en-US" sz="1500" b="1" dirty="0" err="1"/>
              <a:t>eN</a:t>
            </a:r>
            <a:r>
              <a:rPr lang="en-US" sz="1500" b="1" dirty="0"/>
              <a:t> – Excitatory Neurons</a:t>
            </a:r>
          </a:p>
          <a:p>
            <a:r>
              <a:rPr lang="en-US" sz="1500" b="1" dirty="0" err="1"/>
              <a:t>iN</a:t>
            </a:r>
            <a:r>
              <a:rPr lang="en-US" sz="1500" b="1" dirty="0"/>
              <a:t> - Interneurons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E56DC-4340-3545-A650-C0DA939AF665}"/>
              </a:ext>
            </a:extLst>
          </p:cNvPr>
          <p:cNvSpPr txBox="1"/>
          <p:nvPr/>
        </p:nvSpPr>
        <p:spPr>
          <a:xfrm>
            <a:off x="2871792" y="2144094"/>
            <a:ext cx="771522" cy="2811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FACS</a:t>
            </a:r>
          </a:p>
        </p:txBody>
      </p:sp>
    </p:spTree>
    <p:extLst>
      <p:ext uri="{BB962C8B-B14F-4D97-AF65-F5344CB8AC3E}">
        <p14:creationId xmlns:p14="http://schemas.microsoft.com/office/powerpoint/2010/main" val="677955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Interneurons Display Neuronal Transcriptome, but a Progenitor-Like Epigenome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659120-1525-364C-B18E-C92DAC68D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8948" r="63492" b="73140"/>
          <a:stretch/>
        </p:blipFill>
        <p:spPr bwMode="auto">
          <a:xfrm>
            <a:off x="1044620" y="850900"/>
            <a:ext cx="3990367" cy="2879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062F7B-2EB1-C747-94B3-F9360B1AC027}"/>
              </a:ext>
            </a:extLst>
          </p:cNvPr>
          <p:cNvSpPr/>
          <p:nvPr/>
        </p:nvSpPr>
        <p:spPr>
          <a:xfrm>
            <a:off x="778402" y="850900"/>
            <a:ext cx="691583" cy="44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98DBB-7EB4-E94F-BE01-726D0C119887}"/>
              </a:ext>
            </a:extLst>
          </p:cNvPr>
          <p:cNvSpPr txBox="1"/>
          <p:nvPr/>
        </p:nvSpPr>
        <p:spPr>
          <a:xfrm>
            <a:off x="778402" y="4002919"/>
            <a:ext cx="62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interneurons had </a:t>
            </a:r>
            <a:r>
              <a:rPr lang="en-US" b="1" dirty="0">
                <a:solidFill>
                  <a:srgbClr val="00B050"/>
                </a:solidFill>
              </a:rPr>
              <a:t>mature transcriptome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interneurons have more </a:t>
            </a:r>
            <a:r>
              <a:rPr lang="en-US" b="1" dirty="0">
                <a:solidFill>
                  <a:srgbClr val="FF0000"/>
                </a:solidFill>
              </a:rPr>
              <a:t>immature epigenome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86FB0-BEF8-4744-8C94-5AE05298AA60}"/>
              </a:ext>
            </a:extLst>
          </p:cNvPr>
          <p:cNvSpPr txBox="1"/>
          <p:nvPr/>
        </p:nvSpPr>
        <p:spPr>
          <a:xfrm>
            <a:off x="5915900" y="2011069"/>
            <a:ext cx="222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RNA-seq</a:t>
            </a:r>
          </a:p>
          <a:p>
            <a:r>
              <a:rPr lang="en-US" b="1" dirty="0"/>
              <a:t>ATAC-seq</a:t>
            </a:r>
          </a:p>
          <a:p>
            <a:r>
              <a:rPr lang="en-US" b="1" dirty="0"/>
              <a:t>H3K4me3 PLAC-seq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65977D-CCC0-D943-833C-ACCD4455DB03}"/>
              </a:ext>
            </a:extLst>
          </p:cNvPr>
          <p:cNvCxnSpPr>
            <a:cxnSpLocks/>
          </p:cNvCxnSpPr>
          <p:nvPr/>
        </p:nvCxnSpPr>
        <p:spPr>
          <a:xfrm>
            <a:off x="5085584" y="2501462"/>
            <a:ext cx="83031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79314E-455B-6847-AF5A-D1D5D178C65E}"/>
              </a:ext>
            </a:extLst>
          </p:cNvPr>
          <p:cNvSpPr txBox="1"/>
          <p:nvPr/>
        </p:nvSpPr>
        <p:spPr>
          <a:xfrm>
            <a:off x="9140223" y="1073632"/>
            <a:ext cx="2967694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/>
              <a:t>RG – Radial Glia</a:t>
            </a:r>
          </a:p>
          <a:p>
            <a:r>
              <a:rPr lang="en-US" sz="1500" b="1" dirty="0"/>
              <a:t>IPC – Intermediate Progenitors</a:t>
            </a:r>
          </a:p>
          <a:p>
            <a:r>
              <a:rPr lang="en-US" sz="1500" b="1" dirty="0" err="1"/>
              <a:t>eN</a:t>
            </a:r>
            <a:r>
              <a:rPr lang="en-US" sz="1500" b="1" dirty="0"/>
              <a:t> – Excitatory Neurons</a:t>
            </a:r>
          </a:p>
          <a:p>
            <a:r>
              <a:rPr lang="en-US" sz="1500" b="1" dirty="0" err="1"/>
              <a:t>iN</a:t>
            </a:r>
            <a:r>
              <a:rPr lang="en-US" sz="1500" b="1" dirty="0"/>
              <a:t> - Interneurons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3F83A-C684-9342-ACB8-B627E48E0101}"/>
              </a:ext>
            </a:extLst>
          </p:cNvPr>
          <p:cNvSpPr txBox="1"/>
          <p:nvPr/>
        </p:nvSpPr>
        <p:spPr>
          <a:xfrm>
            <a:off x="2871792" y="2144094"/>
            <a:ext cx="771522" cy="2811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FACS</a:t>
            </a:r>
          </a:p>
        </p:txBody>
      </p:sp>
    </p:spTree>
    <p:extLst>
      <p:ext uri="{BB962C8B-B14F-4D97-AF65-F5344CB8AC3E}">
        <p14:creationId xmlns:p14="http://schemas.microsoft.com/office/powerpoint/2010/main" val="666512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Sox2 Remains Expressed in Cortical Migrated Interneurons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15863-07E1-7D4C-A386-5C0849BA061C}"/>
              </a:ext>
            </a:extLst>
          </p:cNvPr>
          <p:cNvSpPr txBox="1"/>
          <p:nvPr/>
        </p:nvSpPr>
        <p:spPr>
          <a:xfrm>
            <a:off x="778402" y="4002919"/>
            <a:ext cx="629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interneurons had </a:t>
            </a:r>
            <a:r>
              <a:rPr lang="en-US" b="1" dirty="0">
                <a:solidFill>
                  <a:srgbClr val="00B050"/>
                </a:solidFill>
              </a:rPr>
              <a:t>mature transcriptome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interneurons have more </a:t>
            </a:r>
            <a:r>
              <a:rPr lang="en-US" b="1" dirty="0">
                <a:solidFill>
                  <a:srgbClr val="FF0000"/>
                </a:solidFill>
              </a:rPr>
              <a:t>immature epigenome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D5672E-B692-454C-B6F7-28646B663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8948" r="63492" b="73140"/>
          <a:stretch/>
        </p:blipFill>
        <p:spPr bwMode="auto">
          <a:xfrm>
            <a:off x="1044620" y="850900"/>
            <a:ext cx="3990367" cy="2879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FE90BB7-1F18-0741-A63D-FC0291A78D04}"/>
              </a:ext>
            </a:extLst>
          </p:cNvPr>
          <p:cNvGrpSpPr/>
          <p:nvPr/>
        </p:nvGrpSpPr>
        <p:grpSpPr>
          <a:xfrm>
            <a:off x="5944584" y="3072897"/>
            <a:ext cx="5008940" cy="3431893"/>
            <a:chOff x="7407984" y="3865944"/>
            <a:chExt cx="3562104" cy="27445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6A856E-5D14-194F-829A-F6D2CF5C0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8" t="27290" r="74206" b="59832"/>
            <a:stretch/>
          </p:blipFill>
          <p:spPr bwMode="auto">
            <a:xfrm>
              <a:off x="7407984" y="4002919"/>
              <a:ext cx="3562104" cy="26076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7711BA-FBAB-6341-8135-F4B102A8514D}"/>
                </a:ext>
              </a:extLst>
            </p:cNvPr>
            <p:cNvSpPr/>
            <p:nvPr/>
          </p:nvSpPr>
          <p:spPr>
            <a:xfrm>
              <a:off x="7407984" y="3865944"/>
              <a:ext cx="312330" cy="335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1A2D29B-7F29-A044-BD34-B03D5B388193}"/>
              </a:ext>
            </a:extLst>
          </p:cNvPr>
          <p:cNvSpPr/>
          <p:nvPr/>
        </p:nvSpPr>
        <p:spPr>
          <a:xfrm>
            <a:off x="6164179" y="5208338"/>
            <a:ext cx="3615079" cy="215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1F87B-341A-D54F-B964-FDCAAF2EC69B}"/>
              </a:ext>
            </a:extLst>
          </p:cNvPr>
          <p:cNvSpPr txBox="1"/>
          <p:nvPr/>
        </p:nvSpPr>
        <p:spPr>
          <a:xfrm>
            <a:off x="5915900" y="2011069"/>
            <a:ext cx="222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RNA-seq</a:t>
            </a:r>
          </a:p>
          <a:p>
            <a:r>
              <a:rPr lang="en-US" b="1" dirty="0"/>
              <a:t>ATAC-seq</a:t>
            </a:r>
          </a:p>
          <a:p>
            <a:r>
              <a:rPr lang="en-US" b="1" dirty="0"/>
              <a:t>H3K4me3 PLAC-seq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E54575-3C12-D34C-BB48-3B83DC064E6C}"/>
              </a:ext>
            </a:extLst>
          </p:cNvPr>
          <p:cNvCxnSpPr>
            <a:cxnSpLocks/>
          </p:cNvCxnSpPr>
          <p:nvPr/>
        </p:nvCxnSpPr>
        <p:spPr>
          <a:xfrm>
            <a:off x="5085584" y="2501462"/>
            <a:ext cx="83031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01E224-AD75-6D46-A526-D939484361F3}"/>
              </a:ext>
            </a:extLst>
          </p:cNvPr>
          <p:cNvSpPr txBox="1"/>
          <p:nvPr/>
        </p:nvSpPr>
        <p:spPr>
          <a:xfrm>
            <a:off x="9140223" y="1073632"/>
            <a:ext cx="2967694" cy="10156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/>
              <a:t>RG – Radial Glia</a:t>
            </a:r>
          </a:p>
          <a:p>
            <a:r>
              <a:rPr lang="en-US" sz="1500" b="1" dirty="0"/>
              <a:t>IPC – Intermediate Progenitors</a:t>
            </a:r>
          </a:p>
          <a:p>
            <a:r>
              <a:rPr lang="en-US" sz="1500" b="1" dirty="0" err="1"/>
              <a:t>eN</a:t>
            </a:r>
            <a:r>
              <a:rPr lang="en-US" sz="1500" b="1" dirty="0"/>
              <a:t> – Excitatory Neurons</a:t>
            </a:r>
          </a:p>
          <a:p>
            <a:r>
              <a:rPr lang="en-US" sz="1500" b="1" dirty="0" err="1"/>
              <a:t>iN</a:t>
            </a:r>
            <a:r>
              <a:rPr lang="en-US" sz="1500" b="1" dirty="0"/>
              <a:t> - Interneurons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CFB11C-EEFD-5340-8DF8-78F2FF12FAE1}"/>
              </a:ext>
            </a:extLst>
          </p:cNvPr>
          <p:cNvSpPr/>
          <p:nvPr/>
        </p:nvSpPr>
        <p:spPr>
          <a:xfrm>
            <a:off x="778402" y="850900"/>
            <a:ext cx="691583" cy="44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6611B-033E-B342-8E4F-D19CECECE8B1}"/>
              </a:ext>
            </a:extLst>
          </p:cNvPr>
          <p:cNvSpPr txBox="1"/>
          <p:nvPr/>
        </p:nvSpPr>
        <p:spPr>
          <a:xfrm>
            <a:off x="2871792" y="2144094"/>
            <a:ext cx="771522" cy="2811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FACS</a:t>
            </a:r>
          </a:p>
        </p:txBody>
      </p:sp>
    </p:spTree>
    <p:extLst>
      <p:ext uri="{BB962C8B-B14F-4D97-AF65-F5344CB8AC3E}">
        <p14:creationId xmlns:p14="http://schemas.microsoft.com/office/powerpoint/2010/main" val="2480751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Identify Cell-Type Specific Cis-Regulatory Elements and Target Genes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72928E-C8F2-F244-88BE-9AA5EF97243B}"/>
              </a:ext>
            </a:extLst>
          </p:cNvPr>
          <p:cNvSpPr/>
          <p:nvPr/>
        </p:nvSpPr>
        <p:spPr>
          <a:xfrm>
            <a:off x="1342664" y="1062620"/>
            <a:ext cx="405113" cy="39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BAB2AC3-8C2B-BB4B-89C9-8E55E9B729E2}"/>
              </a:ext>
            </a:extLst>
          </p:cNvPr>
          <p:cNvCxnSpPr>
            <a:cxnSpLocks/>
          </p:cNvCxnSpPr>
          <p:nvPr/>
        </p:nvCxnSpPr>
        <p:spPr>
          <a:xfrm>
            <a:off x="499244" y="2097187"/>
            <a:ext cx="7608426" cy="17376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24C7E4-CCE2-544F-810C-52A2237B60E7}"/>
              </a:ext>
            </a:extLst>
          </p:cNvPr>
          <p:cNvGrpSpPr/>
          <p:nvPr/>
        </p:nvGrpSpPr>
        <p:grpSpPr>
          <a:xfrm>
            <a:off x="2659589" y="1848145"/>
            <a:ext cx="483296" cy="266419"/>
            <a:chOff x="3886791" y="4822423"/>
            <a:chExt cx="708631" cy="327285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1962519-EEA2-B148-8402-FC7448E37995}"/>
                </a:ext>
              </a:extLst>
            </p:cNvPr>
            <p:cNvCxnSpPr/>
            <p:nvPr/>
          </p:nvCxnSpPr>
          <p:spPr>
            <a:xfrm>
              <a:off x="3886791" y="4850438"/>
              <a:ext cx="708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4529A54-1B3A-1442-897F-8569B0DCD4B2}"/>
                </a:ext>
              </a:extLst>
            </p:cNvPr>
            <p:cNvCxnSpPr/>
            <p:nvPr/>
          </p:nvCxnSpPr>
          <p:spPr>
            <a:xfrm>
              <a:off x="3900538" y="4822423"/>
              <a:ext cx="0" cy="32728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7489D86-7C44-7646-B6BD-6762DAA4E89C}"/>
              </a:ext>
            </a:extLst>
          </p:cNvPr>
          <p:cNvSpPr/>
          <p:nvPr/>
        </p:nvSpPr>
        <p:spPr>
          <a:xfrm>
            <a:off x="3135878" y="1917206"/>
            <a:ext cx="768822" cy="18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B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93A0BA-1A7F-664B-A505-0FD141F23F81}"/>
              </a:ext>
            </a:extLst>
          </p:cNvPr>
          <p:cNvSpPr/>
          <p:nvPr/>
        </p:nvSpPr>
        <p:spPr>
          <a:xfrm>
            <a:off x="5750403" y="1922375"/>
            <a:ext cx="768822" cy="18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15FC6B-8C93-624F-B8BD-3438F4ED90FA}"/>
              </a:ext>
            </a:extLst>
          </p:cNvPr>
          <p:cNvSpPr/>
          <p:nvPr/>
        </p:nvSpPr>
        <p:spPr>
          <a:xfrm>
            <a:off x="1475338" y="1895950"/>
            <a:ext cx="768822" cy="18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91581A96-2D32-7A46-9878-C062A7F7CDE0}"/>
              </a:ext>
            </a:extLst>
          </p:cNvPr>
          <p:cNvSpPr/>
          <p:nvPr/>
        </p:nvSpPr>
        <p:spPr>
          <a:xfrm>
            <a:off x="4478862" y="1927490"/>
            <a:ext cx="651661" cy="17998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1DC789F-0EB0-A64C-A3B9-270D237273D9}"/>
              </a:ext>
            </a:extLst>
          </p:cNvPr>
          <p:cNvCxnSpPr>
            <a:cxnSpLocks/>
          </p:cNvCxnSpPr>
          <p:nvPr/>
        </p:nvCxnSpPr>
        <p:spPr>
          <a:xfrm>
            <a:off x="499244" y="3567816"/>
            <a:ext cx="7608426" cy="516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718BB64-1B0E-A74F-935B-40DE76F7EDAD}"/>
              </a:ext>
            </a:extLst>
          </p:cNvPr>
          <p:cNvSpPr/>
          <p:nvPr/>
        </p:nvSpPr>
        <p:spPr>
          <a:xfrm>
            <a:off x="3135878" y="3387835"/>
            <a:ext cx="768822" cy="18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B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FC6663-2372-BA4B-B59E-2A30FF64475E}"/>
              </a:ext>
            </a:extLst>
          </p:cNvPr>
          <p:cNvSpPr/>
          <p:nvPr/>
        </p:nvSpPr>
        <p:spPr>
          <a:xfrm>
            <a:off x="5750403" y="3393004"/>
            <a:ext cx="768822" cy="18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C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B708447-F7D4-2F45-9D33-4366C65949DA}"/>
              </a:ext>
            </a:extLst>
          </p:cNvPr>
          <p:cNvSpPr/>
          <p:nvPr/>
        </p:nvSpPr>
        <p:spPr>
          <a:xfrm>
            <a:off x="1475338" y="3366579"/>
            <a:ext cx="768822" cy="18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 A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17C1AE9-6A61-3043-96AE-8ECDBE16D12E}"/>
              </a:ext>
            </a:extLst>
          </p:cNvPr>
          <p:cNvGrpSpPr/>
          <p:nvPr/>
        </p:nvGrpSpPr>
        <p:grpSpPr>
          <a:xfrm>
            <a:off x="5283490" y="1848144"/>
            <a:ext cx="483296" cy="266419"/>
            <a:chOff x="3886791" y="4822423"/>
            <a:chExt cx="708631" cy="327285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9E7E2642-479B-734B-8813-4327930DCDC3}"/>
                </a:ext>
              </a:extLst>
            </p:cNvPr>
            <p:cNvCxnSpPr/>
            <p:nvPr/>
          </p:nvCxnSpPr>
          <p:spPr>
            <a:xfrm>
              <a:off x="3886791" y="4850438"/>
              <a:ext cx="708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0F95271-92D3-6B41-853A-DA32429F79EB}"/>
                </a:ext>
              </a:extLst>
            </p:cNvPr>
            <p:cNvCxnSpPr/>
            <p:nvPr/>
          </p:nvCxnSpPr>
          <p:spPr>
            <a:xfrm>
              <a:off x="3900538" y="4822423"/>
              <a:ext cx="0" cy="32728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29B545F-415C-CF42-8010-65F8C4680B0D}"/>
              </a:ext>
            </a:extLst>
          </p:cNvPr>
          <p:cNvGrpSpPr/>
          <p:nvPr/>
        </p:nvGrpSpPr>
        <p:grpSpPr>
          <a:xfrm>
            <a:off x="2647870" y="3195409"/>
            <a:ext cx="310272" cy="372407"/>
            <a:chOff x="4904339" y="5192077"/>
            <a:chExt cx="454935" cy="457487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317D1F-E7C1-9F43-AF4A-9C74022A2983}"/>
                </a:ext>
              </a:extLst>
            </p:cNvPr>
            <p:cNvCxnSpPr/>
            <p:nvPr/>
          </p:nvCxnSpPr>
          <p:spPr>
            <a:xfrm>
              <a:off x="4931833" y="5322279"/>
              <a:ext cx="0" cy="32728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45ED3CB-F03D-EA4A-9C31-09320939A79E}"/>
                </a:ext>
              </a:extLst>
            </p:cNvPr>
            <p:cNvGrpSpPr/>
            <p:nvPr/>
          </p:nvGrpSpPr>
          <p:grpSpPr>
            <a:xfrm>
              <a:off x="4904339" y="5192077"/>
              <a:ext cx="454935" cy="327285"/>
              <a:chOff x="7222732" y="5365497"/>
              <a:chExt cx="454935" cy="327285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33B9348-22BE-2A44-B865-724922F5184F}"/>
                  </a:ext>
                </a:extLst>
              </p:cNvPr>
              <p:cNvCxnSpPr/>
              <p:nvPr/>
            </p:nvCxnSpPr>
            <p:spPr>
              <a:xfrm>
                <a:off x="7677667" y="5365497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73E8CF0C-F5FE-C14E-A926-AFC91EA5D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2732" y="5529139"/>
                <a:ext cx="454935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4A725724-3AFC-B341-A35F-676CAA4B74AB}"/>
              </a:ext>
            </a:extLst>
          </p:cNvPr>
          <p:cNvSpPr/>
          <p:nvPr/>
        </p:nvSpPr>
        <p:spPr>
          <a:xfrm>
            <a:off x="6638906" y="3379647"/>
            <a:ext cx="651661" cy="1799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D321606A-69F5-854A-8608-CEB7DC1789D5}"/>
              </a:ext>
            </a:extLst>
          </p:cNvPr>
          <p:cNvSpPr/>
          <p:nvPr/>
        </p:nvSpPr>
        <p:spPr>
          <a:xfrm>
            <a:off x="2043379" y="4916869"/>
            <a:ext cx="651661" cy="17998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0BE91E65-8C61-9D40-B77E-88EC0E67652E}"/>
              </a:ext>
            </a:extLst>
          </p:cNvPr>
          <p:cNvSpPr/>
          <p:nvPr/>
        </p:nvSpPr>
        <p:spPr>
          <a:xfrm>
            <a:off x="2043379" y="5463447"/>
            <a:ext cx="651661" cy="1799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78057CF-C04B-8F43-8EF7-5196DFA38E82}"/>
              </a:ext>
            </a:extLst>
          </p:cNvPr>
          <p:cNvSpPr txBox="1"/>
          <p:nvPr/>
        </p:nvSpPr>
        <p:spPr>
          <a:xfrm>
            <a:off x="658316" y="4822194"/>
            <a:ext cx="120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CTS RG IL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8F47DE-0864-8446-97B9-9E30B063F550}"/>
              </a:ext>
            </a:extLst>
          </p:cNvPr>
          <p:cNvSpPr txBox="1"/>
          <p:nvPr/>
        </p:nvSpPr>
        <p:spPr>
          <a:xfrm>
            <a:off x="658316" y="5337374"/>
            <a:ext cx="120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CTS IPC IL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C30CD6-A631-FC4E-B857-BB2A42B20F89}"/>
              </a:ext>
            </a:extLst>
          </p:cNvPr>
          <p:cNvGrpSpPr/>
          <p:nvPr/>
        </p:nvGrpSpPr>
        <p:grpSpPr>
          <a:xfrm>
            <a:off x="5292866" y="3285310"/>
            <a:ext cx="483296" cy="266419"/>
            <a:chOff x="3886791" y="4822423"/>
            <a:chExt cx="708631" cy="327285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0D4E2C8-C532-954B-AC22-5791CB4E9413}"/>
                </a:ext>
              </a:extLst>
            </p:cNvPr>
            <p:cNvCxnSpPr/>
            <p:nvPr/>
          </p:nvCxnSpPr>
          <p:spPr>
            <a:xfrm>
              <a:off x="3886791" y="4850438"/>
              <a:ext cx="708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CD46900-8967-7045-B970-530367C4823D}"/>
                </a:ext>
              </a:extLst>
            </p:cNvPr>
            <p:cNvCxnSpPr/>
            <p:nvPr/>
          </p:nvCxnSpPr>
          <p:spPr>
            <a:xfrm>
              <a:off x="3900538" y="4822423"/>
              <a:ext cx="0" cy="32728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C42A6D4F-2A00-1A4D-BF27-F5D32E2DAFEA}"/>
              </a:ext>
            </a:extLst>
          </p:cNvPr>
          <p:cNvSpPr txBox="1"/>
          <p:nvPr/>
        </p:nvSpPr>
        <p:spPr>
          <a:xfrm>
            <a:off x="499244" y="1726837"/>
            <a:ext cx="56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130B3D-84C9-BC47-A65D-AE168200302B}"/>
              </a:ext>
            </a:extLst>
          </p:cNvPr>
          <p:cNvSpPr txBox="1"/>
          <p:nvPr/>
        </p:nvSpPr>
        <p:spPr>
          <a:xfrm>
            <a:off x="514852" y="3165392"/>
            <a:ext cx="56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IPC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DDDEAD75-B350-FB42-ABFC-6DF5618AD57F}"/>
              </a:ext>
            </a:extLst>
          </p:cNvPr>
          <p:cNvSpPr/>
          <p:nvPr/>
        </p:nvSpPr>
        <p:spPr>
          <a:xfrm>
            <a:off x="7464188" y="1905653"/>
            <a:ext cx="651661" cy="185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6A7AA98D-C077-354B-BED0-2F9216CCC385}"/>
              </a:ext>
            </a:extLst>
          </p:cNvPr>
          <p:cNvSpPr/>
          <p:nvPr/>
        </p:nvSpPr>
        <p:spPr>
          <a:xfrm>
            <a:off x="7467584" y="3354347"/>
            <a:ext cx="651661" cy="185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D4EE555-F77E-F141-89D1-D187935DE6E9}"/>
              </a:ext>
            </a:extLst>
          </p:cNvPr>
          <p:cNvGrpSpPr/>
          <p:nvPr/>
        </p:nvGrpSpPr>
        <p:grpSpPr>
          <a:xfrm>
            <a:off x="998768" y="3293209"/>
            <a:ext cx="483296" cy="266419"/>
            <a:chOff x="3886791" y="4822423"/>
            <a:chExt cx="708631" cy="327285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8B06FF3-7480-F84D-8C84-DD63C78017B0}"/>
                </a:ext>
              </a:extLst>
            </p:cNvPr>
            <p:cNvCxnSpPr/>
            <p:nvPr/>
          </p:nvCxnSpPr>
          <p:spPr>
            <a:xfrm>
              <a:off x="3886791" y="4850438"/>
              <a:ext cx="708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64AC1CA-1A6D-7642-A5E4-EF945DE11A33}"/>
                </a:ext>
              </a:extLst>
            </p:cNvPr>
            <p:cNvCxnSpPr/>
            <p:nvPr/>
          </p:nvCxnSpPr>
          <p:spPr>
            <a:xfrm>
              <a:off x="3900538" y="4822423"/>
              <a:ext cx="0" cy="32728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DC186DF-2C80-3349-BD47-E083FD7342A4}"/>
              </a:ext>
            </a:extLst>
          </p:cNvPr>
          <p:cNvGrpSpPr/>
          <p:nvPr/>
        </p:nvGrpSpPr>
        <p:grpSpPr>
          <a:xfrm>
            <a:off x="1040611" y="1716736"/>
            <a:ext cx="310272" cy="372407"/>
            <a:chOff x="4904339" y="5192077"/>
            <a:chExt cx="454935" cy="457487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CB73D92-B802-754C-88BA-9A4EC6199EFD}"/>
                </a:ext>
              </a:extLst>
            </p:cNvPr>
            <p:cNvCxnSpPr/>
            <p:nvPr/>
          </p:nvCxnSpPr>
          <p:spPr>
            <a:xfrm>
              <a:off x="4931833" y="5322279"/>
              <a:ext cx="0" cy="327285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C32C394-0C44-0B4F-8182-EA28927AD6A8}"/>
                </a:ext>
              </a:extLst>
            </p:cNvPr>
            <p:cNvGrpSpPr/>
            <p:nvPr/>
          </p:nvGrpSpPr>
          <p:grpSpPr>
            <a:xfrm>
              <a:off x="4904339" y="5192077"/>
              <a:ext cx="454935" cy="327285"/>
              <a:chOff x="7222732" y="5365497"/>
              <a:chExt cx="454935" cy="327285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C4346C33-EC7E-4148-B78B-270ADE06E265}"/>
                  </a:ext>
                </a:extLst>
              </p:cNvPr>
              <p:cNvCxnSpPr/>
              <p:nvPr/>
            </p:nvCxnSpPr>
            <p:spPr>
              <a:xfrm>
                <a:off x="7677667" y="5365497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70ADB76-FE14-064C-8301-8EB1FBD3B5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2732" y="5529139"/>
                <a:ext cx="454935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F8281B9-222D-A444-A299-C6EEAD7EDECD}"/>
              </a:ext>
            </a:extLst>
          </p:cNvPr>
          <p:cNvSpPr/>
          <p:nvPr/>
        </p:nvSpPr>
        <p:spPr>
          <a:xfrm>
            <a:off x="8630937" y="899258"/>
            <a:ext cx="405113" cy="39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74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Identify Cell-Type Specific Cis-Regulatory Elements and Target Genes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72928E-C8F2-F244-88BE-9AA5EF97243B}"/>
              </a:ext>
            </a:extLst>
          </p:cNvPr>
          <p:cNvSpPr/>
          <p:nvPr/>
        </p:nvSpPr>
        <p:spPr>
          <a:xfrm>
            <a:off x="1342664" y="1062620"/>
            <a:ext cx="405113" cy="39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0088838-24B2-5D4A-A2C7-763CD7BA3D4D}"/>
              </a:ext>
            </a:extLst>
          </p:cNvPr>
          <p:cNvGrpSpPr/>
          <p:nvPr/>
        </p:nvGrpSpPr>
        <p:grpSpPr>
          <a:xfrm>
            <a:off x="499244" y="1427467"/>
            <a:ext cx="7620001" cy="4310636"/>
            <a:chOff x="1747777" y="1471859"/>
            <a:chExt cx="7620001" cy="431063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BAB2AC3-8C2B-BB4B-89C9-8E55E9B729E2}"/>
                </a:ext>
              </a:extLst>
            </p:cNvPr>
            <p:cNvCxnSpPr>
              <a:cxnSpLocks/>
            </p:cNvCxnSpPr>
            <p:nvPr/>
          </p:nvCxnSpPr>
          <p:spPr>
            <a:xfrm>
              <a:off x="1747777" y="2141579"/>
              <a:ext cx="7608426" cy="1737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024C7E4-CCE2-544F-810C-52A2237B60E7}"/>
                </a:ext>
              </a:extLst>
            </p:cNvPr>
            <p:cNvGrpSpPr/>
            <p:nvPr/>
          </p:nvGrpSpPr>
          <p:grpSpPr>
            <a:xfrm>
              <a:off x="3908122" y="1892537"/>
              <a:ext cx="483296" cy="266419"/>
              <a:chOff x="3886791" y="4822423"/>
              <a:chExt cx="708631" cy="327285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41962519-EEA2-B148-8402-FC7448E37995}"/>
                  </a:ext>
                </a:extLst>
              </p:cNvPr>
              <p:cNvCxnSpPr/>
              <p:nvPr/>
            </p:nvCxnSpPr>
            <p:spPr>
              <a:xfrm>
                <a:off x="3886791" y="4850438"/>
                <a:ext cx="70863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4529A54-1B3A-1442-897F-8569B0DCD4B2}"/>
                  </a:ext>
                </a:extLst>
              </p:cNvPr>
              <p:cNvCxnSpPr/>
              <p:nvPr/>
            </p:nvCxnSpPr>
            <p:spPr>
              <a:xfrm>
                <a:off x="3900538" y="4822423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7489D86-7C44-7646-B6BD-6762DAA4E89C}"/>
                </a:ext>
              </a:extLst>
            </p:cNvPr>
            <p:cNvSpPr/>
            <p:nvPr/>
          </p:nvSpPr>
          <p:spPr>
            <a:xfrm>
              <a:off x="4384411" y="1961598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B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C93A0BA-1A7F-664B-A505-0FD141F23F81}"/>
                </a:ext>
              </a:extLst>
            </p:cNvPr>
            <p:cNvSpPr/>
            <p:nvPr/>
          </p:nvSpPr>
          <p:spPr>
            <a:xfrm>
              <a:off x="6998936" y="1966767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115FC6B-8C93-624F-B8BD-3438F4ED90FA}"/>
                </a:ext>
              </a:extLst>
            </p:cNvPr>
            <p:cNvSpPr/>
            <p:nvPr/>
          </p:nvSpPr>
          <p:spPr>
            <a:xfrm>
              <a:off x="2723871" y="1940342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A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1581A96-2D32-7A46-9878-C062A7F7CDE0}"/>
                </a:ext>
              </a:extLst>
            </p:cNvPr>
            <p:cNvSpPr/>
            <p:nvPr/>
          </p:nvSpPr>
          <p:spPr>
            <a:xfrm>
              <a:off x="5727395" y="1971882"/>
              <a:ext cx="651661" cy="17998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DC789F-0EB0-A64C-A3B9-270D237273D9}"/>
                </a:ext>
              </a:extLst>
            </p:cNvPr>
            <p:cNvCxnSpPr>
              <a:cxnSpLocks/>
            </p:cNvCxnSpPr>
            <p:nvPr/>
          </p:nvCxnSpPr>
          <p:spPr>
            <a:xfrm>
              <a:off x="1747777" y="3612208"/>
              <a:ext cx="7608426" cy="51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718BB64-1B0E-A74F-935B-40DE76F7EDAD}"/>
                </a:ext>
              </a:extLst>
            </p:cNvPr>
            <p:cNvSpPr/>
            <p:nvPr/>
          </p:nvSpPr>
          <p:spPr>
            <a:xfrm>
              <a:off x="4384411" y="3432227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B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3FC6663-2372-BA4B-B59E-2A30FF64475E}"/>
                </a:ext>
              </a:extLst>
            </p:cNvPr>
            <p:cNvSpPr/>
            <p:nvPr/>
          </p:nvSpPr>
          <p:spPr>
            <a:xfrm>
              <a:off x="6998936" y="3437396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B708447-F7D4-2F45-9D33-4366C65949DA}"/>
                </a:ext>
              </a:extLst>
            </p:cNvPr>
            <p:cNvSpPr/>
            <p:nvPr/>
          </p:nvSpPr>
          <p:spPr>
            <a:xfrm>
              <a:off x="2723871" y="3410971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A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17C1AE9-6A61-3043-96AE-8ECDBE16D12E}"/>
                </a:ext>
              </a:extLst>
            </p:cNvPr>
            <p:cNvGrpSpPr/>
            <p:nvPr/>
          </p:nvGrpSpPr>
          <p:grpSpPr>
            <a:xfrm>
              <a:off x="6532023" y="1892536"/>
              <a:ext cx="483296" cy="266419"/>
              <a:chOff x="3886791" y="4822423"/>
              <a:chExt cx="708631" cy="327285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E7E2642-479B-734B-8813-4327930DCDC3}"/>
                  </a:ext>
                </a:extLst>
              </p:cNvPr>
              <p:cNvCxnSpPr/>
              <p:nvPr/>
            </p:nvCxnSpPr>
            <p:spPr>
              <a:xfrm>
                <a:off x="3886791" y="4850438"/>
                <a:ext cx="70863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0F95271-92D3-6B41-853A-DA32429F79EB}"/>
                  </a:ext>
                </a:extLst>
              </p:cNvPr>
              <p:cNvCxnSpPr/>
              <p:nvPr/>
            </p:nvCxnSpPr>
            <p:spPr>
              <a:xfrm>
                <a:off x="3900538" y="4822423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29B545F-415C-CF42-8010-65F8C4680B0D}"/>
                </a:ext>
              </a:extLst>
            </p:cNvPr>
            <p:cNvGrpSpPr/>
            <p:nvPr/>
          </p:nvGrpSpPr>
          <p:grpSpPr>
            <a:xfrm>
              <a:off x="3896403" y="3239801"/>
              <a:ext cx="310272" cy="372407"/>
              <a:chOff x="4904339" y="5192077"/>
              <a:chExt cx="454935" cy="457487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6317D1F-E7C1-9F43-AF4A-9C74022A2983}"/>
                  </a:ext>
                </a:extLst>
              </p:cNvPr>
              <p:cNvCxnSpPr/>
              <p:nvPr/>
            </p:nvCxnSpPr>
            <p:spPr>
              <a:xfrm>
                <a:off x="4931833" y="5322279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ED3CB-F03D-EA4A-9C31-09320939A79E}"/>
                  </a:ext>
                </a:extLst>
              </p:cNvPr>
              <p:cNvGrpSpPr/>
              <p:nvPr/>
            </p:nvGrpSpPr>
            <p:grpSpPr>
              <a:xfrm>
                <a:off x="4904339" y="5192077"/>
                <a:ext cx="454935" cy="327285"/>
                <a:chOff x="7222732" y="5365497"/>
                <a:chExt cx="454935" cy="327285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033B9348-22BE-2A44-B865-724922F5184F}"/>
                    </a:ext>
                  </a:extLst>
                </p:cNvPr>
                <p:cNvCxnSpPr/>
                <p:nvPr/>
              </p:nvCxnSpPr>
              <p:spPr>
                <a:xfrm>
                  <a:off x="7677667" y="5365497"/>
                  <a:ext cx="0" cy="327285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73E8CF0C-F5FE-C14E-A926-AFC91EA5D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2732" y="5529139"/>
                  <a:ext cx="454935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4A725724-3AFC-B341-A35F-676CAA4B74AB}"/>
                </a:ext>
              </a:extLst>
            </p:cNvPr>
            <p:cNvSpPr/>
            <p:nvPr/>
          </p:nvSpPr>
          <p:spPr>
            <a:xfrm>
              <a:off x="7887439" y="3424039"/>
              <a:ext cx="651661" cy="17998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98" name="Block Arc 97">
              <a:extLst>
                <a:ext uri="{FF2B5EF4-FFF2-40B4-BE49-F238E27FC236}">
                  <a16:creationId xmlns:a16="http://schemas.microsoft.com/office/drawing/2014/main" id="{0FA46069-9523-4F4B-8284-CF2F0870E749}"/>
                </a:ext>
              </a:extLst>
            </p:cNvPr>
            <p:cNvSpPr/>
            <p:nvPr/>
          </p:nvSpPr>
          <p:spPr>
            <a:xfrm>
              <a:off x="3915154" y="1662812"/>
              <a:ext cx="2120964" cy="412146"/>
            </a:xfrm>
            <a:prstGeom prst="blockArc">
              <a:avLst>
                <a:gd name="adj1" fmla="val 10784862"/>
                <a:gd name="adj2" fmla="val 16439"/>
                <a:gd name="adj3" fmla="val 689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Block Arc 98">
              <a:extLst>
                <a:ext uri="{FF2B5EF4-FFF2-40B4-BE49-F238E27FC236}">
                  <a16:creationId xmlns:a16="http://schemas.microsoft.com/office/drawing/2014/main" id="{1B5E96A7-78D3-5B4C-8088-E04ACB2B871B}"/>
                </a:ext>
              </a:extLst>
            </p:cNvPr>
            <p:cNvSpPr/>
            <p:nvPr/>
          </p:nvSpPr>
          <p:spPr>
            <a:xfrm>
              <a:off x="6020037" y="1471859"/>
              <a:ext cx="530737" cy="791364"/>
            </a:xfrm>
            <a:prstGeom prst="blockArc">
              <a:avLst>
                <a:gd name="adj1" fmla="val 10800000"/>
                <a:gd name="adj2" fmla="val 21572"/>
                <a:gd name="adj3" fmla="val 3614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Block Arc 99">
              <a:extLst>
                <a:ext uri="{FF2B5EF4-FFF2-40B4-BE49-F238E27FC236}">
                  <a16:creationId xmlns:a16="http://schemas.microsoft.com/office/drawing/2014/main" id="{FB3DE153-459B-FE44-A63C-9964F56D8AC2}"/>
                </a:ext>
              </a:extLst>
            </p:cNvPr>
            <p:cNvSpPr/>
            <p:nvPr/>
          </p:nvSpPr>
          <p:spPr>
            <a:xfrm>
              <a:off x="2249760" y="2711874"/>
              <a:ext cx="6026140" cy="1136400"/>
            </a:xfrm>
            <a:prstGeom prst="blockArc">
              <a:avLst>
                <a:gd name="adj1" fmla="val 10753676"/>
                <a:gd name="adj2" fmla="val 3428"/>
                <a:gd name="adj3" fmla="val 373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D321606A-69F5-854A-8608-CEB7DC1789D5}"/>
                </a:ext>
              </a:extLst>
            </p:cNvPr>
            <p:cNvSpPr/>
            <p:nvPr/>
          </p:nvSpPr>
          <p:spPr>
            <a:xfrm>
              <a:off x="3291912" y="4961261"/>
              <a:ext cx="651661" cy="17998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BE91E65-8C61-9D40-B77E-88EC0E67652E}"/>
                </a:ext>
              </a:extLst>
            </p:cNvPr>
            <p:cNvSpPr/>
            <p:nvPr/>
          </p:nvSpPr>
          <p:spPr>
            <a:xfrm>
              <a:off x="3291912" y="5507839"/>
              <a:ext cx="651661" cy="17998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78057CF-C04B-8F43-8EF7-5196DFA38E82}"/>
                </a:ext>
              </a:extLst>
            </p:cNvPr>
            <p:cNvSpPr txBox="1"/>
            <p:nvPr/>
          </p:nvSpPr>
          <p:spPr>
            <a:xfrm>
              <a:off x="1906849" y="4866586"/>
              <a:ext cx="12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CTS RG IL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8F47DE-0864-8446-97B9-9E30B063F550}"/>
                </a:ext>
              </a:extLst>
            </p:cNvPr>
            <p:cNvSpPr txBox="1"/>
            <p:nvPr/>
          </p:nvSpPr>
          <p:spPr>
            <a:xfrm>
              <a:off x="1906849" y="5381766"/>
              <a:ext cx="120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CTS IPC IL</a:t>
              </a:r>
            </a:p>
          </p:txBody>
        </p:sp>
        <p:sp>
          <p:nvSpPr>
            <p:cNvPr id="105" name="Block Arc 104">
              <a:extLst>
                <a:ext uri="{FF2B5EF4-FFF2-40B4-BE49-F238E27FC236}">
                  <a16:creationId xmlns:a16="http://schemas.microsoft.com/office/drawing/2014/main" id="{681F4DB8-AD1C-D743-AB28-C21AD100ABEE}"/>
                </a:ext>
              </a:extLst>
            </p:cNvPr>
            <p:cNvSpPr/>
            <p:nvPr/>
          </p:nvSpPr>
          <p:spPr>
            <a:xfrm>
              <a:off x="6675536" y="2975495"/>
              <a:ext cx="1600364" cy="634880"/>
            </a:xfrm>
            <a:prstGeom prst="blockArc">
              <a:avLst>
                <a:gd name="adj1" fmla="val 10800000"/>
                <a:gd name="adj2" fmla="val 21572"/>
                <a:gd name="adj3" fmla="val 3614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8C30CD6-A631-FC4E-B857-BB2A42B20F89}"/>
                </a:ext>
              </a:extLst>
            </p:cNvPr>
            <p:cNvGrpSpPr/>
            <p:nvPr/>
          </p:nvGrpSpPr>
          <p:grpSpPr>
            <a:xfrm>
              <a:off x="6541399" y="3329702"/>
              <a:ext cx="483296" cy="266419"/>
              <a:chOff x="3886791" y="4822423"/>
              <a:chExt cx="708631" cy="327285"/>
            </a:xfrm>
          </p:grpSpPr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00D4E2C8-C532-954B-AC22-5791CB4E9413}"/>
                  </a:ext>
                </a:extLst>
              </p:cNvPr>
              <p:cNvCxnSpPr/>
              <p:nvPr/>
            </p:nvCxnSpPr>
            <p:spPr>
              <a:xfrm>
                <a:off x="3886791" y="4850438"/>
                <a:ext cx="70863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CD46900-8967-7045-B970-530367C4823D}"/>
                  </a:ext>
                </a:extLst>
              </p:cNvPr>
              <p:cNvCxnSpPr/>
              <p:nvPr/>
            </p:nvCxnSpPr>
            <p:spPr>
              <a:xfrm>
                <a:off x="3900538" y="4822423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3130B3D-84C9-BC47-A65D-AE168200302B}"/>
                </a:ext>
              </a:extLst>
            </p:cNvPr>
            <p:cNvSpPr txBox="1"/>
            <p:nvPr/>
          </p:nvSpPr>
          <p:spPr>
            <a:xfrm>
              <a:off x="1763385" y="3209784"/>
              <a:ext cx="564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IPC</a:t>
              </a: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DDDEAD75-B350-FB42-ABFC-6DF5618AD57F}"/>
                </a:ext>
              </a:extLst>
            </p:cNvPr>
            <p:cNvSpPr/>
            <p:nvPr/>
          </p:nvSpPr>
          <p:spPr>
            <a:xfrm>
              <a:off x="8712721" y="1950045"/>
              <a:ext cx="651661" cy="18515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6A7AA98D-C077-354B-BED0-2F9216CCC385}"/>
                </a:ext>
              </a:extLst>
            </p:cNvPr>
            <p:cNvSpPr/>
            <p:nvPr/>
          </p:nvSpPr>
          <p:spPr>
            <a:xfrm>
              <a:off x="8716117" y="3398739"/>
              <a:ext cx="651661" cy="18515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3041B8E-34F6-474E-A892-84983ACCBA1F}"/>
                </a:ext>
              </a:extLst>
            </p:cNvPr>
            <p:cNvSpPr txBox="1"/>
            <p:nvPr/>
          </p:nvSpPr>
          <p:spPr>
            <a:xfrm>
              <a:off x="4456035" y="4866586"/>
              <a:ext cx="152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 Targets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FB2D40D-4317-EA48-89E4-FA0E1CFEC53B}"/>
                </a:ext>
              </a:extLst>
            </p:cNvPr>
            <p:cNvSpPr txBox="1"/>
            <p:nvPr/>
          </p:nvSpPr>
          <p:spPr>
            <a:xfrm>
              <a:off x="4456035" y="5413163"/>
              <a:ext cx="152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 Targets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03B685-5C5C-3B4A-AAA3-D378235317B2}"/>
                </a:ext>
              </a:extLst>
            </p:cNvPr>
            <p:cNvSpPr/>
            <p:nvPr/>
          </p:nvSpPr>
          <p:spPr>
            <a:xfrm>
              <a:off x="6133984" y="4956092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B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0C804D7-1B6A-B647-A70C-3E39A8F2234F}"/>
                </a:ext>
              </a:extLst>
            </p:cNvPr>
            <p:cNvSpPr/>
            <p:nvPr/>
          </p:nvSpPr>
          <p:spPr>
            <a:xfrm>
              <a:off x="7033870" y="4951450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B565890-2769-F545-B2A3-AB65F9121B1A}"/>
                </a:ext>
              </a:extLst>
            </p:cNvPr>
            <p:cNvSpPr/>
            <p:nvPr/>
          </p:nvSpPr>
          <p:spPr>
            <a:xfrm>
              <a:off x="6133984" y="5530029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A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21B6D33-389F-9749-88A4-6EFA40478F27}"/>
                </a:ext>
              </a:extLst>
            </p:cNvPr>
            <p:cNvSpPr/>
            <p:nvPr/>
          </p:nvSpPr>
          <p:spPr>
            <a:xfrm>
              <a:off x="7024695" y="5530029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D4EE555-F77E-F141-89D1-D187935DE6E9}"/>
                </a:ext>
              </a:extLst>
            </p:cNvPr>
            <p:cNvGrpSpPr/>
            <p:nvPr/>
          </p:nvGrpSpPr>
          <p:grpSpPr>
            <a:xfrm>
              <a:off x="2247301" y="3337601"/>
              <a:ext cx="483296" cy="266419"/>
              <a:chOff x="3886791" y="4822423"/>
              <a:chExt cx="708631" cy="327285"/>
            </a:xfrm>
          </p:grpSpPr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48B06FF3-7480-F84D-8C84-DD63C78017B0}"/>
                  </a:ext>
                </a:extLst>
              </p:cNvPr>
              <p:cNvCxnSpPr/>
              <p:nvPr/>
            </p:nvCxnSpPr>
            <p:spPr>
              <a:xfrm>
                <a:off x="3886791" y="4850438"/>
                <a:ext cx="70863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64AC1CA-1A6D-7642-A5E4-EF945DE11A33}"/>
                  </a:ext>
                </a:extLst>
              </p:cNvPr>
              <p:cNvCxnSpPr/>
              <p:nvPr/>
            </p:nvCxnSpPr>
            <p:spPr>
              <a:xfrm>
                <a:off x="3900538" y="4822423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DC186DF-2C80-3349-BD47-E083FD7342A4}"/>
                </a:ext>
              </a:extLst>
            </p:cNvPr>
            <p:cNvGrpSpPr/>
            <p:nvPr/>
          </p:nvGrpSpPr>
          <p:grpSpPr>
            <a:xfrm>
              <a:off x="2289144" y="1761128"/>
              <a:ext cx="310272" cy="372407"/>
              <a:chOff x="4904339" y="5192077"/>
              <a:chExt cx="454935" cy="457487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CB73D92-B802-754C-88BA-9A4EC6199EFD}"/>
                  </a:ext>
                </a:extLst>
              </p:cNvPr>
              <p:cNvCxnSpPr/>
              <p:nvPr/>
            </p:nvCxnSpPr>
            <p:spPr>
              <a:xfrm>
                <a:off x="4931833" y="5322279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0C32C394-0C44-0B4F-8182-EA28927AD6A8}"/>
                  </a:ext>
                </a:extLst>
              </p:cNvPr>
              <p:cNvGrpSpPr/>
              <p:nvPr/>
            </p:nvGrpSpPr>
            <p:grpSpPr>
              <a:xfrm>
                <a:off x="4904339" y="5192077"/>
                <a:ext cx="454935" cy="327285"/>
                <a:chOff x="7222732" y="5365497"/>
                <a:chExt cx="454935" cy="327285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4346C33-EC7E-4148-B78B-270ADE06E265}"/>
                    </a:ext>
                  </a:extLst>
                </p:cNvPr>
                <p:cNvCxnSpPr/>
                <p:nvPr/>
              </p:nvCxnSpPr>
              <p:spPr>
                <a:xfrm>
                  <a:off x="7677667" y="5365497"/>
                  <a:ext cx="0" cy="327285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70ADB76-FE14-064C-8301-8EB1FBD3B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2732" y="5529139"/>
                  <a:ext cx="454935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F8281B9-222D-A444-A299-C6EEAD7EDECD}"/>
              </a:ext>
            </a:extLst>
          </p:cNvPr>
          <p:cNvSpPr/>
          <p:nvPr/>
        </p:nvSpPr>
        <p:spPr>
          <a:xfrm>
            <a:off x="8630937" y="899258"/>
            <a:ext cx="405113" cy="39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8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Sox2 motifs are enriched at cell-type specific distal interacting loci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67A4B84-DB79-C840-BB7A-C1105093041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2" t="6964" r="16680" b="62429"/>
          <a:stretch/>
        </p:blipFill>
        <p:spPr bwMode="auto">
          <a:xfrm>
            <a:off x="8493871" y="961713"/>
            <a:ext cx="3118964" cy="5795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2928E-C8F2-F244-88BE-9AA5EF97243B}"/>
              </a:ext>
            </a:extLst>
          </p:cNvPr>
          <p:cNvSpPr/>
          <p:nvPr/>
        </p:nvSpPr>
        <p:spPr>
          <a:xfrm>
            <a:off x="1342664" y="1062620"/>
            <a:ext cx="405113" cy="39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0088838-24B2-5D4A-A2C7-763CD7BA3D4D}"/>
              </a:ext>
            </a:extLst>
          </p:cNvPr>
          <p:cNvGrpSpPr/>
          <p:nvPr/>
        </p:nvGrpSpPr>
        <p:grpSpPr>
          <a:xfrm>
            <a:off x="499244" y="1427467"/>
            <a:ext cx="7620001" cy="4310636"/>
            <a:chOff x="1747777" y="1471859"/>
            <a:chExt cx="7620001" cy="431063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BAB2AC3-8C2B-BB4B-89C9-8E55E9B729E2}"/>
                </a:ext>
              </a:extLst>
            </p:cNvPr>
            <p:cNvCxnSpPr>
              <a:cxnSpLocks/>
            </p:cNvCxnSpPr>
            <p:nvPr/>
          </p:nvCxnSpPr>
          <p:spPr>
            <a:xfrm>
              <a:off x="1747777" y="2141579"/>
              <a:ext cx="7608426" cy="17376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024C7E4-CCE2-544F-810C-52A2237B60E7}"/>
                </a:ext>
              </a:extLst>
            </p:cNvPr>
            <p:cNvGrpSpPr/>
            <p:nvPr/>
          </p:nvGrpSpPr>
          <p:grpSpPr>
            <a:xfrm>
              <a:off x="3908122" y="1892537"/>
              <a:ext cx="483296" cy="266419"/>
              <a:chOff x="3886791" y="4822423"/>
              <a:chExt cx="708631" cy="327285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41962519-EEA2-B148-8402-FC7448E37995}"/>
                  </a:ext>
                </a:extLst>
              </p:cNvPr>
              <p:cNvCxnSpPr/>
              <p:nvPr/>
            </p:nvCxnSpPr>
            <p:spPr>
              <a:xfrm>
                <a:off x="3886791" y="4850438"/>
                <a:ext cx="70863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4529A54-1B3A-1442-897F-8569B0DCD4B2}"/>
                  </a:ext>
                </a:extLst>
              </p:cNvPr>
              <p:cNvCxnSpPr/>
              <p:nvPr/>
            </p:nvCxnSpPr>
            <p:spPr>
              <a:xfrm>
                <a:off x="3900538" y="4822423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7489D86-7C44-7646-B6BD-6762DAA4E89C}"/>
                </a:ext>
              </a:extLst>
            </p:cNvPr>
            <p:cNvSpPr/>
            <p:nvPr/>
          </p:nvSpPr>
          <p:spPr>
            <a:xfrm>
              <a:off x="4384411" y="1961598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B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C93A0BA-1A7F-664B-A505-0FD141F23F81}"/>
                </a:ext>
              </a:extLst>
            </p:cNvPr>
            <p:cNvSpPr/>
            <p:nvPr/>
          </p:nvSpPr>
          <p:spPr>
            <a:xfrm>
              <a:off x="6998936" y="1966767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115FC6B-8C93-624F-B8BD-3438F4ED90FA}"/>
                </a:ext>
              </a:extLst>
            </p:cNvPr>
            <p:cNvSpPr/>
            <p:nvPr/>
          </p:nvSpPr>
          <p:spPr>
            <a:xfrm>
              <a:off x="2723871" y="1940342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A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1581A96-2D32-7A46-9878-C062A7F7CDE0}"/>
                </a:ext>
              </a:extLst>
            </p:cNvPr>
            <p:cNvSpPr/>
            <p:nvPr/>
          </p:nvSpPr>
          <p:spPr>
            <a:xfrm>
              <a:off x="5727395" y="1971882"/>
              <a:ext cx="651661" cy="17998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DC789F-0EB0-A64C-A3B9-270D237273D9}"/>
                </a:ext>
              </a:extLst>
            </p:cNvPr>
            <p:cNvCxnSpPr>
              <a:cxnSpLocks/>
            </p:cNvCxnSpPr>
            <p:nvPr/>
          </p:nvCxnSpPr>
          <p:spPr>
            <a:xfrm>
              <a:off x="1747777" y="3612208"/>
              <a:ext cx="7608426" cy="5169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718BB64-1B0E-A74F-935B-40DE76F7EDAD}"/>
                </a:ext>
              </a:extLst>
            </p:cNvPr>
            <p:cNvSpPr/>
            <p:nvPr/>
          </p:nvSpPr>
          <p:spPr>
            <a:xfrm>
              <a:off x="4384411" y="3432227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B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3FC6663-2372-BA4B-B59E-2A30FF64475E}"/>
                </a:ext>
              </a:extLst>
            </p:cNvPr>
            <p:cNvSpPr/>
            <p:nvPr/>
          </p:nvSpPr>
          <p:spPr>
            <a:xfrm>
              <a:off x="6998936" y="3437396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B708447-F7D4-2F45-9D33-4366C65949DA}"/>
                </a:ext>
              </a:extLst>
            </p:cNvPr>
            <p:cNvSpPr/>
            <p:nvPr/>
          </p:nvSpPr>
          <p:spPr>
            <a:xfrm>
              <a:off x="2723871" y="3410971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A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17C1AE9-6A61-3043-96AE-8ECDBE16D12E}"/>
                </a:ext>
              </a:extLst>
            </p:cNvPr>
            <p:cNvGrpSpPr/>
            <p:nvPr/>
          </p:nvGrpSpPr>
          <p:grpSpPr>
            <a:xfrm>
              <a:off x="6532023" y="1892536"/>
              <a:ext cx="483296" cy="266419"/>
              <a:chOff x="3886791" y="4822423"/>
              <a:chExt cx="708631" cy="327285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E7E2642-479B-734B-8813-4327930DCDC3}"/>
                  </a:ext>
                </a:extLst>
              </p:cNvPr>
              <p:cNvCxnSpPr/>
              <p:nvPr/>
            </p:nvCxnSpPr>
            <p:spPr>
              <a:xfrm>
                <a:off x="3886791" y="4850438"/>
                <a:ext cx="70863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0F95271-92D3-6B41-853A-DA32429F79EB}"/>
                  </a:ext>
                </a:extLst>
              </p:cNvPr>
              <p:cNvCxnSpPr/>
              <p:nvPr/>
            </p:nvCxnSpPr>
            <p:spPr>
              <a:xfrm>
                <a:off x="3900538" y="4822423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29B545F-415C-CF42-8010-65F8C4680B0D}"/>
                </a:ext>
              </a:extLst>
            </p:cNvPr>
            <p:cNvGrpSpPr/>
            <p:nvPr/>
          </p:nvGrpSpPr>
          <p:grpSpPr>
            <a:xfrm>
              <a:off x="3896403" y="3239801"/>
              <a:ext cx="310272" cy="372407"/>
              <a:chOff x="4904339" y="5192077"/>
              <a:chExt cx="454935" cy="457487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6317D1F-E7C1-9F43-AF4A-9C74022A2983}"/>
                  </a:ext>
                </a:extLst>
              </p:cNvPr>
              <p:cNvCxnSpPr/>
              <p:nvPr/>
            </p:nvCxnSpPr>
            <p:spPr>
              <a:xfrm>
                <a:off x="4931833" y="5322279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ED3CB-F03D-EA4A-9C31-09320939A79E}"/>
                  </a:ext>
                </a:extLst>
              </p:cNvPr>
              <p:cNvGrpSpPr/>
              <p:nvPr/>
            </p:nvGrpSpPr>
            <p:grpSpPr>
              <a:xfrm>
                <a:off x="4904339" y="5192077"/>
                <a:ext cx="454935" cy="327285"/>
                <a:chOff x="7222732" y="5365497"/>
                <a:chExt cx="454935" cy="327285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033B9348-22BE-2A44-B865-724922F5184F}"/>
                    </a:ext>
                  </a:extLst>
                </p:cNvPr>
                <p:cNvCxnSpPr/>
                <p:nvPr/>
              </p:nvCxnSpPr>
              <p:spPr>
                <a:xfrm>
                  <a:off x="7677667" y="5365497"/>
                  <a:ext cx="0" cy="327285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73E8CF0C-F5FE-C14E-A926-AFC91EA5D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2732" y="5529139"/>
                  <a:ext cx="454935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4A725724-3AFC-B341-A35F-676CAA4B74AB}"/>
                </a:ext>
              </a:extLst>
            </p:cNvPr>
            <p:cNvSpPr/>
            <p:nvPr/>
          </p:nvSpPr>
          <p:spPr>
            <a:xfrm>
              <a:off x="7887439" y="3424039"/>
              <a:ext cx="651661" cy="17998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98" name="Block Arc 97">
              <a:extLst>
                <a:ext uri="{FF2B5EF4-FFF2-40B4-BE49-F238E27FC236}">
                  <a16:creationId xmlns:a16="http://schemas.microsoft.com/office/drawing/2014/main" id="{0FA46069-9523-4F4B-8284-CF2F0870E749}"/>
                </a:ext>
              </a:extLst>
            </p:cNvPr>
            <p:cNvSpPr/>
            <p:nvPr/>
          </p:nvSpPr>
          <p:spPr>
            <a:xfrm>
              <a:off x="3915154" y="1662812"/>
              <a:ext cx="2120964" cy="412146"/>
            </a:xfrm>
            <a:prstGeom prst="blockArc">
              <a:avLst>
                <a:gd name="adj1" fmla="val 10784862"/>
                <a:gd name="adj2" fmla="val 16439"/>
                <a:gd name="adj3" fmla="val 689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Block Arc 98">
              <a:extLst>
                <a:ext uri="{FF2B5EF4-FFF2-40B4-BE49-F238E27FC236}">
                  <a16:creationId xmlns:a16="http://schemas.microsoft.com/office/drawing/2014/main" id="{1B5E96A7-78D3-5B4C-8088-E04ACB2B871B}"/>
                </a:ext>
              </a:extLst>
            </p:cNvPr>
            <p:cNvSpPr/>
            <p:nvPr/>
          </p:nvSpPr>
          <p:spPr>
            <a:xfrm>
              <a:off x="6020037" y="1471859"/>
              <a:ext cx="530737" cy="791364"/>
            </a:xfrm>
            <a:prstGeom prst="blockArc">
              <a:avLst>
                <a:gd name="adj1" fmla="val 10800000"/>
                <a:gd name="adj2" fmla="val 21572"/>
                <a:gd name="adj3" fmla="val 3614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Block Arc 99">
              <a:extLst>
                <a:ext uri="{FF2B5EF4-FFF2-40B4-BE49-F238E27FC236}">
                  <a16:creationId xmlns:a16="http://schemas.microsoft.com/office/drawing/2014/main" id="{FB3DE153-459B-FE44-A63C-9964F56D8AC2}"/>
                </a:ext>
              </a:extLst>
            </p:cNvPr>
            <p:cNvSpPr/>
            <p:nvPr/>
          </p:nvSpPr>
          <p:spPr>
            <a:xfrm>
              <a:off x="2249760" y="2711874"/>
              <a:ext cx="6026140" cy="1136400"/>
            </a:xfrm>
            <a:prstGeom prst="blockArc">
              <a:avLst>
                <a:gd name="adj1" fmla="val 10753676"/>
                <a:gd name="adj2" fmla="val 3428"/>
                <a:gd name="adj3" fmla="val 373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D321606A-69F5-854A-8608-CEB7DC1789D5}"/>
                </a:ext>
              </a:extLst>
            </p:cNvPr>
            <p:cNvSpPr/>
            <p:nvPr/>
          </p:nvSpPr>
          <p:spPr>
            <a:xfrm>
              <a:off x="3291912" y="4961261"/>
              <a:ext cx="651661" cy="17998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BE91E65-8C61-9D40-B77E-88EC0E67652E}"/>
                </a:ext>
              </a:extLst>
            </p:cNvPr>
            <p:cNvSpPr/>
            <p:nvPr/>
          </p:nvSpPr>
          <p:spPr>
            <a:xfrm>
              <a:off x="3291912" y="5507839"/>
              <a:ext cx="651661" cy="17998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78057CF-C04B-8F43-8EF7-5196DFA38E82}"/>
                </a:ext>
              </a:extLst>
            </p:cNvPr>
            <p:cNvSpPr txBox="1"/>
            <p:nvPr/>
          </p:nvSpPr>
          <p:spPr>
            <a:xfrm>
              <a:off x="1906849" y="4866586"/>
              <a:ext cx="1202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CTS RG IL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8F47DE-0864-8446-97B9-9E30B063F550}"/>
                </a:ext>
              </a:extLst>
            </p:cNvPr>
            <p:cNvSpPr txBox="1"/>
            <p:nvPr/>
          </p:nvSpPr>
          <p:spPr>
            <a:xfrm>
              <a:off x="1906849" y="5381766"/>
              <a:ext cx="120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CTS IPC IL</a:t>
              </a:r>
            </a:p>
          </p:txBody>
        </p:sp>
        <p:sp>
          <p:nvSpPr>
            <p:cNvPr id="105" name="Block Arc 104">
              <a:extLst>
                <a:ext uri="{FF2B5EF4-FFF2-40B4-BE49-F238E27FC236}">
                  <a16:creationId xmlns:a16="http://schemas.microsoft.com/office/drawing/2014/main" id="{681F4DB8-AD1C-D743-AB28-C21AD100ABEE}"/>
                </a:ext>
              </a:extLst>
            </p:cNvPr>
            <p:cNvSpPr/>
            <p:nvPr/>
          </p:nvSpPr>
          <p:spPr>
            <a:xfrm>
              <a:off x="6675536" y="2975495"/>
              <a:ext cx="1600364" cy="634880"/>
            </a:xfrm>
            <a:prstGeom prst="blockArc">
              <a:avLst>
                <a:gd name="adj1" fmla="val 10800000"/>
                <a:gd name="adj2" fmla="val 21572"/>
                <a:gd name="adj3" fmla="val 3614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8C30CD6-A631-FC4E-B857-BB2A42B20F89}"/>
                </a:ext>
              </a:extLst>
            </p:cNvPr>
            <p:cNvGrpSpPr/>
            <p:nvPr/>
          </p:nvGrpSpPr>
          <p:grpSpPr>
            <a:xfrm>
              <a:off x="6541399" y="3329702"/>
              <a:ext cx="483296" cy="266419"/>
              <a:chOff x="3886791" y="4822423"/>
              <a:chExt cx="708631" cy="327285"/>
            </a:xfrm>
          </p:grpSpPr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00D4E2C8-C532-954B-AC22-5791CB4E9413}"/>
                  </a:ext>
                </a:extLst>
              </p:cNvPr>
              <p:cNvCxnSpPr/>
              <p:nvPr/>
            </p:nvCxnSpPr>
            <p:spPr>
              <a:xfrm>
                <a:off x="3886791" y="4850438"/>
                <a:ext cx="70863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CD46900-8967-7045-B970-530367C4823D}"/>
                  </a:ext>
                </a:extLst>
              </p:cNvPr>
              <p:cNvCxnSpPr/>
              <p:nvPr/>
            </p:nvCxnSpPr>
            <p:spPr>
              <a:xfrm>
                <a:off x="3900538" y="4822423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42A6D4F-2A00-1A4D-BF27-F5D32E2DAFEA}"/>
                </a:ext>
              </a:extLst>
            </p:cNvPr>
            <p:cNvSpPr txBox="1"/>
            <p:nvPr/>
          </p:nvSpPr>
          <p:spPr>
            <a:xfrm>
              <a:off x="1747777" y="1771229"/>
              <a:ext cx="564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RG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3130B3D-84C9-BC47-A65D-AE168200302B}"/>
                </a:ext>
              </a:extLst>
            </p:cNvPr>
            <p:cNvSpPr txBox="1"/>
            <p:nvPr/>
          </p:nvSpPr>
          <p:spPr>
            <a:xfrm>
              <a:off x="1763385" y="3209784"/>
              <a:ext cx="564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IPC</a:t>
              </a: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DDDEAD75-B350-FB42-ABFC-6DF5618AD57F}"/>
                </a:ext>
              </a:extLst>
            </p:cNvPr>
            <p:cNvSpPr/>
            <p:nvPr/>
          </p:nvSpPr>
          <p:spPr>
            <a:xfrm>
              <a:off x="8712721" y="1950045"/>
              <a:ext cx="651661" cy="18515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6A7AA98D-C077-354B-BED0-2F9216CCC385}"/>
                </a:ext>
              </a:extLst>
            </p:cNvPr>
            <p:cNvSpPr/>
            <p:nvPr/>
          </p:nvSpPr>
          <p:spPr>
            <a:xfrm>
              <a:off x="8716117" y="3398739"/>
              <a:ext cx="651661" cy="18515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3041B8E-34F6-474E-A892-84983ACCBA1F}"/>
                </a:ext>
              </a:extLst>
            </p:cNvPr>
            <p:cNvSpPr txBox="1"/>
            <p:nvPr/>
          </p:nvSpPr>
          <p:spPr>
            <a:xfrm>
              <a:off x="4456035" y="4866586"/>
              <a:ext cx="152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 Targets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FB2D40D-4317-EA48-89E4-FA0E1CFEC53B}"/>
                </a:ext>
              </a:extLst>
            </p:cNvPr>
            <p:cNvSpPr txBox="1"/>
            <p:nvPr/>
          </p:nvSpPr>
          <p:spPr>
            <a:xfrm>
              <a:off x="4456035" y="5413163"/>
              <a:ext cx="152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 Targets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03B685-5C5C-3B4A-AAA3-D378235317B2}"/>
                </a:ext>
              </a:extLst>
            </p:cNvPr>
            <p:cNvSpPr/>
            <p:nvPr/>
          </p:nvSpPr>
          <p:spPr>
            <a:xfrm>
              <a:off x="6133984" y="4956092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B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0C804D7-1B6A-B647-A70C-3E39A8F2234F}"/>
                </a:ext>
              </a:extLst>
            </p:cNvPr>
            <p:cNvSpPr/>
            <p:nvPr/>
          </p:nvSpPr>
          <p:spPr>
            <a:xfrm>
              <a:off x="7033870" y="4951450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B565890-2769-F545-B2A3-AB65F9121B1A}"/>
                </a:ext>
              </a:extLst>
            </p:cNvPr>
            <p:cNvSpPr/>
            <p:nvPr/>
          </p:nvSpPr>
          <p:spPr>
            <a:xfrm>
              <a:off x="6133984" y="5530029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A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21B6D33-389F-9749-88A4-6EFA40478F27}"/>
                </a:ext>
              </a:extLst>
            </p:cNvPr>
            <p:cNvSpPr/>
            <p:nvPr/>
          </p:nvSpPr>
          <p:spPr>
            <a:xfrm>
              <a:off x="7024695" y="5530029"/>
              <a:ext cx="768822" cy="18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Gene C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D4EE555-F77E-F141-89D1-D187935DE6E9}"/>
                </a:ext>
              </a:extLst>
            </p:cNvPr>
            <p:cNvGrpSpPr/>
            <p:nvPr/>
          </p:nvGrpSpPr>
          <p:grpSpPr>
            <a:xfrm>
              <a:off x="2247301" y="3337601"/>
              <a:ext cx="483296" cy="266419"/>
              <a:chOff x="3886791" y="4822423"/>
              <a:chExt cx="708631" cy="327285"/>
            </a:xfrm>
          </p:grpSpPr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48B06FF3-7480-F84D-8C84-DD63C78017B0}"/>
                  </a:ext>
                </a:extLst>
              </p:cNvPr>
              <p:cNvCxnSpPr/>
              <p:nvPr/>
            </p:nvCxnSpPr>
            <p:spPr>
              <a:xfrm>
                <a:off x="3886791" y="4850438"/>
                <a:ext cx="70863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64AC1CA-1A6D-7642-A5E4-EF945DE11A33}"/>
                  </a:ext>
                </a:extLst>
              </p:cNvPr>
              <p:cNvCxnSpPr/>
              <p:nvPr/>
            </p:nvCxnSpPr>
            <p:spPr>
              <a:xfrm>
                <a:off x="3900538" y="4822423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DC186DF-2C80-3349-BD47-E083FD7342A4}"/>
                </a:ext>
              </a:extLst>
            </p:cNvPr>
            <p:cNvGrpSpPr/>
            <p:nvPr/>
          </p:nvGrpSpPr>
          <p:grpSpPr>
            <a:xfrm>
              <a:off x="2289144" y="1761128"/>
              <a:ext cx="310272" cy="372407"/>
              <a:chOff x="4904339" y="5192077"/>
              <a:chExt cx="454935" cy="457487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CB73D92-B802-754C-88BA-9A4EC6199EFD}"/>
                  </a:ext>
                </a:extLst>
              </p:cNvPr>
              <p:cNvCxnSpPr/>
              <p:nvPr/>
            </p:nvCxnSpPr>
            <p:spPr>
              <a:xfrm>
                <a:off x="4931833" y="5322279"/>
                <a:ext cx="0" cy="327285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0C32C394-0C44-0B4F-8182-EA28927AD6A8}"/>
                  </a:ext>
                </a:extLst>
              </p:cNvPr>
              <p:cNvGrpSpPr/>
              <p:nvPr/>
            </p:nvGrpSpPr>
            <p:grpSpPr>
              <a:xfrm>
                <a:off x="4904339" y="5192077"/>
                <a:ext cx="454935" cy="327285"/>
                <a:chOff x="7222732" y="5365497"/>
                <a:chExt cx="454935" cy="327285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4346C33-EC7E-4148-B78B-270ADE06E265}"/>
                    </a:ext>
                  </a:extLst>
                </p:cNvPr>
                <p:cNvCxnSpPr/>
                <p:nvPr/>
              </p:nvCxnSpPr>
              <p:spPr>
                <a:xfrm>
                  <a:off x="7677667" y="5365497"/>
                  <a:ext cx="0" cy="327285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70ADB76-FE14-064C-8301-8EB1FBD3B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2732" y="5529139"/>
                  <a:ext cx="454935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F8281B9-222D-A444-A299-C6EEAD7EDECD}"/>
              </a:ext>
            </a:extLst>
          </p:cNvPr>
          <p:cNvSpPr/>
          <p:nvPr/>
        </p:nvSpPr>
        <p:spPr>
          <a:xfrm>
            <a:off x="8630937" y="899258"/>
            <a:ext cx="405113" cy="39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48AADC3-1A00-6A4D-BACB-473CFEC4D227}"/>
              </a:ext>
            </a:extLst>
          </p:cNvPr>
          <p:cNvSpPr/>
          <p:nvPr/>
        </p:nvSpPr>
        <p:spPr>
          <a:xfrm>
            <a:off x="9175531" y="2304057"/>
            <a:ext cx="2229566" cy="2394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70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Sox2 putatively regulates both interneuron development and MGE fate specification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E4DA02D-4004-3F43-980A-A5F62229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4" y="1136362"/>
            <a:ext cx="5448204" cy="3531545"/>
          </a:xfrm>
          <a:prstGeom prst="rect">
            <a:avLst/>
          </a:prstGeom>
        </p:spPr>
      </p:pic>
      <p:pic>
        <p:nvPicPr>
          <p:cNvPr id="67" name="Content Placeholder 4">
            <a:extLst>
              <a:ext uri="{FF2B5EF4-FFF2-40B4-BE49-F238E27FC236}">
                <a16:creationId xmlns:a16="http://schemas.microsoft.com/office/drawing/2014/main" id="{BADA6593-4637-384A-B8D3-E9C3F18889B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2" t="6964" r="16680" b="62429"/>
          <a:stretch/>
        </p:blipFill>
        <p:spPr bwMode="auto">
          <a:xfrm>
            <a:off x="8493871" y="961713"/>
            <a:ext cx="3118964" cy="5795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9949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Sox2 putatively regulates both interneuron development and MGE fate specification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E4DA02D-4004-3F43-980A-A5F62229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4" y="1136362"/>
            <a:ext cx="5448204" cy="3531545"/>
          </a:xfrm>
          <a:prstGeom prst="rect">
            <a:avLst/>
          </a:prstGeom>
        </p:spPr>
      </p:pic>
      <p:pic>
        <p:nvPicPr>
          <p:cNvPr id="67" name="Content Placeholder 4">
            <a:extLst>
              <a:ext uri="{FF2B5EF4-FFF2-40B4-BE49-F238E27FC236}">
                <a16:creationId xmlns:a16="http://schemas.microsoft.com/office/drawing/2014/main" id="{BADA6593-4637-384A-B8D3-E9C3F18889B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2" t="6964" r="16680" b="62429"/>
          <a:stretch/>
        </p:blipFill>
        <p:spPr bwMode="auto">
          <a:xfrm>
            <a:off x="8493871" y="961713"/>
            <a:ext cx="3118964" cy="5795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47D214-21FE-8D4E-9C61-7EB00A1A603D}"/>
              </a:ext>
            </a:extLst>
          </p:cNvPr>
          <p:cNvSpPr txBox="1"/>
          <p:nvPr/>
        </p:nvSpPr>
        <p:spPr>
          <a:xfrm>
            <a:off x="4282633" y="5406935"/>
            <a:ext cx="2574167" cy="646331"/>
          </a:xfrm>
          <a:prstGeom prst="rect">
            <a:avLst/>
          </a:prstGeom>
          <a:noFill/>
          <a:ln w="635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CIN MGE Subtype Specification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16123-F0DA-2E44-A712-9113C03DAE3C}"/>
              </a:ext>
            </a:extLst>
          </p:cNvPr>
          <p:cNvSpPr txBox="1"/>
          <p:nvPr/>
        </p:nvSpPr>
        <p:spPr>
          <a:xfrm>
            <a:off x="300942" y="5360769"/>
            <a:ext cx="2704070" cy="646331"/>
          </a:xfrm>
          <a:prstGeom prst="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GABAergic Interneuron Development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EEDE3-ACCC-2043-AC38-1206E7760E90}"/>
              </a:ext>
            </a:extLst>
          </p:cNvPr>
          <p:cNvCxnSpPr>
            <a:cxnSpLocks/>
          </p:cNvCxnSpPr>
          <p:nvPr/>
        </p:nvCxnSpPr>
        <p:spPr>
          <a:xfrm flipH="1">
            <a:off x="2394230" y="4793675"/>
            <a:ext cx="445651" cy="45332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262A4-93D4-9941-8F3E-9D2C6DAD9015}"/>
              </a:ext>
            </a:extLst>
          </p:cNvPr>
          <p:cNvCxnSpPr>
            <a:cxnSpLocks/>
          </p:cNvCxnSpPr>
          <p:nvPr/>
        </p:nvCxnSpPr>
        <p:spPr>
          <a:xfrm>
            <a:off x="3850930" y="4783694"/>
            <a:ext cx="431703" cy="57707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75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447037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Disrupted Interneuron Development Implicated in Disease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48C8AA-9BD0-A748-9CEA-954D27174345}"/>
              </a:ext>
            </a:extLst>
          </p:cNvPr>
          <p:cNvSpPr txBox="1"/>
          <p:nvPr/>
        </p:nvSpPr>
        <p:spPr>
          <a:xfrm>
            <a:off x="6716620" y="6014789"/>
            <a:ext cx="1747827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GABAergic Interneurons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CC6329-C725-9543-8706-B5575DDCA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200" y="4129549"/>
            <a:ext cx="1391638" cy="1885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81E4F3-8668-954A-B0A2-367D45552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915" y="1122005"/>
            <a:ext cx="3238911" cy="424178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79A8218-5749-7B42-8C61-FE9E1C85B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796" y="4442207"/>
            <a:ext cx="575762" cy="8000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335D07-AC47-2F40-B055-BF1F045F95C7}"/>
              </a:ext>
            </a:extLst>
          </p:cNvPr>
          <p:cNvCxnSpPr>
            <a:cxnSpLocks/>
          </p:cNvCxnSpPr>
          <p:nvPr/>
        </p:nvCxnSpPr>
        <p:spPr>
          <a:xfrm flipH="1" flipV="1">
            <a:off x="9889559" y="4923281"/>
            <a:ext cx="477185" cy="23351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BF0B2B-0C4A-B746-A181-BF1EB67C5635}"/>
              </a:ext>
            </a:extLst>
          </p:cNvPr>
          <p:cNvCxnSpPr>
            <a:cxnSpLocks/>
          </p:cNvCxnSpPr>
          <p:nvPr/>
        </p:nvCxnSpPr>
        <p:spPr>
          <a:xfrm flipH="1" flipV="1">
            <a:off x="8807703" y="4519040"/>
            <a:ext cx="410451" cy="1724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0CCD843E-3335-4649-B734-2FECF9A39196}"/>
              </a:ext>
            </a:extLst>
          </p:cNvPr>
          <p:cNvSpPr/>
          <p:nvPr/>
        </p:nvSpPr>
        <p:spPr>
          <a:xfrm>
            <a:off x="8867744" y="3846767"/>
            <a:ext cx="277746" cy="546377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AD9F53F8-7BD9-B940-B399-F73C4C27B16F}"/>
              </a:ext>
            </a:extLst>
          </p:cNvPr>
          <p:cNvSpPr/>
          <p:nvPr/>
        </p:nvSpPr>
        <p:spPr>
          <a:xfrm>
            <a:off x="9773663" y="4010047"/>
            <a:ext cx="277746" cy="546377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7F4770D3-AAF5-3142-991B-89D5340A39B6}"/>
              </a:ext>
            </a:extLst>
          </p:cNvPr>
          <p:cNvSpPr/>
          <p:nvPr/>
        </p:nvSpPr>
        <p:spPr>
          <a:xfrm flipH="1">
            <a:off x="10101095" y="3932531"/>
            <a:ext cx="277746" cy="593884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81A01439-E66D-AA4A-9878-42F20437EF48}"/>
              </a:ext>
            </a:extLst>
          </p:cNvPr>
          <p:cNvSpPr/>
          <p:nvPr/>
        </p:nvSpPr>
        <p:spPr>
          <a:xfrm flipH="1">
            <a:off x="9220431" y="3769934"/>
            <a:ext cx="277746" cy="593884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0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Sox2 putatively regulates both interneuron development and MGE fate specification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E4DA02D-4004-3F43-980A-A5F62229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4" y="1136362"/>
            <a:ext cx="5448204" cy="353154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12E3EB-2BF4-8D44-8ACE-76483F20D55D}"/>
              </a:ext>
            </a:extLst>
          </p:cNvPr>
          <p:cNvSpPr txBox="1"/>
          <p:nvPr/>
        </p:nvSpPr>
        <p:spPr>
          <a:xfrm>
            <a:off x="4282633" y="5406935"/>
            <a:ext cx="2574167" cy="646331"/>
          </a:xfrm>
          <a:prstGeom prst="rect">
            <a:avLst/>
          </a:prstGeom>
          <a:noFill/>
          <a:ln w="635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CIN MGE Subtype Specification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89F148-2DD0-8341-B909-3864863DF1E0}"/>
              </a:ext>
            </a:extLst>
          </p:cNvPr>
          <p:cNvSpPr txBox="1"/>
          <p:nvPr/>
        </p:nvSpPr>
        <p:spPr>
          <a:xfrm>
            <a:off x="300942" y="5360769"/>
            <a:ext cx="2704070" cy="646331"/>
          </a:xfrm>
          <a:prstGeom prst="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GABAergic Interneuron Development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9CF9C0D-34C4-9545-AFEB-763ADB8FC944}"/>
              </a:ext>
            </a:extLst>
          </p:cNvPr>
          <p:cNvCxnSpPr>
            <a:cxnSpLocks/>
          </p:cNvCxnSpPr>
          <p:nvPr/>
        </p:nvCxnSpPr>
        <p:spPr>
          <a:xfrm flipH="1">
            <a:off x="2394230" y="4793675"/>
            <a:ext cx="445651" cy="45332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8965A3A-24C9-4441-B322-0CA229DB550C}"/>
              </a:ext>
            </a:extLst>
          </p:cNvPr>
          <p:cNvCxnSpPr>
            <a:cxnSpLocks/>
          </p:cNvCxnSpPr>
          <p:nvPr/>
        </p:nvCxnSpPr>
        <p:spPr>
          <a:xfrm>
            <a:off x="3850930" y="4783694"/>
            <a:ext cx="431703" cy="57707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Content Placeholder 4">
            <a:extLst>
              <a:ext uri="{FF2B5EF4-FFF2-40B4-BE49-F238E27FC236}">
                <a16:creationId xmlns:a16="http://schemas.microsoft.com/office/drawing/2014/main" id="{BADA6593-4637-384A-B8D3-E9C3F18889B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2" t="6964" r="16680" b="62429"/>
          <a:stretch/>
        </p:blipFill>
        <p:spPr bwMode="auto">
          <a:xfrm>
            <a:off x="8493871" y="961713"/>
            <a:ext cx="3118964" cy="5795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709764-22AB-BC4B-AEF8-B4668F7FBDC2}"/>
              </a:ext>
            </a:extLst>
          </p:cNvPr>
          <p:cNvSpPr txBox="1"/>
          <p:nvPr/>
        </p:nvSpPr>
        <p:spPr>
          <a:xfrm>
            <a:off x="554506" y="6145963"/>
            <a:ext cx="7601521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Could Sox2 be regulating cortical interneuron development and MGE subtype specification?  </a:t>
            </a:r>
          </a:p>
        </p:txBody>
      </p:sp>
    </p:spTree>
    <p:extLst>
      <p:ext uri="{BB962C8B-B14F-4D97-AF65-F5344CB8AC3E}">
        <p14:creationId xmlns:p14="http://schemas.microsoft.com/office/powerpoint/2010/main" val="3077315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Sox2 putatively regulates both interneuron development and MGE fate specification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E4DA02D-4004-3F43-980A-A5F62229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4" y="1136362"/>
            <a:ext cx="5448204" cy="353154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12E3EB-2BF4-8D44-8ACE-76483F20D55D}"/>
              </a:ext>
            </a:extLst>
          </p:cNvPr>
          <p:cNvSpPr txBox="1"/>
          <p:nvPr/>
        </p:nvSpPr>
        <p:spPr>
          <a:xfrm>
            <a:off x="4282633" y="5406935"/>
            <a:ext cx="2574167" cy="646331"/>
          </a:xfrm>
          <a:prstGeom prst="rect">
            <a:avLst/>
          </a:prstGeom>
          <a:noFill/>
          <a:ln w="635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CIN MGE Subtype Specification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89F148-2DD0-8341-B909-3864863DF1E0}"/>
              </a:ext>
            </a:extLst>
          </p:cNvPr>
          <p:cNvSpPr txBox="1"/>
          <p:nvPr/>
        </p:nvSpPr>
        <p:spPr>
          <a:xfrm>
            <a:off x="300942" y="5360769"/>
            <a:ext cx="2704070" cy="646331"/>
          </a:xfrm>
          <a:prstGeom prst="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GABAergic Interneuron Development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9CF9C0D-34C4-9545-AFEB-763ADB8FC944}"/>
              </a:ext>
            </a:extLst>
          </p:cNvPr>
          <p:cNvCxnSpPr>
            <a:cxnSpLocks/>
          </p:cNvCxnSpPr>
          <p:nvPr/>
        </p:nvCxnSpPr>
        <p:spPr>
          <a:xfrm flipH="1">
            <a:off x="2394230" y="4793675"/>
            <a:ext cx="445651" cy="45332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8965A3A-24C9-4441-B322-0CA229DB550C}"/>
              </a:ext>
            </a:extLst>
          </p:cNvPr>
          <p:cNvCxnSpPr>
            <a:cxnSpLocks/>
          </p:cNvCxnSpPr>
          <p:nvPr/>
        </p:nvCxnSpPr>
        <p:spPr>
          <a:xfrm>
            <a:off x="3850930" y="4783694"/>
            <a:ext cx="431703" cy="57707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Content Placeholder 4">
            <a:extLst>
              <a:ext uri="{FF2B5EF4-FFF2-40B4-BE49-F238E27FC236}">
                <a16:creationId xmlns:a16="http://schemas.microsoft.com/office/drawing/2014/main" id="{BADA6593-4637-384A-B8D3-E9C3F18889B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2" t="6964" r="16680" b="62429"/>
          <a:stretch/>
        </p:blipFill>
        <p:spPr bwMode="auto">
          <a:xfrm>
            <a:off x="8493871" y="961713"/>
            <a:ext cx="3118964" cy="5795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9FD87-B2E0-6F48-846D-A4EE8EDD2CA6}"/>
              </a:ext>
            </a:extLst>
          </p:cNvPr>
          <p:cNvSpPr txBox="1"/>
          <p:nvPr/>
        </p:nvSpPr>
        <p:spPr>
          <a:xfrm>
            <a:off x="554506" y="6145963"/>
            <a:ext cx="7601521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Could Sox2 be regulating cortical interneuron development and MGE subtype specification? mediated through distinct co-factors?</a:t>
            </a:r>
          </a:p>
        </p:txBody>
      </p:sp>
    </p:spTree>
    <p:extLst>
      <p:ext uri="{BB962C8B-B14F-4D97-AF65-F5344CB8AC3E}">
        <p14:creationId xmlns:p14="http://schemas.microsoft.com/office/powerpoint/2010/main" val="71183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3769D4-1E40-A04A-80D9-B5AEA11B85C5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Sox2 Mediates Distinct Maturation Processes Through Independent Co-Factor Binding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0C6C47-FDCB-A848-A4F3-83788EB7B04E}"/>
              </a:ext>
            </a:extLst>
          </p:cNvPr>
          <p:cNvGrpSpPr/>
          <p:nvPr/>
        </p:nvGrpSpPr>
        <p:grpSpPr>
          <a:xfrm>
            <a:off x="71177" y="1232397"/>
            <a:ext cx="11351614" cy="1289788"/>
            <a:chOff x="0" y="3520532"/>
            <a:chExt cx="11351614" cy="128978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8D05CF0-DCB8-4242-B88F-E5F2B6C262EA}"/>
                </a:ext>
              </a:extLst>
            </p:cNvPr>
            <p:cNvSpPr txBox="1"/>
            <p:nvPr/>
          </p:nvSpPr>
          <p:spPr>
            <a:xfrm>
              <a:off x="0" y="4101597"/>
              <a:ext cx="1209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</a:t>
              </a:r>
              <a:r>
                <a:rPr lang="en-US" dirty="0" err="1"/>
                <a:t>iPC</a:t>
              </a:r>
              <a:r>
                <a:rPr lang="en-US" dirty="0"/>
                <a:t>   + Neuron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79B5CD1-BF5C-254B-9921-D26D64A597F5}"/>
                </a:ext>
              </a:extLst>
            </p:cNvPr>
            <p:cNvGrpSpPr/>
            <p:nvPr/>
          </p:nvGrpSpPr>
          <p:grpSpPr>
            <a:xfrm>
              <a:off x="1101636" y="3520532"/>
              <a:ext cx="6028332" cy="469094"/>
              <a:chOff x="1062581" y="3945401"/>
              <a:chExt cx="6939643" cy="557683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2D1BFC-FAF7-D14A-BB29-10A267AC3BB6}"/>
                  </a:ext>
                </a:extLst>
              </p:cNvPr>
              <p:cNvCxnSpPr/>
              <p:nvPr/>
            </p:nvCxnSpPr>
            <p:spPr>
              <a:xfrm>
                <a:off x="4067038" y="4118011"/>
                <a:ext cx="77070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CDB907-A2C0-0544-B62C-5B2418866F9E}"/>
                  </a:ext>
                </a:extLst>
              </p:cNvPr>
              <p:cNvCxnSpPr/>
              <p:nvPr/>
            </p:nvCxnSpPr>
            <p:spPr>
              <a:xfrm>
                <a:off x="4093163" y="4118011"/>
                <a:ext cx="0" cy="378823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109125F-81C9-B742-9F7F-50647B7C9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581" y="4496834"/>
                <a:ext cx="6939643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FB8683C-CEF3-B84E-9CD6-FE2F43E61B84}"/>
                  </a:ext>
                </a:extLst>
              </p:cNvPr>
              <p:cNvSpPr/>
              <p:nvPr/>
            </p:nvSpPr>
            <p:spPr>
              <a:xfrm>
                <a:off x="1358537" y="4032821"/>
                <a:ext cx="1045029" cy="470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62398AC-E6B5-5E4C-93C7-63EDFC74EF89}"/>
                  </a:ext>
                </a:extLst>
              </p:cNvPr>
              <p:cNvSpPr/>
              <p:nvPr/>
            </p:nvSpPr>
            <p:spPr>
              <a:xfrm>
                <a:off x="5130436" y="3945401"/>
                <a:ext cx="2379591" cy="496389"/>
              </a:xfrm>
              <a:prstGeom prst="rect">
                <a:avLst/>
              </a:prstGeom>
              <a:solidFill>
                <a:srgbClr val="67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MGE Specifying Genes (Lhx6)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E0D7FBB9-13EE-5A40-AC09-3840C8E46618}"/>
                  </a:ext>
                </a:extLst>
              </p:cNvPr>
              <p:cNvSpPr/>
              <p:nvPr/>
            </p:nvSpPr>
            <p:spPr>
              <a:xfrm>
                <a:off x="2353150" y="4032820"/>
                <a:ext cx="1178309" cy="47026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Nkx2.1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213185-994F-D948-A4ED-76377B0AEEF8}"/>
                </a:ext>
              </a:extLst>
            </p:cNvPr>
            <p:cNvSpPr txBox="1"/>
            <p:nvPr/>
          </p:nvSpPr>
          <p:spPr>
            <a:xfrm>
              <a:off x="7594124" y="3594780"/>
              <a:ext cx="2580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MGE Fate Specification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2864B9E-C273-3A44-91A8-29EA7411C872}"/>
                </a:ext>
              </a:extLst>
            </p:cNvPr>
            <p:cNvGrpSpPr/>
            <p:nvPr/>
          </p:nvGrpSpPr>
          <p:grpSpPr>
            <a:xfrm>
              <a:off x="1096877" y="4275392"/>
              <a:ext cx="6339542" cy="534928"/>
              <a:chOff x="1010164" y="4876472"/>
              <a:chExt cx="6939643" cy="563619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233BDBC-2D9A-FD4E-907B-2F31965B3456}"/>
                  </a:ext>
                </a:extLst>
              </p:cNvPr>
              <p:cNvCxnSpPr/>
              <p:nvPr/>
            </p:nvCxnSpPr>
            <p:spPr>
              <a:xfrm>
                <a:off x="4014621" y="5055018"/>
                <a:ext cx="77070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128F715-5AAA-CE4A-9551-FC804405CA6A}"/>
                  </a:ext>
                </a:extLst>
              </p:cNvPr>
              <p:cNvCxnSpPr/>
              <p:nvPr/>
            </p:nvCxnSpPr>
            <p:spPr>
              <a:xfrm>
                <a:off x="4040746" y="5055018"/>
                <a:ext cx="0" cy="378823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F7458-1871-1B4B-979A-5356419A8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64" y="5433841"/>
                <a:ext cx="6939643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56FEA17-E97F-954E-A08D-8A22B7DA2900}"/>
                  </a:ext>
                </a:extLst>
              </p:cNvPr>
              <p:cNvSpPr/>
              <p:nvPr/>
            </p:nvSpPr>
            <p:spPr>
              <a:xfrm>
                <a:off x="1306120" y="4969828"/>
                <a:ext cx="1045029" cy="470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0A481BF-88B1-884D-ACC8-3763BACE9153}"/>
                  </a:ext>
                </a:extLst>
              </p:cNvPr>
              <p:cNvSpPr/>
              <p:nvPr/>
            </p:nvSpPr>
            <p:spPr>
              <a:xfrm>
                <a:off x="5078019" y="4876472"/>
                <a:ext cx="2563478" cy="4963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Dlx5, Dlx6, GAD1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7FC8566-9E6D-2F4C-B42E-506C0C89DD20}"/>
                  </a:ext>
                </a:extLst>
              </p:cNvPr>
              <p:cNvSpPr/>
              <p:nvPr/>
            </p:nvSpPr>
            <p:spPr>
              <a:xfrm>
                <a:off x="2300733" y="4969827"/>
                <a:ext cx="1405575" cy="470263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Ascl1?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D751DC-4474-A042-80D3-6A929001457E}"/>
                </a:ext>
              </a:extLst>
            </p:cNvPr>
            <p:cNvSpPr txBox="1"/>
            <p:nvPr/>
          </p:nvSpPr>
          <p:spPr>
            <a:xfrm>
              <a:off x="7594124" y="4333277"/>
              <a:ext cx="3757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GABAergic interneuron development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31DD75-DA4F-644E-A227-9C78763F58F1}"/>
              </a:ext>
            </a:extLst>
          </p:cNvPr>
          <p:cNvSpPr txBox="1"/>
          <p:nvPr/>
        </p:nvSpPr>
        <p:spPr>
          <a:xfrm>
            <a:off x="34725" y="90361"/>
            <a:ext cx="96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Model:</a:t>
            </a:r>
          </a:p>
        </p:txBody>
      </p:sp>
    </p:spTree>
    <p:extLst>
      <p:ext uri="{BB962C8B-B14F-4D97-AF65-F5344CB8AC3E}">
        <p14:creationId xmlns:p14="http://schemas.microsoft.com/office/powerpoint/2010/main" val="1570014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3769D4-1E40-A04A-80D9-B5AEA11B85C5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Different Co-Factors for Different Lineages?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0C6C47-FDCB-A848-A4F3-83788EB7B04E}"/>
              </a:ext>
            </a:extLst>
          </p:cNvPr>
          <p:cNvGrpSpPr/>
          <p:nvPr/>
        </p:nvGrpSpPr>
        <p:grpSpPr>
          <a:xfrm>
            <a:off x="71177" y="1246216"/>
            <a:ext cx="11351614" cy="1275971"/>
            <a:chOff x="0" y="3534351"/>
            <a:chExt cx="11351614" cy="127597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8D05CF0-DCB8-4242-B88F-E5F2B6C262EA}"/>
                </a:ext>
              </a:extLst>
            </p:cNvPr>
            <p:cNvSpPr txBox="1"/>
            <p:nvPr/>
          </p:nvSpPr>
          <p:spPr>
            <a:xfrm>
              <a:off x="0" y="4101597"/>
              <a:ext cx="1209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</a:t>
              </a:r>
              <a:r>
                <a:rPr lang="en-US" dirty="0" err="1"/>
                <a:t>iPC</a:t>
              </a:r>
              <a:r>
                <a:rPr lang="en-US" dirty="0"/>
                <a:t>   + Neuron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79B5CD1-BF5C-254B-9921-D26D64A597F5}"/>
                </a:ext>
              </a:extLst>
            </p:cNvPr>
            <p:cNvGrpSpPr/>
            <p:nvPr/>
          </p:nvGrpSpPr>
          <p:grpSpPr>
            <a:xfrm>
              <a:off x="1101636" y="3534351"/>
              <a:ext cx="6028332" cy="455269"/>
              <a:chOff x="1062581" y="3961836"/>
              <a:chExt cx="6939643" cy="541248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2D1BFC-FAF7-D14A-BB29-10A267AC3BB6}"/>
                  </a:ext>
                </a:extLst>
              </p:cNvPr>
              <p:cNvCxnSpPr/>
              <p:nvPr/>
            </p:nvCxnSpPr>
            <p:spPr>
              <a:xfrm>
                <a:off x="4067038" y="4118011"/>
                <a:ext cx="77070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CDB907-A2C0-0544-B62C-5B2418866F9E}"/>
                  </a:ext>
                </a:extLst>
              </p:cNvPr>
              <p:cNvCxnSpPr/>
              <p:nvPr/>
            </p:nvCxnSpPr>
            <p:spPr>
              <a:xfrm>
                <a:off x="4093163" y="4118011"/>
                <a:ext cx="0" cy="378823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109125F-81C9-B742-9F7F-50647B7C9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581" y="4496834"/>
                <a:ext cx="6939643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FB8683C-CEF3-B84E-9CD6-FE2F43E61B84}"/>
                  </a:ext>
                </a:extLst>
              </p:cNvPr>
              <p:cNvSpPr/>
              <p:nvPr/>
            </p:nvSpPr>
            <p:spPr>
              <a:xfrm>
                <a:off x="1358537" y="4032821"/>
                <a:ext cx="1045029" cy="470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62398AC-E6B5-5E4C-93C7-63EDFC74EF89}"/>
                  </a:ext>
                </a:extLst>
              </p:cNvPr>
              <p:cNvSpPr/>
              <p:nvPr/>
            </p:nvSpPr>
            <p:spPr>
              <a:xfrm>
                <a:off x="5130436" y="3961836"/>
                <a:ext cx="2379591" cy="496389"/>
              </a:xfrm>
              <a:prstGeom prst="rect">
                <a:avLst/>
              </a:prstGeom>
              <a:solidFill>
                <a:srgbClr val="67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MGE Specifying Genes (Lhx6)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E0D7FBB9-13EE-5A40-AC09-3840C8E46618}"/>
                  </a:ext>
                </a:extLst>
              </p:cNvPr>
              <p:cNvSpPr/>
              <p:nvPr/>
            </p:nvSpPr>
            <p:spPr>
              <a:xfrm>
                <a:off x="2353150" y="4032820"/>
                <a:ext cx="1178309" cy="47026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Nkx2.1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213185-994F-D948-A4ED-76377B0AEEF8}"/>
                </a:ext>
              </a:extLst>
            </p:cNvPr>
            <p:cNvSpPr txBox="1"/>
            <p:nvPr/>
          </p:nvSpPr>
          <p:spPr>
            <a:xfrm>
              <a:off x="7594124" y="3594780"/>
              <a:ext cx="2580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MGE Fate Specification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2864B9E-C273-3A44-91A8-29EA7411C872}"/>
                </a:ext>
              </a:extLst>
            </p:cNvPr>
            <p:cNvGrpSpPr/>
            <p:nvPr/>
          </p:nvGrpSpPr>
          <p:grpSpPr>
            <a:xfrm>
              <a:off x="1096877" y="4286969"/>
              <a:ext cx="6339542" cy="523353"/>
              <a:chOff x="1010164" y="4888668"/>
              <a:chExt cx="6939643" cy="551423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233BDBC-2D9A-FD4E-907B-2F31965B3456}"/>
                  </a:ext>
                </a:extLst>
              </p:cNvPr>
              <p:cNvCxnSpPr/>
              <p:nvPr/>
            </p:nvCxnSpPr>
            <p:spPr>
              <a:xfrm>
                <a:off x="4014621" y="5055018"/>
                <a:ext cx="77070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128F715-5AAA-CE4A-9551-FC804405CA6A}"/>
                  </a:ext>
                </a:extLst>
              </p:cNvPr>
              <p:cNvCxnSpPr/>
              <p:nvPr/>
            </p:nvCxnSpPr>
            <p:spPr>
              <a:xfrm>
                <a:off x="4040746" y="5055018"/>
                <a:ext cx="0" cy="378823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F7458-1871-1B4B-979A-5356419A8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64" y="5433841"/>
                <a:ext cx="6939643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56FEA17-E97F-954E-A08D-8A22B7DA2900}"/>
                  </a:ext>
                </a:extLst>
              </p:cNvPr>
              <p:cNvSpPr/>
              <p:nvPr/>
            </p:nvSpPr>
            <p:spPr>
              <a:xfrm>
                <a:off x="1306120" y="4969828"/>
                <a:ext cx="1045029" cy="470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0A481BF-88B1-884D-ACC8-3763BACE9153}"/>
                  </a:ext>
                </a:extLst>
              </p:cNvPr>
              <p:cNvSpPr/>
              <p:nvPr/>
            </p:nvSpPr>
            <p:spPr>
              <a:xfrm>
                <a:off x="5078019" y="4888668"/>
                <a:ext cx="2563478" cy="4963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Dlx5, Dlx6, GAD1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7FC8566-9E6D-2F4C-B42E-506C0C89DD20}"/>
                  </a:ext>
                </a:extLst>
              </p:cNvPr>
              <p:cNvSpPr/>
              <p:nvPr/>
            </p:nvSpPr>
            <p:spPr>
              <a:xfrm>
                <a:off x="2300733" y="4969827"/>
                <a:ext cx="1405575" cy="470263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Ascl1?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D751DC-4474-A042-80D3-6A929001457E}"/>
                </a:ext>
              </a:extLst>
            </p:cNvPr>
            <p:cNvSpPr txBox="1"/>
            <p:nvPr/>
          </p:nvSpPr>
          <p:spPr>
            <a:xfrm>
              <a:off x="7594124" y="4333277"/>
              <a:ext cx="3757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GABAergic interneuron development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31DD75-DA4F-644E-A227-9C78763F58F1}"/>
              </a:ext>
            </a:extLst>
          </p:cNvPr>
          <p:cNvSpPr txBox="1"/>
          <p:nvPr/>
        </p:nvSpPr>
        <p:spPr>
          <a:xfrm>
            <a:off x="34725" y="90361"/>
            <a:ext cx="96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8AD026-C4EC-B446-A8C8-147C29AB7ACB}"/>
              </a:ext>
            </a:extLst>
          </p:cNvPr>
          <p:cNvSpPr/>
          <p:nvPr/>
        </p:nvSpPr>
        <p:spPr>
          <a:xfrm>
            <a:off x="329068" y="5262542"/>
            <a:ext cx="11771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Hypothesis: Sox2 regulates interneuron fate specification through coordinated activity with distinct lineage-specific co-factors</a:t>
            </a:r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5FA72B-6F38-E443-91A3-E1001D330A2F}"/>
              </a:ext>
            </a:extLst>
          </p:cNvPr>
          <p:cNvGrpSpPr/>
          <p:nvPr/>
        </p:nvGrpSpPr>
        <p:grpSpPr>
          <a:xfrm>
            <a:off x="179192" y="3430857"/>
            <a:ext cx="11400915" cy="1156437"/>
            <a:chOff x="21876" y="4537153"/>
            <a:chExt cx="11400915" cy="11564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24D397C-AEE4-5546-9540-4F0B62E69A14}"/>
                </a:ext>
              </a:extLst>
            </p:cNvPr>
            <p:cNvGrpSpPr/>
            <p:nvPr/>
          </p:nvGrpSpPr>
          <p:grpSpPr>
            <a:xfrm>
              <a:off x="1088175" y="5170237"/>
              <a:ext cx="6339542" cy="523353"/>
              <a:chOff x="1010164" y="4888668"/>
              <a:chExt cx="6939643" cy="551423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A1A6048-E826-A944-8A58-C07DB462F7A1}"/>
                  </a:ext>
                </a:extLst>
              </p:cNvPr>
              <p:cNvCxnSpPr/>
              <p:nvPr/>
            </p:nvCxnSpPr>
            <p:spPr>
              <a:xfrm>
                <a:off x="4014621" y="5055018"/>
                <a:ext cx="77070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093995E-45E3-D446-9D23-24D6A6BB278C}"/>
                  </a:ext>
                </a:extLst>
              </p:cNvPr>
              <p:cNvCxnSpPr/>
              <p:nvPr/>
            </p:nvCxnSpPr>
            <p:spPr>
              <a:xfrm>
                <a:off x="4040746" y="5055018"/>
                <a:ext cx="0" cy="378823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FC7D536-F821-5041-B6A6-9F4473B81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64" y="5433841"/>
                <a:ext cx="6939643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DEA97B5-8159-2F4D-A3B7-0EED8CCE20DF}"/>
                  </a:ext>
                </a:extLst>
              </p:cNvPr>
              <p:cNvSpPr/>
              <p:nvPr/>
            </p:nvSpPr>
            <p:spPr>
              <a:xfrm>
                <a:off x="1306120" y="4969828"/>
                <a:ext cx="1045029" cy="470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E2FDA51-D407-8348-8DC0-43D6025481D7}"/>
                  </a:ext>
                </a:extLst>
              </p:cNvPr>
              <p:cNvSpPr/>
              <p:nvPr/>
            </p:nvSpPr>
            <p:spPr>
              <a:xfrm>
                <a:off x="5078019" y="4888668"/>
                <a:ext cx="2563478" cy="4963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Dlx5, Dlx6, GAD1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C90E64E-8E86-8D47-9092-4C3E798CB298}"/>
                  </a:ext>
                </a:extLst>
              </p:cNvPr>
              <p:cNvSpPr/>
              <p:nvPr/>
            </p:nvSpPr>
            <p:spPr>
              <a:xfrm>
                <a:off x="2300733" y="4969827"/>
                <a:ext cx="1405575" cy="470263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Ascl1?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6DC277-9BEE-CF49-90FB-62EA181A3BB5}"/>
                </a:ext>
              </a:extLst>
            </p:cNvPr>
            <p:cNvGrpSpPr/>
            <p:nvPr/>
          </p:nvGrpSpPr>
          <p:grpSpPr>
            <a:xfrm>
              <a:off x="1220985" y="4537153"/>
              <a:ext cx="6028332" cy="480669"/>
              <a:chOff x="1279301" y="6160244"/>
              <a:chExt cx="6028332" cy="480669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6618464-A347-9D4D-8224-39F3C5B60681}"/>
                  </a:ext>
                </a:extLst>
              </p:cNvPr>
              <p:cNvCxnSpPr/>
              <p:nvPr/>
            </p:nvCxnSpPr>
            <p:spPr>
              <a:xfrm>
                <a:off x="3889214" y="6317009"/>
                <a:ext cx="669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D86A577-4626-664B-98C6-746EB4C4B96C}"/>
                  </a:ext>
                </a:extLst>
              </p:cNvPr>
              <p:cNvCxnSpPr/>
              <p:nvPr/>
            </p:nvCxnSpPr>
            <p:spPr>
              <a:xfrm>
                <a:off x="3911908" y="6317009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A761F18-7B96-6742-A343-4A18FC7E9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9301" y="6635656"/>
                <a:ext cx="6028332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7185F5-DBDB-584C-BF2A-EACA6E42FC9A}"/>
                  </a:ext>
                </a:extLst>
              </p:cNvPr>
              <p:cNvSpPr/>
              <p:nvPr/>
            </p:nvSpPr>
            <p:spPr>
              <a:xfrm>
                <a:off x="1536392" y="6245352"/>
                <a:ext cx="907796" cy="39556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786C79-468E-9147-83F3-9A568F488E36}"/>
                  </a:ext>
                </a:extLst>
              </p:cNvPr>
              <p:cNvSpPr/>
              <p:nvPr/>
            </p:nvSpPr>
            <p:spPr>
              <a:xfrm>
                <a:off x="4812967" y="6160244"/>
                <a:ext cx="1702118" cy="41753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CGE Specifying Genes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40F911-09AF-C34A-A7BF-6095BF3DDA4D}"/>
                  </a:ext>
                </a:extLst>
              </p:cNvPr>
              <p:cNvSpPr/>
              <p:nvPr/>
            </p:nvSpPr>
            <p:spPr>
              <a:xfrm>
                <a:off x="2400392" y="6245351"/>
                <a:ext cx="1234563" cy="39556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Sp8? Coup-TFII?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4A0702D-1C27-AB4C-B0F1-B174A05B8E68}"/>
                </a:ext>
              </a:extLst>
            </p:cNvPr>
            <p:cNvSpPr txBox="1"/>
            <p:nvPr/>
          </p:nvSpPr>
          <p:spPr>
            <a:xfrm>
              <a:off x="7736476" y="4539561"/>
              <a:ext cx="3265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CGE and LGE Fate Specification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7A0C02-C98A-DE42-81CA-F8FC97AC1CC8}"/>
                </a:ext>
              </a:extLst>
            </p:cNvPr>
            <p:cNvSpPr txBox="1"/>
            <p:nvPr/>
          </p:nvSpPr>
          <p:spPr>
            <a:xfrm>
              <a:off x="7665301" y="5216545"/>
              <a:ext cx="3757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GABAergic interneuron development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629DAC-7C66-F646-9D26-C595CFDAAE68}"/>
                </a:ext>
              </a:extLst>
            </p:cNvPr>
            <p:cNvSpPr txBox="1"/>
            <p:nvPr/>
          </p:nvSpPr>
          <p:spPr>
            <a:xfrm>
              <a:off x="21876" y="4893379"/>
              <a:ext cx="1209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LGE/CGE Lineage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10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3769D4-1E40-A04A-80D9-B5AEA11B85C5}"/>
              </a:ext>
            </a:extLst>
          </p:cNvPr>
          <p:cNvSpPr/>
          <p:nvPr/>
        </p:nvSpPr>
        <p:spPr>
          <a:xfrm>
            <a:off x="557213" y="101084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Different Co-Factors for Different Lineages?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0C6C47-FDCB-A848-A4F3-83788EB7B04E}"/>
              </a:ext>
            </a:extLst>
          </p:cNvPr>
          <p:cNvGrpSpPr/>
          <p:nvPr/>
        </p:nvGrpSpPr>
        <p:grpSpPr>
          <a:xfrm>
            <a:off x="71177" y="1245200"/>
            <a:ext cx="11351614" cy="1276987"/>
            <a:chOff x="0" y="3533335"/>
            <a:chExt cx="11351614" cy="127698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8D05CF0-DCB8-4242-B88F-E5F2B6C262EA}"/>
                </a:ext>
              </a:extLst>
            </p:cNvPr>
            <p:cNvSpPr txBox="1"/>
            <p:nvPr/>
          </p:nvSpPr>
          <p:spPr>
            <a:xfrm>
              <a:off x="0" y="4101597"/>
              <a:ext cx="1209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</a:t>
              </a:r>
              <a:r>
                <a:rPr lang="en-US" dirty="0" err="1"/>
                <a:t>iPC</a:t>
              </a:r>
              <a:r>
                <a:rPr lang="en-US" dirty="0"/>
                <a:t>   + Neuron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79B5CD1-BF5C-254B-9921-D26D64A597F5}"/>
                </a:ext>
              </a:extLst>
            </p:cNvPr>
            <p:cNvGrpSpPr/>
            <p:nvPr/>
          </p:nvGrpSpPr>
          <p:grpSpPr>
            <a:xfrm>
              <a:off x="1101636" y="3533335"/>
              <a:ext cx="6028332" cy="456285"/>
              <a:chOff x="1062581" y="3960628"/>
              <a:chExt cx="6939643" cy="542456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12D1BFC-FAF7-D14A-BB29-10A267AC3BB6}"/>
                  </a:ext>
                </a:extLst>
              </p:cNvPr>
              <p:cNvCxnSpPr/>
              <p:nvPr/>
            </p:nvCxnSpPr>
            <p:spPr>
              <a:xfrm>
                <a:off x="4067038" y="4118011"/>
                <a:ext cx="77070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CDB907-A2C0-0544-B62C-5B2418866F9E}"/>
                  </a:ext>
                </a:extLst>
              </p:cNvPr>
              <p:cNvCxnSpPr/>
              <p:nvPr/>
            </p:nvCxnSpPr>
            <p:spPr>
              <a:xfrm>
                <a:off x="4093163" y="4118011"/>
                <a:ext cx="0" cy="378823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109125F-81C9-B742-9F7F-50647B7C9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581" y="4496834"/>
                <a:ext cx="6939643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FB8683C-CEF3-B84E-9CD6-FE2F43E61B84}"/>
                  </a:ext>
                </a:extLst>
              </p:cNvPr>
              <p:cNvSpPr/>
              <p:nvPr/>
            </p:nvSpPr>
            <p:spPr>
              <a:xfrm>
                <a:off x="1358537" y="4032821"/>
                <a:ext cx="1045029" cy="470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62398AC-E6B5-5E4C-93C7-63EDFC74EF89}"/>
                  </a:ext>
                </a:extLst>
              </p:cNvPr>
              <p:cNvSpPr/>
              <p:nvPr/>
            </p:nvSpPr>
            <p:spPr>
              <a:xfrm>
                <a:off x="5130436" y="3960628"/>
                <a:ext cx="2379591" cy="496389"/>
              </a:xfrm>
              <a:prstGeom prst="rect">
                <a:avLst/>
              </a:prstGeom>
              <a:solidFill>
                <a:srgbClr val="67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MGE Specifying Genes (Lhx6)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E0D7FBB9-13EE-5A40-AC09-3840C8E46618}"/>
                  </a:ext>
                </a:extLst>
              </p:cNvPr>
              <p:cNvSpPr/>
              <p:nvPr/>
            </p:nvSpPr>
            <p:spPr>
              <a:xfrm>
                <a:off x="2353150" y="4032820"/>
                <a:ext cx="1178309" cy="47026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Nkx2.1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213185-994F-D948-A4ED-76377B0AEEF8}"/>
                </a:ext>
              </a:extLst>
            </p:cNvPr>
            <p:cNvSpPr txBox="1"/>
            <p:nvPr/>
          </p:nvSpPr>
          <p:spPr>
            <a:xfrm>
              <a:off x="7594124" y="3594780"/>
              <a:ext cx="2580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MGE Fate Specification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2864B9E-C273-3A44-91A8-29EA7411C872}"/>
                </a:ext>
              </a:extLst>
            </p:cNvPr>
            <p:cNvGrpSpPr/>
            <p:nvPr/>
          </p:nvGrpSpPr>
          <p:grpSpPr>
            <a:xfrm>
              <a:off x="1096877" y="4286969"/>
              <a:ext cx="6339542" cy="523353"/>
              <a:chOff x="1010164" y="4888668"/>
              <a:chExt cx="6939643" cy="551423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233BDBC-2D9A-FD4E-907B-2F31965B3456}"/>
                  </a:ext>
                </a:extLst>
              </p:cNvPr>
              <p:cNvCxnSpPr/>
              <p:nvPr/>
            </p:nvCxnSpPr>
            <p:spPr>
              <a:xfrm>
                <a:off x="4014621" y="5055018"/>
                <a:ext cx="77070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128F715-5AAA-CE4A-9551-FC804405CA6A}"/>
                  </a:ext>
                </a:extLst>
              </p:cNvPr>
              <p:cNvCxnSpPr/>
              <p:nvPr/>
            </p:nvCxnSpPr>
            <p:spPr>
              <a:xfrm>
                <a:off x="4040746" y="5055018"/>
                <a:ext cx="0" cy="378823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4FF7458-1871-1B4B-979A-5356419A8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64" y="5433841"/>
                <a:ext cx="6939643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56FEA17-E97F-954E-A08D-8A22B7DA2900}"/>
                  </a:ext>
                </a:extLst>
              </p:cNvPr>
              <p:cNvSpPr/>
              <p:nvPr/>
            </p:nvSpPr>
            <p:spPr>
              <a:xfrm>
                <a:off x="1306120" y="4969828"/>
                <a:ext cx="1045029" cy="470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0A481BF-88B1-884D-ACC8-3763BACE9153}"/>
                  </a:ext>
                </a:extLst>
              </p:cNvPr>
              <p:cNvSpPr/>
              <p:nvPr/>
            </p:nvSpPr>
            <p:spPr>
              <a:xfrm>
                <a:off x="5078019" y="4888668"/>
                <a:ext cx="2563478" cy="4963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Dlx5, Dlx6, GAD1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7FC8566-9E6D-2F4C-B42E-506C0C89DD20}"/>
                  </a:ext>
                </a:extLst>
              </p:cNvPr>
              <p:cNvSpPr/>
              <p:nvPr/>
            </p:nvSpPr>
            <p:spPr>
              <a:xfrm>
                <a:off x="2300733" y="4969827"/>
                <a:ext cx="1405575" cy="470263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Ascl1?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D751DC-4474-A042-80D3-6A929001457E}"/>
                </a:ext>
              </a:extLst>
            </p:cNvPr>
            <p:cNvSpPr txBox="1"/>
            <p:nvPr/>
          </p:nvSpPr>
          <p:spPr>
            <a:xfrm>
              <a:off x="7594124" y="4333277"/>
              <a:ext cx="3757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GABAergic interneuron development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31DD75-DA4F-644E-A227-9C78763F58F1}"/>
              </a:ext>
            </a:extLst>
          </p:cNvPr>
          <p:cNvSpPr txBox="1"/>
          <p:nvPr/>
        </p:nvSpPr>
        <p:spPr>
          <a:xfrm>
            <a:off x="34725" y="90361"/>
            <a:ext cx="96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8AD026-C4EC-B446-A8C8-147C29AB7ACB}"/>
              </a:ext>
            </a:extLst>
          </p:cNvPr>
          <p:cNvSpPr/>
          <p:nvPr/>
        </p:nvSpPr>
        <p:spPr>
          <a:xfrm>
            <a:off x="329068" y="5262542"/>
            <a:ext cx="11771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Hypothesis: Sox2 regulates interneuron fate specification through coordinated activity with distinct lineage-specific co-factors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97A1D-AB08-6C4D-8377-DD872348F850}"/>
              </a:ext>
            </a:extLst>
          </p:cNvPr>
          <p:cNvSpPr/>
          <p:nvPr/>
        </p:nvSpPr>
        <p:spPr>
          <a:xfrm>
            <a:off x="0" y="6144577"/>
            <a:ext cx="12010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5FA72B-6F38-E443-91A3-E1001D330A2F}"/>
              </a:ext>
            </a:extLst>
          </p:cNvPr>
          <p:cNvGrpSpPr/>
          <p:nvPr/>
        </p:nvGrpSpPr>
        <p:grpSpPr>
          <a:xfrm>
            <a:off x="179192" y="3430857"/>
            <a:ext cx="11400915" cy="1156435"/>
            <a:chOff x="21876" y="4537153"/>
            <a:chExt cx="11400915" cy="115643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24D397C-AEE4-5546-9540-4F0B62E69A14}"/>
                </a:ext>
              </a:extLst>
            </p:cNvPr>
            <p:cNvGrpSpPr/>
            <p:nvPr/>
          </p:nvGrpSpPr>
          <p:grpSpPr>
            <a:xfrm>
              <a:off x="1088175" y="5158660"/>
              <a:ext cx="6339542" cy="534928"/>
              <a:chOff x="1010164" y="4876472"/>
              <a:chExt cx="6939643" cy="563619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A1A6048-E826-A944-8A58-C07DB462F7A1}"/>
                  </a:ext>
                </a:extLst>
              </p:cNvPr>
              <p:cNvCxnSpPr/>
              <p:nvPr/>
            </p:nvCxnSpPr>
            <p:spPr>
              <a:xfrm>
                <a:off x="4014621" y="5055018"/>
                <a:ext cx="770709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093995E-45E3-D446-9D23-24D6A6BB278C}"/>
                  </a:ext>
                </a:extLst>
              </p:cNvPr>
              <p:cNvCxnSpPr/>
              <p:nvPr/>
            </p:nvCxnSpPr>
            <p:spPr>
              <a:xfrm>
                <a:off x="4040746" y="5055018"/>
                <a:ext cx="0" cy="378823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FC7D536-F821-5041-B6A6-9F4473B81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164" y="5433841"/>
                <a:ext cx="6939643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DEA97B5-8159-2F4D-A3B7-0EED8CCE20DF}"/>
                  </a:ext>
                </a:extLst>
              </p:cNvPr>
              <p:cNvSpPr/>
              <p:nvPr/>
            </p:nvSpPr>
            <p:spPr>
              <a:xfrm>
                <a:off x="1306120" y="4969828"/>
                <a:ext cx="1045029" cy="470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E2FDA51-D407-8348-8DC0-43D6025481D7}"/>
                  </a:ext>
                </a:extLst>
              </p:cNvPr>
              <p:cNvSpPr/>
              <p:nvPr/>
            </p:nvSpPr>
            <p:spPr>
              <a:xfrm>
                <a:off x="5078019" y="4876472"/>
                <a:ext cx="2563478" cy="4963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Dlx5, Dlx6, GAD1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C90E64E-8E86-8D47-9092-4C3E798CB298}"/>
                  </a:ext>
                </a:extLst>
              </p:cNvPr>
              <p:cNvSpPr/>
              <p:nvPr/>
            </p:nvSpPr>
            <p:spPr>
              <a:xfrm>
                <a:off x="2300733" y="4969827"/>
                <a:ext cx="1405575" cy="470263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Ascl1?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6DC277-9BEE-CF49-90FB-62EA181A3BB5}"/>
                </a:ext>
              </a:extLst>
            </p:cNvPr>
            <p:cNvGrpSpPr/>
            <p:nvPr/>
          </p:nvGrpSpPr>
          <p:grpSpPr>
            <a:xfrm>
              <a:off x="1220985" y="4537153"/>
              <a:ext cx="6028332" cy="480669"/>
              <a:chOff x="1279301" y="6160244"/>
              <a:chExt cx="6028332" cy="480669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6618464-A347-9D4D-8224-39F3C5B60681}"/>
                  </a:ext>
                </a:extLst>
              </p:cNvPr>
              <p:cNvCxnSpPr/>
              <p:nvPr/>
            </p:nvCxnSpPr>
            <p:spPr>
              <a:xfrm>
                <a:off x="3889214" y="6317009"/>
                <a:ext cx="6695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D86A577-4626-664B-98C6-746EB4C4B96C}"/>
                  </a:ext>
                </a:extLst>
              </p:cNvPr>
              <p:cNvCxnSpPr/>
              <p:nvPr/>
            </p:nvCxnSpPr>
            <p:spPr>
              <a:xfrm>
                <a:off x="3911908" y="6317009"/>
                <a:ext cx="0" cy="318646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A761F18-7B96-6742-A343-4A18FC7E9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9301" y="6635656"/>
                <a:ext cx="6028332" cy="0"/>
              </a:xfrm>
              <a:prstGeom prst="line">
                <a:avLst/>
              </a:prstGeom>
              <a:ln w="730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7185F5-DBDB-584C-BF2A-EACA6E42FC9A}"/>
                  </a:ext>
                </a:extLst>
              </p:cNvPr>
              <p:cNvSpPr/>
              <p:nvPr/>
            </p:nvSpPr>
            <p:spPr>
              <a:xfrm>
                <a:off x="1536392" y="6245352"/>
                <a:ext cx="907796" cy="39556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Sox2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C786C79-468E-9147-83F3-9A568F488E36}"/>
                  </a:ext>
                </a:extLst>
              </p:cNvPr>
              <p:cNvSpPr/>
              <p:nvPr/>
            </p:nvSpPr>
            <p:spPr>
              <a:xfrm>
                <a:off x="4812967" y="6160244"/>
                <a:ext cx="1702118" cy="41753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CGE Specifying Genes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40F911-09AF-C34A-A7BF-6095BF3DDA4D}"/>
                  </a:ext>
                </a:extLst>
              </p:cNvPr>
              <p:cNvSpPr/>
              <p:nvPr/>
            </p:nvSpPr>
            <p:spPr>
              <a:xfrm>
                <a:off x="2400392" y="6245351"/>
                <a:ext cx="1234563" cy="39556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Sp8? Coup-TFII?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7A0C02-C98A-DE42-81CA-F8FC97AC1CC8}"/>
                </a:ext>
              </a:extLst>
            </p:cNvPr>
            <p:cNvSpPr txBox="1"/>
            <p:nvPr/>
          </p:nvSpPr>
          <p:spPr>
            <a:xfrm>
              <a:off x="7665301" y="5216545"/>
              <a:ext cx="3757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GABAergic interneuron development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629DAC-7C66-F646-9D26-C595CFDAAE68}"/>
                </a:ext>
              </a:extLst>
            </p:cNvPr>
            <p:cNvSpPr txBox="1"/>
            <p:nvPr/>
          </p:nvSpPr>
          <p:spPr>
            <a:xfrm>
              <a:off x="21876" y="4893379"/>
              <a:ext cx="1209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LGE/CGE Lineage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B3F3D3D-A2A2-BD49-BCE3-EB692365BD21}"/>
              </a:ext>
            </a:extLst>
          </p:cNvPr>
          <p:cNvSpPr txBox="1"/>
          <p:nvPr/>
        </p:nvSpPr>
        <p:spPr>
          <a:xfrm>
            <a:off x="7893792" y="3433265"/>
            <a:ext cx="326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CGE and LGE Fate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816561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Sort distinct interneuron and progenitor populations across GE lineages </a:t>
            </a:r>
          </a:p>
          <a:p>
            <a:endParaRPr lang="en-US" sz="2500" b="1" dirty="0"/>
          </a:p>
          <a:p>
            <a:r>
              <a:rPr lang="en-US" sz="2500" b="1" dirty="0"/>
              <a:t>B. Assess lineage-specific activities of Sox2 at gene promoters with CUT&amp;RUN, RNA-seq</a:t>
            </a:r>
          </a:p>
          <a:p>
            <a:endParaRPr lang="en-US" sz="2500" b="1" dirty="0"/>
          </a:p>
          <a:p>
            <a:r>
              <a:rPr lang="en-US" sz="2500" b="1" dirty="0"/>
              <a:t>C. Determine lineage-specific activities of Sox2 enhancers with in-silico promoter-enhancer connections.</a:t>
            </a:r>
          </a:p>
          <a:p>
            <a:endParaRPr lang="en-US" sz="2500" b="1" dirty="0"/>
          </a:p>
          <a:p>
            <a:r>
              <a:rPr lang="en-US" sz="2500" b="1" dirty="0"/>
              <a:t>D. Determine Sox2 co-occupancy with lineage-specific transcription factors using CUT&amp;RUN</a:t>
            </a:r>
          </a:p>
        </p:txBody>
      </p:sp>
    </p:spTree>
    <p:extLst>
      <p:ext uri="{BB962C8B-B14F-4D97-AF65-F5344CB8AC3E}">
        <p14:creationId xmlns:p14="http://schemas.microsoft.com/office/powerpoint/2010/main" val="2667164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Sort distinct interneuron and progenitor populations across GE lineages </a:t>
            </a:r>
          </a:p>
        </p:txBody>
      </p:sp>
    </p:spTree>
    <p:extLst>
      <p:ext uri="{BB962C8B-B14F-4D97-AF65-F5344CB8AC3E}">
        <p14:creationId xmlns:p14="http://schemas.microsoft.com/office/powerpoint/2010/main" val="757285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Sort distinct interneurons, progenitors, and stem cell populations across GE lineages </a:t>
            </a:r>
          </a:p>
          <a:p>
            <a:endParaRPr lang="en-US" sz="2500" b="1" dirty="0">
              <a:solidFill>
                <a:schemeClr val="bg1"/>
              </a:solidFill>
            </a:endParaRPr>
          </a:p>
          <a:p>
            <a:r>
              <a:rPr lang="en-US" sz="2500" b="1" dirty="0">
                <a:solidFill>
                  <a:schemeClr val="bg1"/>
                </a:solidFill>
              </a:rPr>
              <a:t>B. Assess lineage-specific activities of Sox2 at gene promoters in-silico with CUT&amp;TAG, RNA-seq</a:t>
            </a:r>
          </a:p>
          <a:p>
            <a:endParaRPr lang="en-US" sz="2500" b="1" dirty="0">
              <a:solidFill>
                <a:schemeClr val="bg1"/>
              </a:solidFill>
            </a:endParaRPr>
          </a:p>
          <a:p>
            <a:r>
              <a:rPr lang="en-US" sz="2500" b="1" dirty="0">
                <a:solidFill>
                  <a:schemeClr val="bg1"/>
                </a:solidFill>
              </a:rPr>
              <a:t>C. Determine dynamics and lineage-specific activities of Sox2 cis-regulatory elements with integrated </a:t>
            </a:r>
            <a:r>
              <a:rPr lang="en-US" sz="2500" b="1" dirty="0" err="1">
                <a:solidFill>
                  <a:schemeClr val="bg1"/>
                </a:solidFill>
              </a:rPr>
              <a:t>snATAC</a:t>
            </a:r>
            <a:r>
              <a:rPr lang="en-US" sz="2500" b="1" dirty="0">
                <a:solidFill>
                  <a:schemeClr val="bg1"/>
                </a:solidFill>
              </a:rPr>
              <a:t>-seq </a:t>
            </a:r>
          </a:p>
          <a:p>
            <a:endParaRPr lang="en-US" sz="2500" b="1" dirty="0">
              <a:solidFill>
                <a:schemeClr val="bg1"/>
              </a:solidFill>
            </a:endParaRPr>
          </a:p>
          <a:p>
            <a:r>
              <a:rPr lang="en-US" sz="2500" b="1" dirty="0">
                <a:solidFill>
                  <a:schemeClr val="bg1"/>
                </a:solidFill>
              </a:rPr>
              <a:t>D. Determine Sox2 co-occupancy with lineage-specific transcription factors using CUT&amp;TAG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3CDCDA-1056-1C4D-825C-5FD464BF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B6C91D-AFFC-C540-AEE4-117F0548C84C}"/>
              </a:ext>
            </a:extLst>
          </p:cNvPr>
          <p:cNvGrpSpPr/>
          <p:nvPr/>
        </p:nvGrpSpPr>
        <p:grpSpPr>
          <a:xfrm>
            <a:off x="2945474" y="2923468"/>
            <a:ext cx="1349431" cy="1551972"/>
            <a:chOff x="787000" y="2302882"/>
            <a:chExt cx="1349431" cy="155197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FD03C41-C83A-9044-BB20-0A75F966A235}"/>
                </a:ext>
              </a:extLst>
            </p:cNvPr>
            <p:cNvSpPr/>
            <p:nvPr/>
          </p:nvSpPr>
          <p:spPr>
            <a:xfrm rot="20080432">
              <a:off x="787000" y="2302882"/>
              <a:ext cx="1349431" cy="1551972"/>
            </a:xfrm>
            <a:custGeom>
              <a:avLst/>
              <a:gdLst>
                <a:gd name="connsiteX0" fmla="*/ 1493978 w 1693413"/>
                <a:gd name="connsiteY0" fmla="*/ 18796 h 1803693"/>
                <a:gd name="connsiteX1" fmla="*/ 1308783 w 1693413"/>
                <a:gd name="connsiteY1" fmla="*/ 30370 h 1803693"/>
                <a:gd name="connsiteX2" fmla="*/ 1088864 w 1693413"/>
                <a:gd name="connsiteY2" fmla="*/ 18796 h 1803693"/>
                <a:gd name="connsiteX3" fmla="*/ 1169887 w 1693413"/>
                <a:gd name="connsiteY3" fmla="*/ 180841 h 1803693"/>
                <a:gd name="connsiteX4" fmla="*/ 1123588 w 1693413"/>
                <a:gd name="connsiteY4" fmla="*/ 215565 h 1803693"/>
                <a:gd name="connsiteX5" fmla="*/ 845796 w 1693413"/>
                <a:gd name="connsiteY5" fmla="*/ 296588 h 1803693"/>
                <a:gd name="connsiteX6" fmla="*/ 706900 w 1693413"/>
                <a:gd name="connsiteY6" fmla="*/ 389186 h 1803693"/>
                <a:gd name="connsiteX7" fmla="*/ 660601 w 1693413"/>
                <a:gd name="connsiteY7" fmla="*/ 516507 h 1803693"/>
                <a:gd name="connsiteX8" fmla="*/ 637452 w 1693413"/>
                <a:gd name="connsiteY8" fmla="*/ 620679 h 1803693"/>
                <a:gd name="connsiteX9" fmla="*/ 637452 w 1693413"/>
                <a:gd name="connsiteY9" fmla="*/ 759575 h 1803693"/>
                <a:gd name="connsiteX10" fmla="*/ 498556 w 1693413"/>
                <a:gd name="connsiteY10" fmla="*/ 678553 h 1803693"/>
                <a:gd name="connsiteX11" fmla="*/ 313361 w 1693413"/>
                <a:gd name="connsiteY11" fmla="*/ 736426 h 1803693"/>
                <a:gd name="connsiteX12" fmla="*/ 105016 w 1693413"/>
                <a:gd name="connsiteY12" fmla="*/ 840598 h 1803693"/>
                <a:gd name="connsiteX13" fmla="*/ 23994 w 1693413"/>
                <a:gd name="connsiteY13" fmla="*/ 979494 h 1803693"/>
                <a:gd name="connsiteX14" fmla="*/ 844 w 1693413"/>
                <a:gd name="connsiteY14" fmla="*/ 1072092 h 1803693"/>
                <a:gd name="connsiteX15" fmla="*/ 47143 w 1693413"/>
                <a:gd name="connsiteY15" fmla="*/ 1326735 h 1803693"/>
                <a:gd name="connsiteX16" fmla="*/ 116591 w 1693413"/>
                <a:gd name="connsiteY16" fmla="*/ 1396183 h 1803693"/>
                <a:gd name="connsiteX17" fmla="*/ 162890 w 1693413"/>
                <a:gd name="connsiteY17" fmla="*/ 1442482 h 1803693"/>
                <a:gd name="connsiteX18" fmla="*/ 186039 w 1693413"/>
                <a:gd name="connsiteY18" fmla="*/ 1650826 h 1803693"/>
                <a:gd name="connsiteX19" fmla="*/ 220763 w 1693413"/>
                <a:gd name="connsiteY19" fmla="*/ 1754998 h 1803693"/>
                <a:gd name="connsiteX20" fmla="*/ 405958 w 1693413"/>
                <a:gd name="connsiteY20" fmla="*/ 1801297 h 1803693"/>
                <a:gd name="connsiteX21" fmla="*/ 776348 w 1693413"/>
                <a:gd name="connsiteY21" fmla="*/ 1685550 h 1803693"/>
                <a:gd name="connsiteX22" fmla="*/ 1077290 w 1693413"/>
                <a:gd name="connsiteY22" fmla="*/ 1523505 h 1803693"/>
                <a:gd name="connsiteX23" fmla="*/ 1378232 w 1693413"/>
                <a:gd name="connsiteY23" fmla="*/ 1338310 h 1803693"/>
                <a:gd name="connsiteX24" fmla="*/ 1632875 w 1693413"/>
                <a:gd name="connsiteY24" fmla="*/ 933196 h 1803693"/>
                <a:gd name="connsiteX25" fmla="*/ 1690748 w 1693413"/>
                <a:gd name="connsiteY25" fmla="*/ 655403 h 1803693"/>
                <a:gd name="connsiteX26" fmla="*/ 1667599 w 1693413"/>
                <a:gd name="connsiteY26" fmla="*/ 319737 h 1803693"/>
                <a:gd name="connsiteX27" fmla="*/ 1493978 w 1693413"/>
                <a:gd name="connsiteY27" fmla="*/ 18796 h 180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93413" h="1803693">
                  <a:moveTo>
                    <a:pt x="1493978" y="18796"/>
                  </a:moveTo>
                  <a:cubicBezTo>
                    <a:pt x="1434175" y="-29432"/>
                    <a:pt x="1376302" y="30370"/>
                    <a:pt x="1308783" y="30370"/>
                  </a:cubicBezTo>
                  <a:cubicBezTo>
                    <a:pt x="1241264" y="30370"/>
                    <a:pt x="1112013" y="-6282"/>
                    <a:pt x="1088864" y="18796"/>
                  </a:cubicBezTo>
                  <a:cubicBezTo>
                    <a:pt x="1065715" y="43874"/>
                    <a:pt x="1169887" y="180841"/>
                    <a:pt x="1169887" y="180841"/>
                  </a:cubicBezTo>
                  <a:cubicBezTo>
                    <a:pt x="1175674" y="213636"/>
                    <a:pt x="1177603" y="196274"/>
                    <a:pt x="1123588" y="215565"/>
                  </a:cubicBezTo>
                  <a:cubicBezTo>
                    <a:pt x="1069573" y="234856"/>
                    <a:pt x="915244" y="267651"/>
                    <a:pt x="845796" y="296588"/>
                  </a:cubicBezTo>
                  <a:cubicBezTo>
                    <a:pt x="776348" y="325525"/>
                    <a:pt x="737766" y="352533"/>
                    <a:pt x="706900" y="389186"/>
                  </a:cubicBezTo>
                  <a:cubicBezTo>
                    <a:pt x="676034" y="425839"/>
                    <a:pt x="672176" y="477925"/>
                    <a:pt x="660601" y="516507"/>
                  </a:cubicBezTo>
                  <a:cubicBezTo>
                    <a:pt x="649026" y="555089"/>
                    <a:pt x="641310" y="580168"/>
                    <a:pt x="637452" y="620679"/>
                  </a:cubicBezTo>
                  <a:cubicBezTo>
                    <a:pt x="633594" y="661190"/>
                    <a:pt x="660601" y="749929"/>
                    <a:pt x="637452" y="759575"/>
                  </a:cubicBezTo>
                  <a:cubicBezTo>
                    <a:pt x="614303" y="769221"/>
                    <a:pt x="552571" y="682411"/>
                    <a:pt x="498556" y="678553"/>
                  </a:cubicBezTo>
                  <a:cubicBezTo>
                    <a:pt x="444541" y="674695"/>
                    <a:pt x="378951" y="709419"/>
                    <a:pt x="313361" y="736426"/>
                  </a:cubicBezTo>
                  <a:cubicBezTo>
                    <a:pt x="247771" y="763434"/>
                    <a:pt x="153244" y="800087"/>
                    <a:pt x="105016" y="840598"/>
                  </a:cubicBezTo>
                  <a:cubicBezTo>
                    <a:pt x="56788" y="881109"/>
                    <a:pt x="41356" y="940912"/>
                    <a:pt x="23994" y="979494"/>
                  </a:cubicBezTo>
                  <a:cubicBezTo>
                    <a:pt x="6632" y="1018076"/>
                    <a:pt x="-3014" y="1014219"/>
                    <a:pt x="844" y="1072092"/>
                  </a:cubicBezTo>
                  <a:cubicBezTo>
                    <a:pt x="4702" y="1129965"/>
                    <a:pt x="47143" y="1326735"/>
                    <a:pt x="47143" y="1326735"/>
                  </a:cubicBezTo>
                  <a:cubicBezTo>
                    <a:pt x="66434" y="1380750"/>
                    <a:pt x="116591" y="1396183"/>
                    <a:pt x="116591" y="1396183"/>
                  </a:cubicBezTo>
                  <a:cubicBezTo>
                    <a:pt x="135882" y="1415474"/>
                    <a:pt x="151315" y="1400042"/>
                    <a:pt x="162890" y="1442482"/>
                  </a:cubicBezTo>
                  <a:cubicBezTo>
                    <a:pt x="174465" y="1484922"/>
                    <a:pt x="176393" y="1598740"/>
                    <a:pt x="186039" y="1650826"/>
                  </a:cubicBezTo>
                  <a:cubicBezTo>
                    <a:pt x="195684" y="1702912"/>
                    <a:pt x="184110" y="1729920"/>
                    <a:pt x="220763" y="1754998"/>
                  </a:cubicBezTo>
                  <a:cubicBezTo>
                    <a:pt x="257416" y="1780076"/>
                    <a:pt x="313360" y="1812872"/>
                    <a:pt x="405958" y="1801297"/>
                  </a:cubicBezTo>
                  <a:cubicBezTo>
                    <a:pt x="498556" y="1789722"/>
                    <a:pt x="664459" y="1731849"/>
                    <a:pt x="776348" y="1685550"/>
                  </a:cubicBezTo>
                  <a:cubicBezTo>
                    <a:pt x="888237" y="1639251"/>
                    <a:pt x="976976" y="1581378"/>
                    <a:pt x="1077290" y="1523505"/>
                  </a:cubicBezTo>
                  <a:cubicBezTo>
                    <a:pt x="1177604" y="1465632"/>
                    <a:pt x="1285635" y="1436695"/>
                    <a:pt x="1378232" y="1338310"/>
                  </a:cubicBezTo>
                  <a:cubicBezTo>
                    <a:pt x="1470829" y="1239925"/>
                    <a:pt x="1580789" y="1047014"/>
                    <a:pt x="1632875" y="933196"/>
                  </a:cubicBezTo>
                  <a:cubicBezTo>
                    <a:pt x="1684961" y="819378"/>
                    <a:pt x="1684961" y="757646"/>
                    <a:pt x="1690748" y="655403"/>
                  </a:cubicBezTo>
                  <a:cubicBezTo>
                    <a:pt x="1696535" y="553160"/>
                    <a:pt x="1694607" y="427767"/>
                    <a:pt x="1667599" y="319737"/>
                  </a:cubicBezTo>
                  <a:cubicBezTo>
                    <a:pt x="1640591" y="211707"/>
                    <a:pt x="1553781" y="67024"/>
                    <a:pt x="1493978" y="1879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5EFB3A8-135E-1446-A157-B99A3DE80D37}"/>
                </a:ext>
              </a:extLst>
            </p:cNvPr>
            <p:cNvSpPr/>
            <p:nvPr/>
          </p:nvSpPr>
          <p:spPr>
            <a:xfrm>
              <a:off x="1168832" y="2425982"/>
              <a:ext cx="579213" cy="632790"/>
            </a:xfrm>
            <a:custGeom>
              <a:avLst/>
              <a:gdLst>
                <a:gd name="connsiteX0" fmla="*/ 254854 w 579213"/>
                <a:gd name="connsiteY0" fmla="*/ 4702 h 632790"/>
                <a:gd name="connsiteX1" fmla="*/ 162257 w 579213"/>
                <a:gd name="connsiteY1" fmla="*/ 97299 h 632790"/>
                <a:gd name="connsiteX2" fmla="*/ 34935 w 579213"/>
                <a:gd name="connsiteY2" fmla="*/ 213046 h 632790"/>
                <a:gd name="connsiteX3" fmla="*/ 211 w 579213"/>
                <a:gd name="connsiteY3" fmla="*/ 294069 h 632790"/>
                <a:gd name="connsiteX4" fmla="*/ 23360 w 579213"/>
                <a:gd name="connsiteY4" fmla="*/ 456114 h 632790"/>
                <a:gd name="connsiteX5" fmla="*/ 81234 w 579213"/>
                <a:gd name="connsiteY5" fmla="*/ 595010 h 632790"/>
                <a:gd name="connsiteX6" fmla="*/ 243279 w 579213"/>
                <a:gd name="connsiteY6" fmla="*/ 629734 h 632790"/>
                <a:gd name="connsiteX7" fmla="*/ 312727 w 579213"/>
                <a:gd name="connsiteY7" fmla="*/ 629734 h 632790"/>
                <a:gd name="connsiteX8" fmla="*/ 428474 w 579213"/>
                <a:gd name="connsiteY8" fmla="*/ 618160 h 632790"/>
                <a:gd name="connsiteX9" fmla="*/ 497922 w 579213"/>
                <a:gd name="connsiteY9" fmla="*/ 525562 h 632790"/>
                <a:gd name="connsiteX10" fmla="*/ 578945 w 579213"/>
                <a:gd name="connsiteY10" fmla="*/ 201471 h 632790"/>
                <a:gd name="connsiteX11" fmla="*/ 521072 w 579213"/>
                <a:gd name="connsiteY11" fmla="*/ 39426 h 632790"/>
                <a:gd name="connsiteX12" fmla="*/ 440049 w 579213"/>
                <a:gd name="connsiteY12" fmla="*/ 16276 h 632790"/>
                <a:gd name="connsiteX13" fmla="*/ 254854 w 579213"/>
                <a:gd name="connsiteY13" fmla="*/ 4702 h 63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213" h="632790">
                  <a:moveTo>
                    <a:pt x="254854" y="4702"/>
                  </a:moveTo>
                  <a:cubicBezTo>
                    <a:pt x="208555" y="18206"/>
                    <a:pt x="198910" y="62575"/>
                    <a:pt x="162257" y="97299"/>
                  </a:cubicBezTo>
                  <a:cubicBezTo>
                    <a:pt x="125604" y="132023"/>
                    <a:pt x="61943" y="180251"/>
                    <a:pt x="34935" y="213046"/>
                  </a:cubicBezTo>
                  <a:cubicBezTo>
                    <a:pt x="7927" y="245841"/>
                    <a:pt x="2140" y="253558"/>
                    <a:pt x="211" y="294069"/>
                  </a:cubicBezTo>
                  <a:cubicBezTo>
                    <a:pt x="-1718" y="334580"/>
                    <a:pt x="9856" y="405957"/>
                    <a:pt x="23360" y="456114"/>
                  </a:cubicBezTo>
                  <a:cubicBezTo>
                    <a:pt x="36864" y="506271"/>
                    <a:pt x="44581" y="566073"/>
                    <a:pt x="81234" y="595010"/>
                  </a:cubicBezTo>
                  <a:cubicBezTo>
                    <a:pt x="117887" y="623947"/>
                    <a:pt x="243279" y="629734"/>
                    <a:pt x="243279" y="629734"/>
                  </a:cubicBezTo>
                  <a:cubicBezTo>
                    <a:pt x="281861" y="635521"/>
                    <a:pt x="281861" y="631663"/>
                    <a:pt x="312727" y="629734"/>
                  </a:cubicBezTo>
                  <a:cubicBezTo>
                    <a:pt x="343593" y="627805"/>
                    <a:pt x="397608" y="635522"/>
                    <a:pt x="428474" y="618160"/>
                  </a:cubicBezTo>
                  <a:cubicBezTo>
                    <a:pt x="459340" y="600798"/>
                    <a:pt x="472844" y="595010"/>
                    <a:pt x="497922" y="525562"/>
                  </a:cubicBezTo>
                  <a:cubicBezTo>
                    <a:pt x="523000" y="456114"/>
                    <a:pt x="575087" y="282494"/>
                    <a:pt x="578945" y="201471"/>
                  </a:cubicBezTo>
                  <a:cubicBezTo>
                    <a:pt x="582803" y="120448"/>
                    <a:pt x="544221" y="70292"/>
                    <a:pt x="521072" y="39426"/>
                  </a:cubicBezTo>
                  <a:cubicBezTo>
                    <a:pt x="497923" y="8560"/>
                    <a:pt x="480560" y="22063"/>
                    <a:pt x="440049" y="16276"/>
                  </a:cubicBezTo>
                  <a:cubicBezTo>
                    <a:pt x="399538" y="10489"/>
                    <a:pt x="301153" y="-8802"/>
                    <a:pt x="254854" y="47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LGE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E2ECEA1-8E1B-E041-BBC8-0663C5098015}"/>
                </a:ext>
              </a:extLst>
            </p:cNvPr>
            <p:cNvSpPr/>
            <p:nvPr/>
          </p:nvSpPr>
          <p:spPr>
            <a:xfrm>
              <a:off x="898077" y="3031704"/>
              <a:ext cx="731416" cy="686313"/>
            </a:xfrm>
            <a:custGeom>
              <a:avLst/>
              <a:gdLst>
                <a:gd name="connsiteX0" fmla="*/ 328839 w 731416"/>
                <a:gd name="connsiteY0" fmla="*/ 24012 h 686313"/>
                <a:gd name="connsiteX1" fmla="*/ 259391 w 731416"/>
                <a:gd name="connsiteY1" fmla="*/ 863 h 686313"/>
                <a:gd name="connsiteX2" fmla="*/ 120495 w 731416"/>
                <a:gd name="connsiteY2" fmla="*/ 58737 h 686313"/>
                <a:gd name="connsiteX3" fmla="*/ 62622 w 731416"/>
                <a:gd name="connsiteY3" fmla="*/ 151334 h 686313"/>
                <a:gd name="connsiteX4" fmla="*/ 4748 w 731416"/>
                <a:gd name="connsiteY4" fmla="*/ 290230 h 686313"/>
                <a:gd name="connsiteX5" fmla="*/ 4748 w 731416"/>
                <a:gd name="connsiteY5" fmla="*/ 394402 h 686313"/>
                <a:gd name="connsiteX6" fmla="*/ 16323 w 731416"/>
                <a:gd name="connsiteY6" fmla="*/ 475425 h 686313"/>
                <a:gd name="connsiteX7" fmla="*/ 85771 w 731416"/>
                <a:gd name="connsiteY7" fmla="*/ 568023 h 686313"/>
                <a:gd name="connsiteX8" fmla="*/ 132070 w 731416"/>
                <a:gd name="connsiteY8" fmla="*/ 637471 h 686313"/>
                <a:gd name="connsiteX9" fmla="*/ 201518 w 731416"/>
                <a:gd name="connsiteY9" fmla="*/ 672195 h 686313"/>
                <a:gd name="connsiteX10" fmla="*/ 363564 w 731416"/>
                <a:gd name="connsiteY10" fmla="*/ 683769 h 686313"/>
                <a:gd name="connsiteX11" fmla="*/ 456161 w 731416"/>
                <a:gd name="connsiteY11" fmla="*/ 625896 h 686313"/>
                <a:gd name="connsiteX12" fmla="*/ 583482 w 731416"/>
                <a:gd name="connsiteY12" fmla="*/ 440701 h 686313"/>
                <a:gd name="connsiteX13" fmla="*/ 652931 w 731416"/>
                <a:gd name="connsiteY13" fmla="*/ 301805 h 686313"/>
                <a:gd name="connsiteX14" fmla="*/ 687655 w 731416"/>
                <a:gd name="connsiteY14" fmla="*/ 197633 h 686313"/>
                <a:gd name="connsiteX15" fmla="*/ 687655 w 731416"/>
                <a:gd name="connsiteY15" fmla="*/ 93461 h 686313"/>
                <a:gd name="connsiteX16" fmla="*/ 687655 w 731416"/>
                <a:gd name="connsiteY16" fmla="*/ 58737 h 686313"/>
                <a:gd name="connsiteX17" fmla="*/ 710804 w 731416"/>
                <a:gd name="connsiteY17" fmla="*/ 24012 h 686313"/>
                <a:gd name="connsiteX18" fmla="*/ 328839 w 731416"/>
                <a:gd name="connsiteY18" fmla="*/ 24012 h 68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1416" h="686313">
                  <a:moveTo>
                    <a:pt x="328839" y="24012"/>
                  </a:moveTo>
                  <a:cubicBezTo>
                    <a:pt x="253603" y="20154"/>
                    <a:pt x="294115" y="-4925"/>
                    <a:pt x="259391" y="863"/>
                  </a:cubicBezTo>
                  <a:cubicBezTo>
                    <a:pt x="224667" y="6651"/>
                    <a:pt x="153290" y="33659"/>
                    <a:pt x="120495" y="58737"/>
                  </a:cubicBezTo>
                  <a:cubicBezTo>
                    <a:pt x="87700" y="83815"/>
                    <a:pt x="81913" y="112752"/>
                    <a:pt x="62622" y="151334"/>
                  </a:cubicBezTo>
                  <a:cubicBezTo>
                    <a:pt x="43331" y="189916"/>
                    <a:pt x="14394" y="249719"/>
                    <a:pt x="4748" y="290230"/>
                  </a:cubicBezTo>
                  <a:cubicBezTo>
                    <a:pt x="-4898" y="330741"/>
                    <a:pt x="2819" y="363536"/>
                    <a:pt x="4748" y="394402"/>
                  </a:cubicBezTo>
                  <a:cubicBezTo>
                    <a:pt x="6677" y="425268"/>
                    <a:pt x="2819" y="446488"/>
                    <a:pt x="16323" y="475425"/>
                  </a:cubicBezTo>
                  <a:cubicBezTo>
                    <a:pt x="29827" y="504362"/>
                    <a:pt x="85771" y="568023"/>
                    <a:pt x="85771" y="568023"/>
                  </a:cubicBezTo>
                  <a:cubicBezTo>
                    <a:pt x="105062" y="595031"/>
                    <a:pt x="132070" y="637471"/>
                    <a:pt x="132070" y="637471"/>
                  </a:cubicBezTo>
                  <a:cubicBezTo>
                    <a:pt x="151361" y="654833"/>
                    <a:pt x="162936" y="664479"/>
                    <a:pt x="201518" y="672195"/>
                  </a:cubicBezTo>
                  <a:cubicBezTo>
                    <a:pt x="240100" y="679911"/>
                    <a:pt x="321124" y="691485"/>
                    <a:pt x="363564" y="683769"/>
                  </a:cubicBezTo>
                  <a:cubicBezTo>
                    <a:pt x="406004" y="676053"/>
                    <a:pt x="419508" y="666407"/>
                    <a:pt x="456161" y="625896"/>
                  </a:cubicBezTo>
                  <a:cubicBezTo>
                    <a:pt x="492814" y="585385"/>
                    <a:pt x="550687" y="494716"/>
                    <a:pt x="583482" y="440701"/>
                  </a:cubicBezTo>
                  <a:cubicBezTo>
                    <a:pt x="616277" y="386686"/>
                    <a:pt x="635569" y="342316"/>
                    <a:pt x="652931" y="301805"/>
                  </a:cubicBezTo>
                  <a:cubicBezTo>
                    <a:pt x="670293" y="261294"/>
                    <a:pt x="681868" y="232357"/>
                    <a:pt x="687655" y="197633"/>
                  </a:cubicBezTo>
                  <a:cubicBezTo>
                    <a:pt x="693442" y="162909"/>
                    <a:pt x="687655" y="93461"/>
                    <a:pt x="687655" y="93461"/>
                  </a:cubicBezTo>
                  <a:cubicBezTo>
                    <a:pt x="687655" y="70312"/>
                    <a:pt x="683797" y="70312"/>
                    <a:pt x="687655" y="58737"/>
                  </a:cubicBezTo>
                  <a:cubicBezTo>
                    <a:pt x="691513" y="47162"/>
                    <a:pt x="766748" y="27870"/>
                    <a:pt x="710804" y="24012"/>
                  </a:cubicBezTo>
                  <a:cubicBezTo>
                    <a:pt x="654860" y="20154"/>
                    <a:pt x="404075" y="27870"/>
                    <a:pt x="328839" y="24012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MGE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7E390F-546F-FF4E-B0EA-D91EB9C175A7}"/>
              </a:ext>
            </a:extLst>
          </p:cNvPr>
          <p:cNvGrpSpPr/>
          <p:nvPr/>
        </p:nvGrpSpPr>
        <p:grpSpPr>
          <a:xfrm>
            <a:off x="6299814" y="3023596"/>
            <a:ext cx="1491049" cy="1240201"/>
            <a:chOff x="6265090" y="3775951"/>
            <a:chExt cx="1491049" cy="124020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FED278-111B-BE44-90A7-3C0CAADD442E}"/>
                </a:ext>
              </a:extLst>
            </p:cNvPr>
            <p:cNvSpPr/>
            <p:nvPr/>
          </p:nvSpPr>
          <p:spPr>
            <a:xfrm>
              <a:off x="6283801" y="3775951"/>
              <a:ext cx="1472338" cy="1240201"/>
            </a:xfrm>
            <a:custGeom>
              <a:avLst/>
              <a:gdLst>
                <a:gd name="connsiteX0" fmla="*/ 482 w 2623915"/>
                <a:gd name="connsiteY0" fmla="*/ 116651 h 1843785"/>
                <a:gd name="connsiteX1" fmla="*/ 305282 w 2623915"/>
                <a:gd name="connsiteY1" fmla="*/ 599251 h 1843785"/>
                <a:gd name="connsiteX2" fmla="*/ 521182 w 2623915"/>
                <a:gd name="connsiteY2" fmla="*/ 1018351 h 1843785"/>
                <a:gd name="connsiteX3" fmla="*/ 711682 w 2623915"/>
                <a:gd name="connsiteY3" fmla="*/ 1424751 h 1843785"/>
                <a:gd name="connsiteX4" fmla="*/ 825982 w 2623915"/>
                <a:gd name="connsiteY4" fmla="*/ 1729551 h 1843785"/>
                <a:gd name="connsiteX5" fmla="*/ 1245082 w 2623915"/>
                <a:gd name="connsiteY5" fmla="*/ 1793051 h 1843785"/>
                <a:gd name="connsiteX6" fmla="*/ 1740382 w 2623915"/>
                <a:gd name="connsiteY6" fmla="*/ 1818451 h 1843785"/>
                <a:gd name="connsiteX7" fmla="*/ 2057882 w 2623915"/>
                <a:gd name="connsiteY7" fmla="*/ 1412051 h 1843785"/>
                <a:gd name="connsiteX8" fmla="*/ 2400782 w 2623915"/>
                <a:gd name="connsiteY8" fmla="*/ 421451 h 1843785"/>
                <a:gd name="connsiteX9" fmla="*/ 2603982 w 2623915"/>
                <a:gd name="connsiteY9" fmla="*/ 103951 h 1843785"/>
                <a:gd name="connsiteX10" fmla="*/ 1905482 w 2623915"/>
                <a:gd name="connsiteY10" fmla="*/ 15051 h 1843785"/>
                <a:gd name="connsiteX11" fmla="*/ 978382 w 2623915"/>
                <a:gd name="connsiteY11" fmla="*/ 2351 h 1843785"/>
                <a:gd name="connsiteX12" fmla="*/ 254482 w 2623915"/>
                <a:gd name="connsiteY12" fmla="*/ 40451 h 1843785"/>
                <a:gd name="connsiteX13" fmla="*/ 482 w 2623915"/>
                <a:gd name="connsiteY13" fmla="*/ 116651 h 184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23915" h="1843785">
                  <a:moveTo>
                    <a:pt x="482" y="116651"/>
                  </a:moveTo>
                  <a:cubicBezTo>
                    <a:pt x="8949" y="209784"/>
                    <a:pt x="218499" y="448968"/>
                    <a:pt x="305282" y="599251"/>
                  </a:cubicBezTo>
                  <a:cubicBezTo>
                    <a:pt x="392065" y="749534"/>
                    <a:pt x="453449" y="880768"/>
                    <a:pt x="521182" y="1018351"/>
                  </a:cubicBezTo>
                  <a:cubicBezTo>
                    <a:pt x="588915" y="1155934"/>
                    <a:pt x="660882" y="1306218"/>
                    <a:pt x="711682" y="1424751"/>
                  </a:cubicBezTo>
                  <a:cubicBezTo>
                    <a:pt x="762482" y="1543284"/>
                    <a:pt x="737082" y="1668168"/>
                    <a:pt x="825982" y="1729551"/>
                  </a:cubicBezTo>
                  <a:cubicBezTo>
                    <a:pt x="914882" y="1790934"/>
                    <a:pt x="1092682" y="1778234"/>
                    <a:pt x="1245082" y="1793051"/>
                  </a:cubicBezTo>
                  <a:cubicBezTo>
                    <a:pt x="1397482" y="1807868"/>
                    <a:pt x="1604915" y="1881951"/>
                    <a:pt x="1740382" y="1818451"/>
                  </a:cubicBezTo>
                  <a:cubicBezTo>
                    <a:pt x="1875849" y="1754951"/>
                    <a:pt x="1947815" y="1644884"/>
                    <a:pt x="2057882" y="1412051"/>
                  </a:cubicBezTo>
                  <a:cubicBezTo>
                    <a:pt x="2167949" y="1179218"/>
                    <a:pt x="2309765" y="639468"/>
                    <a:pt x="2400782" y="421451"/>
                  </a:cubicBezTo>
                  <a:cubicBezTo>
                    <a:pt x="2491799" y="203434"/>
                    <a:pt x="2686532" y="171684"/>
                    <a:pt x="2603982" y="103951"/>
                  </a:cubicBezTo>
                  <a:cubicBezTo>
                    <a:pt x="2521432" y="36218"/>
                    <a:pt x="2176415" y="31984"/>
                    <a:pt x="1905482" y="15051"/>
                  </a:cubicBezTo>
                  <a:cubicBezTo>
                    <a:pt x="1634549" y="-1882"/>
                    <a:pt x="1253549" y="-1882"/>
                    <a:pt x="978382" y="2351"/>
                  </a:cubicBezTo>
                  <a:cubicBezTo>
                    <a:pt x="703215" y="6584"/>
                    <a:pt x="413232" y="21401"/>
                    <a:pt x="254482" y="40451"/>
                  </a:cubicBezTo>
                  <a:cubicBezTo>
                    <a:pt x="95732" y="59501"/>
                    <a:pt x="-7985" y="23518"/>
                    <a:pt x="482" y="11665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EC69BBC-7154-A24C-A655-116F295C3CFC}"/>
                </a:ext>
              </a:extLst>
            </p:cNvPr>
            <p:cNvSpPr/>
            <p:nvPr/>
          </p:nvSpPr>
          <p:spPr>
            <a:xfrm>
              <a:off x="6265090" y="3820312"/>
              <a:ext cx="1472338" cy="890584"/>
            </a:xfrm>
            <a:custGeom>
              <a:avLst/>
              <a:gdLst>
                <a:gd name="connsiteX0" fmla="*/ 0 w 1130300"/>
                <a:gd name="connsiteY0" fmla="*/ 25400 h 914400"/>
                <a:gd name="connsiteX1" fmla="*/ 139700 w 1130300"/>
                <a:gd name="connsiteY1" fmla="*/ 279400 h 914400"/>
                <a:gd name="connsiteX2" fmla="*/ 266700 w 1130300"/>
                <a:gd name="connsiteY2" fmla="*/ 635000 h 914400"/>
                <a:gd name="connsiteX3" fmla="*/ 317500 w 1130300"/>
                <a:gd name="connsiteY3" fmla="*/ 914400 h 914400"/>
                <a:gd name="connsiteX4" fmla="*/ 774700 w 1130300"/>
                <a:gd name="connsiteY4" fmla="*/ 901700 h 914400"/>
                <a:gd name="connsiteX5" fmla="*/ 901700 w 1130300"/>
                <a:gd name="connsiteY5" fmla="*/ 863600 h 914400"/>
                <a:gd name="connsiteX6" fmla="*/ 1028700 w 1130300"/>
                <a:gd name="connsiteY6" fmla="*/ 406400 h 914400"/>
                <a:gd name="connsiteX7" fmla="*/ 1130300 w 1130300"/>
                <a:gd name="connsiteY7" fmla="*/ 139700 h 914400"/>
                <a:gd name="connsiteX8" fmla="*/ 1130300 w 1130300"/>
                <a:gd name="connsiteY8" fmla="*/ 0 h 914400"/>
                <a:gd name="connsiteX9" fmla="*/ 0 w 1130300"/>
                <a:gd name="connsiteY9" fmla="*/ 25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300" h="914400">
                  <a:moveTo>
                    <a:pt x="0" y="25400"/>
                  </a:moveTo>
                  <a:lnTo>
                    <a:pt x="139700" y="279400"/>
                  </a:lnTo>
                  <a:lnTo>
                    <a:pt x="266700" y="635000"/>
                  </a:lnTo>
                  <a:lnTo>
                    <a:pt x="317500" y="914400"/>
                  </a:lnTo>
                  <a:lnTo>
                    <a:pt x="774700" y="901700"/>
                  </a:lnTo>
                  <a:lnTo>
                    <a:pt x="901700" y="863600"/>
                  </a:lnTo>
                  <a:lnTo>
                    <a:pt x="1028700" y="406400"/>
                  </a:lnTo>
                  <a:lnTo>
                    <a:pt x="1130300" y="139700"/>
                  </a:lnTo>
                  <a:lnTo>
                    <a:pt x="113030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Cortical Plate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3284CC-4DD1-EA44-967B-1B7B25BDA4C9}"/>
              </a:ext>
            </a:extLst>
          </p:cNvPr>
          <p:cNvSpPr txBox="1"/>
          <p:nvPr/>
        </p:nvSpPr>
        <p:spPr>
          <a:xfrm>
            <a:off x="6249352" y="5209271"/>
            <a:ext cx="243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and CGE Migrated interneurons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94BB13-BFD2-7548-AF07-A6C041D26696}"/>
              </a:ext>
            </a:extLst>
          </p:cNvPr>
          <p:cNvCxnSpPr>
            <a:cxnSpLocks/>
          </p:cNvCxnSpPr>
          <p:nvPr/>
        </p:nvCxnSpPr>
        <p:spPr>
          <a:xfrm>
            <a:off x="7054694" y="4508118"/>
            <a:ext cx="0" cy="70115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E4AFC3-D0C2-2F4E-A851-748D69B14D86}"/>
              </a:ext>
            </a:extLst>
          </p:cNvPr>
          <p:cNvCxnSpPr>
            <a:cxnSpLocks/>
          </p:cNvCxnSpPr>
          <p:nvPr/>
        </p:nvCxnSpPr>
        <p:spPr>
          <a:xfrm>
            <a:off x="4669490" y="4680625"/>
            <a:ext cx="0" cy="45853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980510-D97F-9047-9827-E3EE13696FA2}"/>
              </a:ext>
            </a:extLst>
          </p:cNvPr>
          <p:cNvSpPr txBox="1"/>
          <p:nvPr/>
        </p:nvSpPr>
        <p:spPr>
          <a:xfrm>
            <a:off x="3730378" y="5209934"/>
            <a:ext cx="1883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MGE, CGE, LGE interneurons and progenitors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3832-6BE1-CA4F-8AB6-4D2DCF5AABC0}"/>
              </a:ext>
            </a:extLst>
          </p:cNvPr>
          <p:cNvSpPr txBox="1"/>
          <p:nvPr/>
        </p:nvSpPr>
        <p:spPr>
          <a:xfrm>
            <a:off x="5423852" y="4491500"/>
            <a:ext cx="82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780A06-0199-9A4C-B72E-D3E8E01B7F35}"/>
              </a:ext>
            </a:extLst>
          </p:cNvPr>
          <p:cNvSpPr txBox="1"/>
          <p:nvPr/>
        </p:nvSpPr>
        <p:spPr>
          <a:xfrm>
            <a:off x="-49420" y="2773363"/>
            <a:ext cx="2983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 to Profile:</a:t>
            </a:r>
            <a:r>
              <a:rPr lang="en-US" b="1" dirty="0"/>
              <a:t> 28GW, 30GW</a:t>
            </a:r>
          </a:p>
          <a:p>
            <a:endParaRPr lang="en-US" dirty="0"/>
          </a:p>
          <a:p>
            <a:r>
              <a:rPr lang="en-US" b="1" dirty="0"/>
              <a:t>Would like 3-5 samples of </a:t>
            </a:r>
          </a:p>
          <a:p>
            <a:r>
              <a:rPr lang="en-US" b="1" dirty="0"/>
              <a:t>22 – 25GW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2215B9A-1359-9541-BB4E-6B9875A8A843}"/>
              </a:ext>
            </a:extLst>
          </p:cNvPr>
          <p:cNvSpPr/>
          <p:nvPr/>
        </p:nvSpPr>
        <p:spPr>
          <a:xfrm>
            <a:off x="4499105" y="2954396"/>
            <a:ext cx="711824" cy="1466003"/>
          </a:xfrm>
          <a:custGeom>
            <a:avLst/>
            <a:gdLst>
              <a:gd name="connsiteX0" fmla="*/ 332586 w 711824"/>
              <a:gd name="connsiteY0" fmla="*/ 68134 h 1466003"/>
              <a:gd name="connsiteX1" fmla="*/ 626097 w 711824"/>
              <a:gd name="connsiteY1" fmla="*/ 271334 h 1466003"/>
              <a:gd name="connsiteX2" fmla="*/ 693830 w 711824"/>
              <a:gd name="connsiteY2" fmla="*/ 553557 h 1466003"/>
              <a:gd name="connsiteX3" fmla="*/ 705119 w 711824"/>
              <a:gd name="connsiteY3" fmla="*/ 869646 h 1466003"/>
              <a:gd name="connsiteX4" fmla="*/ 603519 w 711824"/>
              <a:gd name="connsiteY4" fmla="*/ 1151868 h 1466003"/>
              <a:gd name="connsiteX5" fmla="*/ 242275 w 711824"/>
              <a:gd name="connsiteY5" fmla="*/ 1434090 h 1466003"/>
              <a:gd name="connsiteX6" fmla="*/ 5208 w 711824"/>
              <a:gd name="connsiteY6" fmla="*/ 1422801 h 1466003"/>
              <a:gd name="connsiteX7" fmla="*/ 84230 w 711824"/>
              <a:gd name="connsiteY7" fmla="*/ 1106712 h 1466003"/>
              <a:gd name="connsiteX8" fmla="*/ 151963 w 711824"/>
              <a:gd name="connsiteY8" fmla="*/ 722890 h 1466003"/>
              <a:gd name="connsiteX9" fmla="*/ 129386 w 711824"/>
              <a:gd name="connsiteY9" fmla="*/ 395512 h 1466003"/>
              <a:gd name="connsiteX10" fmla="*/ 185830 w 711824"/>
              <a:gd name="connsiteY10" fmla="*/ 22979 h 1466003"/>
              <a:gd name="connsiteX11" fmla="*/ 332586 w 711824"/>
              <a:gd name="connsiteY11" fmla="*/ 68134 h 146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1824" h="1466003">
                <a:moveTo>
                  <a:pt x="332586" y="68134"/>
                </a:moveTo>
                <a:cubicBezTo>
                  <a:pt x="405964" y="109526"/>
                  <a:pt x="565890" y="190430"/>
                  <a:pt x="626097" y="271334"/>
                </a:cubicBezTo>
                <a:cubicBezTo>
                  <a:pt x="686304" y="352238"/>
                  <a:pt x="680660" y="453838"/>
                  <a:pt x="693830" y="553557"/>
                </a:cubicBezTo>
                <a:cubicBezTo>
                  <a:pt x="707000" y="653276"/>
                  <a:pt x="720171" y="769928"/>
                  <a:pt x="705119" y="869646"/>
                </a:cubicBezTo>
                <a:cubicBezTo>
                  <a:pt x="690067" y="969364"/>
                  <a:pt x="680660" y="1057794"/>
                  <a:pt x="603519" y="1151868"/>
                </a:cubicBezTo>
                <a:cubicBezTo>
                  <a:pt x="526378" y="1245942"/>
                  <a:pt x="341993" y="1388935"/>
                  <a:pt x="242275" y="1434090"/>
                </a:cubicBezTo>
                <a:cubicBezTo>
                  <a:pt x="142557" y="1479245"/>
                  <a:pt x="31549" y="1477364"/>
                  <a:pt x="5208" y="1422801"/>
                </a:cubicBezTo>
                <a:cubicBezTo>
                  <a:pt x="-21133" y="1368238"/>
                  <a:pt x="59771" y="1223364"/>
                  <a:pt x="84230" y="1106712"/>
                </a:cubicBezTo>
                <a:cubicBezTo>
                  <a:pt x="108689" y="990060"/>
                  <a:pt x="144437" y="841423"/>
                  <a:pt x="151963" y="722890"/>
                </a:cubicBezTo>
                <a:cubicBezTo>
                  <a:pt x="159489" y="604357"/>
                  <a:pt x="123742" y="512164"/>
                  <a:pt x="129386" y="395512"/>
                </a:cubicBezTo>
                <a:cubicBezTo>
                  <a:pt x="135030" y="278860"/>
                  <a:pt x="150082" y="79423"/>
                  <a:pt x="185830" y="22979"/>
                </a:cubicBezTo>
                <a:cubicBezTo>
                  <a:pt x="221578" y="-33465"/>
                  <a:pt x="259208" y="26742"/>
                  <a:pt x="332586" y="6813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84014A0-3CAD-EE4B-B43F-A30800529016}"/>
              </a:ext>
            </a:extLst>
          </p:cNvPr>
          <p:cNvSpPr/>
          <p:nvPr/>
        </p:nvSpPr>
        <p:spPr>
          <a:xfrm>
            <a:off x="4634705" y="3352713"/>
            <a:ext cx="519882" cy="609769"/>
          </a:xfrm>
          <a:custGeom>
            <a:avLst/>
            <a:gdLst>
              <a:gd name="connsiteX0" fmla="*/ 16317 w 426992"/>
              <a:gd name="connsiteY0" fmla="*/ 22665 h 609769"/>
              <a:gd name="connsiteX1" fmla="*/ 38895 w 426992"/>
              <a:gd name="connsiteY1" fmla="*/ 225865 h 609769"/>
              <a:gd name="connsiteX2" fmla="*/ 16317 w 426992"/>
              <a:gd name="connsiteY2" fmla="*/ 496798 h 609769"/>
              <a:gd name="connsiteX3" fmla="*/ 219517 w 426992"/>
              <a:gd name="connsiteY3" fmla="*/ 609687 h 609769"/>
              <a:gd name="connsiteX4" fmla="*/ 422717 w 426992"/>
              <a:gd name="connsiteY4" fmla="*/ 508087 h 609769"/>
              <a:gd name="connsiteX5" fmla="*/ 354984 w 426992"/>
              <a:gd name="connsiteY5" fmla="*/ 169420 h 609769"/>
              <a:gd name="connsiteX6" fmla="*/ 321117 w 426992"/>
              <a:gd name="connsiteY6" fmla="*/ 22665 h 609769"/>
              <a:gd name="connsiteX7" fmla="*/ 16317 w 426992"/>
              <a:gd name="connsiteY7" fmla="*/ 22665 h 6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992" h="609769">
                <a:moveTo>
                  <a:pt x="16317" y="22665"/>
                </a:moveTo>
                <a:cubicBezTo>
                  <a:pt x="-30720" y="56532"/>
                  <a:pt x="38895" y="146843"/>
                  <a:pt x="38895" y="225865"/>
                </a:cubicBezTo>
                <a:cubicBezTo>
                  <a:pt x="38895" y="304887"/>
                  <a:pt x="-13787" y="432828"/>
                  <a:pt x="16317" y="496798"/>
                </a:cubicBezTo>
                <a:cubicBezTo>
                  <a:pt x="46421" y="560768"/>
                  <a:pt x="151784" y="607806"/>
                  <a:pt x="219517" y="609687"/>
                </a:cubicBezTo>
                <a:cubicBezTo>
                  <a:pt x="287250" y="611568"/>
                  <a:pt x="400139" y="581465"/>
                  <a:pt x="422717" y="508087"/>
                </a:cubicBezTo>
                <a:cubicBezTo>
                  <a:pt x="445295" y="434709"/>
                  <a:pt x="371917" y="250324"/>
                  <a:pt x="354984" y="169420"/>
                </a:cubicBezTo>
                <a:cubicBezTo>
                  <a:pt x="338051" y="88516"/>
                  <a:pt x="371917" y="49006"/>
                  <a:pt x="321117" y="22665"/>
                </a:cubicBezTo>
                <a:cubicBezTo>
                  <a:pt x="270317" y="-3676"/>
                  <a:pt x="63354" y="-11202"/>
                  <a:pt x="16317" y="2266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CGE</a:t>
            </a:r>
          </a:p>
        </p:txBody>
      </p:sp>
    </p:spTree>
    <p:extLst>
      <p:ext uri="{BB962C8B-B14F-4D97-AF65-F5344CB8AC3E}">
        <p14:creationId xmlns:p14="http://schemas.microsoft.com/office/powerpoint/2010/main" val="9570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2" grpId="0"/>
      <p:bldP spid="24" grpId="0"/>
      <p:bldP spid="2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FACS Experimental Details for Ganglionic Eminence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39D2156-B0DD-774B-94AE-6BCD6C345DF3}"/>
              </a:ext>
            </a:extLst>
          </p:cNvPr>
          <p:cNvSpPr txBox="1"/>
          <p:nvPr/>
        </p:nvSpPr>
        <p:spPr>
          <a:xfrm>
            <a:off x="732761" y="4307330"/>
            <a:ext cx="227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Trimester Ganglionic Eminence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0783DC1-C952-1442-BCC4-787F6C018A85}"/>
              </a:ext>
            </a:extLst>
          </p:cNvPr>
          <p:cNvGrpSpPr/>
          <p:nvPr/>
        </p:nvGrpSpPr>
        <p:grpSpPr>
          <a:xfrm>
            <a:off x="385606" y="2412121"/>
            <a:ext cx="1349431" cy="1551972"/>
            <a:chOff x="787000" y="2302882"/>
            <a:chExt cx="1349431" cy="1551972"/>
          </a:xfrm>
        </p:grpSpPr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0294225-EB1C-4844-93AF-035D55A0266A}"/>
                </a:ext>
              </a:extLst>
            </p:cNvPr>
            <p:cNvSpPr/>
            <p:nvPr/>
          </p:nvSpPr>
          <p:spPr>
            <a:xfrm rot="20080432">
              <a:off x="787000" y="2302882"/>
              <a:ext cx="1349431" cy="1551972"/>
            </a:xfrm>
            <a:custGeom>
              <a:avLst/>
              <a:gdLst>
                <a:gd name="connsiteX0" fmla="*/ 1493978 w 1693413"/>
                <a:gd name="connsiteY0" fmla="*/ 18796 h 1803693"/>
                <a:gd name="connsiteX1" fmla="*/ 1308783 w 1693413"/>
                <a:gd name="connsiteY1" fmla="*/ 30370 h 1803693"/>
                <a:gd name="connsiteX2" fmla="*/ 1088864 w 1693413"/>
                <a:gd name="connsiteY2" fmla="*/ 18796 h 1803693"/>
                <a:gd name="connsiteX3" fmla="*/ 1169887 w 1693413"/>
                <a:gd name="connsiteY3" fmla="*/ 180841 h 1803693"/>
                <a:gd name="connsiteX4" fmla="*/ 1123588 w 1693413"/>
                <a:gd name="connsiteY4" fmla="*/ 215565 h 1803693"/>
                <a:gd name="connsiteX5" fmla="*/ 845796 w 1693413"/>
                <a:gd name="connsiteY5" fmla="*/ 296588 h 1803693"/>
                <a:gd name="connsiteX6" fmla="*/ 706900 w 1693413"/>
                <a:gd name="connsiteY6" fmla="*/ 389186 h 1803693"/>
                <a:gd name="connsiteX7" fmla="*/ 660601 w 1693413"/>
                <a:gd name="connsiteY7" fmla="*/ 516507 h 1803693"/>
                <a:gd name="connsiteX8" fmla="*/ 637452 w 1693413"/>
                <a:gd name="connsiteY8" fmla="*/ 620679 h 1803693"/>
                <a:gd name="connsiteX9" fmla="*/ 637452 w 1693413"/>
                <a:gd name="connsiteY9" fmla="*/ 759575 h 1803693"/>
                <a:gd name="connsiteX10" fmla="*/ 498556 w 1693413"/>
                <a:gd name="connsiteY10" fmla="*/ 678553 h 1803693"/>
                <a:gd name="connsiteX11" fmla="*/ 313361 w 1693413"/>
                <a:gd name="connsiteY11" fmla="*/ 736426 h 1803693"/>
                <a:gd name="connsiteX12" fmla="*/ 105016 w 1693413"/>
                <a:gd name="connsiteY12" fmla="*/ 840598 h 1803693"/>
                <a:gd name="connsiteX13" fmla="*/ 23994 w 1693413"/>
                <a:gd name="connsiteY13" fmla="*/ 979494 h 1803693"/>
                <a:gd name="connsiteX14" fmla="*/ 844 w 1693413"/>
                <a:gd name="connsiteY14" fmla="*/ 1072092 h 1803693"/>
                <a:gd name="connsiteX15" fmla="*/ 47143 w 1693413"/>
                <a:gd name="connsiteY15" fmla="*/ 1326735 h 1803693"/>
                <a:gd name="connsiteX16" fmla="*/ 116591 w 1693413"/>
                <a:gd name="connsiteY16" fmla="*/ 1396183 h 1803693"/>
                <a:gd name="connsiteX17" fmla="*/ 162890 w 1693413"/>
                <a:gd name="connsiteY17" fmla="*/ 1442482 h 1803693"/>
                <a:gd name="connsiteX18" fmla="*/ 186039 w 1693413"/>
                <a:gd name="connsiteY18" fmla="*/ 1650826 h 1803693"/>
                <a:gd name="connsiteX19" fmla="*/ 220763 w 1693413"/>
                <a:gd name="connsiteY19" fmla="*/ 1754998 h 1803693"/>
                <a:gd name="connsiteX20" fmla="*/ 405958 w 1693413"/>
                <a:gd name="connsiteY20" fmla="*/ 1801297 h 1803693"/>
                <a:gd name="connsiteX21" fmla="*/ 776348 w 1693413"/>
                <a:gd name="connsiteY21" fmla="*/ 1685550 h 1803693"/>
                <a:gd name="connsiteX22" fmla="*/ 1077290 w 1693413"/>
                <a:gd name="connsiteY22" fmla="*/ 1523505 h 1803693"/>
                <a:gd name="connsiteX23" fmla="*/ 1378232 w 1693413"/>
                <a:gd name="connsiteY23" fmla="*/ 1338310 h 1803693"/>
                <a:gd name="connsiteX24" fmla="*/ 1632875 w 1693413"/>
                <a:gd name="connsiteY24" fmla="*/ 933196 h 1803693"/>
                <a:gd name="connsiteX25" fmla="*/ 1690748 w 1693413"/>
                <a:gd name="connsiteY25" fmla="*/ 655403 h 1803693"/>
                <a:gd name="connsiteX26" fmla="*/ 1667599 w 1693413"/>
                <a:gd name="connsiteY26" fmla="*/ 319737 h 1803693"/>
                <a:gd name="connsiteX27" fmla="*/ 1493978 w 1693413"/>
                <a:gd name="connsiteY27" fmla="*/ 18796 h 180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93413" h="1803693">
                  <a:moveTo>
                    <a:pt x="1493978" y="18796"/>
                  </a:moveTo>
                  <a:cubicBezTo>
                    <a:pt x="1434175" y="-29432"/>
                    <a:pt x="1376302" y="30370"/>
                    <a:pt x="1308783" y="30370"/>
                  </a:cubicBezTo>
                  <a:cubicBezTo>
                    <a:pt x="1241264" y="30370"/>
                    <a:pt x="1112013" y="-6282"/>
                    <a:pt x="1088864" y="18796"/>
                  </a:cubicBezTo>
                  <a:cubicBezTo>
                    <a:pt x="1065715" y="43874"/>
                    <a:pt x="1169887" y="180841"/>
                    <a:pt x="1169887" y="180841"/>
                  </a:cubicBezTo>
                  <a:cubicBezTo>
                    <a:pt x="1175674" y="213636"/>
                    <a:pt x="1177603" y="196274"/>
                    <a:pt x="1123588" y="215565"/>
                  </a:cubicBezTo>
                  <a:cubicBezTo>
                    <a:pt x="1069573" y="234856"/>
                    <a:pt x="915244" y="267651"/>
                    <a:pt x="845796" y="296588"/>
                  </a:cubicBezTo>
                  <a:cubicBezTo>
                    <a:pt x="776348" y="325525"/>
                    <a:pt x="737766" y="352533"/>
                    <a:pt x="706900" y="389186"/>
                  </a:cubicBezTo>
                  <a:cubicBezTo>
                    <a:pt x="676034" y="425839"/>
                    <a:pt x="672176" y="477925"/>
                    <a:pt x="660601" y="516507"/>
                  </a:cubicBezTo>
                  <a:cubicBezTo>
                    <a:pt x="649026" y="555089"/>
                    <a:pt x="641310" y="580168"/>
                    <a:pt x="637452" y="620679"/>
                  </a:cubicBezTo>
                  <a:cubicBezTo>
                    <a:pt x="633594" y="661190"/>
                    <a:pt x="660601" y="749929"/>
                    <a:pt x="637452" y="759575"/>
                  </a:cubicBezTo>
                  <a:cubicBezTo>
                    <a:pt x="614303" y="769221"/>
                    <a:pt x="552571" y="682411"/>
                    <a:pt x="498556" y="678553"/>
                  </a:cubicBezTo>
                  <a:cubicBezTo>
                    <a:pt x="444541" y="674695"/>
                    <a:pt x="378951" y="709419"/>
                    <a:pt x="313361" y="736426"/>
                  </a:cubicBezTo>
                  <a:cubicBezTo>
                    <a:pt x="247771" y="763434"/>
                    <a:pt x="153244" y="800087"/>
                    <a:pt x="105016" y="840598"/>
                  </a:cubicBezTo>
                  <a:cubicBezTo>
                    <a:pt x="56788" y="881109"/>
                    <a:pt x="41356" y="940912"/>
                    <a:pt x="23994" y="979494"/>
                  </a:cubicBezTo>
                  <a:cubicBezTo>
                    <a:pt x="6632" y="1018076"/>
                    <a:pt x="-3014" y="1014219"/>
                    <a:pt x="844" y="1072092"/>
                  </a:cubicBezTo>
                  <a:cubicBezTo>
                    <a:pt x="4702" y="1129965"/>
                    <a:pt x="47143" y="1326735"/>
                    <a:pt x="47143" y="1326735"/>
                  </a:cubicBezTo>
                  <a:cubicBezTo>
                    <a:pt x="66434" y="1380750"/>
                    <a:pt x="116591" y="1396183"/>
                    <a:pt x="116591" y="1396183"/>
                  </a:cubicBezTo>
                  <a:cubicBezTo>
                    <a:pt x="135882" y="1415474"/>
                    <a:pt x="151315" y="1400042"/>
                    <a:pt x="162890" y="1442482"/>
                  </a:cubicBezTo>
                  <a:cubicBezTo>
                    <a:pt x="174465" y="1484922"/>
                    <a:pt x="176393" y="1598740"/>
                    <a:pt x="186039" y="1650826"/>
                  </a:cubicBezTo>
                  <a:cubicBezTo>
                    <a:pt x="195684" y="1702912"/>
                    <a:pt x="184110" y="1729920"/>
                    <a:pt x="220763" y="1754998"/>
                  </a:cubicBezTo>
                  <a:cubicBezTo>
                    <a:pt x="257416" y="1780076"/>
                    <a:pt x="313360" y="1812872"/>
                    <a:pt x="405958" y="1801297"/>
                  </a:cubicBezTo>
                  <a:cubicBezTo>
                    <a:pt x="498556" y="1789722"/>
                    <a:pt x="664459" y="1731849"/>
                    <a:pt x="776348" y="1685550"/>
                  </a:cubicBezTo>
                  <a:cubicBezTo>
                    <a:pt x="888237" y="1639251"/>
                    <a:pt x="976976" y="1581378"/>
                    <a:pt x="1077290" y="1523505"/>
                  </a:cubicBezTo>
                  <a:cubicBezTo>
                    <a:pt x="1177604" y="1465632"/>
                    <a:pt x="1285635" y="1436695"/>
                    <a:pt x="1378232" y="1338310"/>
                  </a:cubicBezTo>
                  <a:cubicBezTo>
                    <a:pt x="1470829" y="1239925"/>
                    <a:pt x="1580789" y="1047014"/>
                    <a:pt x="1632875" y="933196"/>
                  </a:cubicBezTo>
                  <a:cubicBezTo>
                    <a:pt x="1684961" y="819378"/>
                    <a:pt x="1684961" y="757646"/>
                    <a:pt x="1690748" y="655403"/>
                  </a:cubicBezTo>
                  <a:cubicBezTo>
                    <a:pt x="1696535" y="553160"/>
                    <a:pt x="1694607" y="427767"/>
                    <a:pt x="1667599" y="319737"/>
                  </a:cubicBezTo>
                  <a:cubicBezTo>
                    <a:pt x="1640591" y="211707"/>
                    <a:pt x="1553781" y="67024"/>
                    <a:pt x="1493978" y="1879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7944B14B-D237-B948-9D16-4017634DBB29}"/>
                </a:ext>
              </a:extLst>
            </p:cNvPr>
            <p:cNvSpPr/>
            <p:nvPr/>
          </p:nvSpPr>
          <p:spPr>
            <a:xfrm>
              <a:off x="1168832" y="2425982"/>
              <a:ext cx="579213" cy="632790"/>
            </a:xfrm>
            <a:custGeom>
              <a:avLst/>
              <a:gdLst>
                <a:gd name="connsiteX0" fmla="*/ 254854 w 579213"/>
                <a:gd name="connsiteY0" fmla="*/ 4702 h 632790"/>
                <a:gd name="connsiteX1" fmla="*/ 162257 w 579213"/>
                <a:gd name="connsiteY1" fmla="*/ 97299 h 632790"/>
                <a:gd name="connsiteX2" fmla="*/ 34935 w 579213"/>
                <a:gd name="connsiteY2" fmla="*/ 213046 h 632790"/>
                <a:gd name="connsiteX3" fmla="*/ 211 w 579213"/>
                <a:gd name="connsiteY3" fmla="*/ 294069 h 632790"/>
                <a:gd name="connsiteX4" fmla="*/ 23360 w 579213"/>
                <a:gd name="connsiteY4" fmla="*/ 456114 h 632790"/>
                <a:gd name="connsiteX5" fmla="*/ 81234 w 579213"/>
                <a:gd name="connsiteY5" fmla="*/ 595010 h 632790"/>
                <a:gd name="connsiteX6" fmla="*/ 243279 w 579213"/>
                <a:gd name="connsiteY6" fmla="*/ 629734 h 632790"/>
                <a:gd name="connsiteX7" fmla="*/ 312727 w 579213"/>
                <a:gd name="connsiteY7" fmla="*/ 629734 h 632790"/>
                <a:gd name="connsiteX8" fmla="*/ 428474 w 579213"/>
                <a:gd name="connsiteY8" fmla="*/ 618160 h 632790"/>
                <a:gd name="connsiteX9" fmla="*/ 497922 w 579213"/>
                <a:gd name="connsiteY9" fmla="*/ 525562 h 632790"/>
                <a:gd name="connsiteX10" fmla="*/ 578945 w 579213"/>
                <a:gd name="connsiteY10" fmla="*/ 201471 h 632790"/>
                <a:gd name="connsiteX11" fmla="*/ 521072 w 579213"/>
                <a:gd name="connsiteY11" fmla="*/ 39426 h 632790"/>
                <a:gd name="connsiteX12" fmla="*/ 440049 w 579213"/>
                <a:gd name="connsiteY12" fmla="*/ 16276 h 632790"/>
                <a:gd name="connsiteX13" fmla="*/ 254854 w 579213"/>
                <a:gd name="connsiteY13" fmla="*/ 4702 h 63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213" h="632790">
                  <a:moveTo>
                    <a:pt x="254854" y="4702"/>
                  </a:moveTo>
                  <a:cubicBezTo>
                    <a:pt x="208555" y="18206"/>
                    <a:pt x="198910" y="62575"/>
                    <a:pt x="162257" y="97299"/>
                  </a:cubicBezTo>
                  <a:cubicBezTo>
                    <a:pt x="125604" y="132023"/>
                    <a:pt x="61943" y="180251"/>
                    <a:pt x="34935" y="213046"/>
                  </a:cubicBezTo>
                  <a:cubicBezTo>
                    <a:pt x="7927" y="245841"/>
                    <a:pt x="2140" y="253558"/>
                    <a:pt x="211" y="294069"/>
                  </a:cubicBezTo>
                  <a:cubicBezTo>
                    <a:pt x="-1718" y="334580"/>
                    <a:pt x="9856" y="405957"/>
                    <a:pt x="23360" y="456114"/>
                  </a:cubicBezTo>
                  <a:cubicBezTo>
                    <a:pt x="36864" y="506271"/>
                    <a:pt x="44581" y="566073"/>
                    <a:pt x="81234" y="595010"/>
                  </a:cubicBezTo>
                  <a:cubicBezTo>
                    <a:pt x="117887" y="623947"/>
                    <a:pt x="243279" y="629734"/>
                    <a:pt x="243279" y="629734"/>
                  </a:cubicBezTo>
                  <a:cubicBezTo>
                    <a:pt x="281861" y="635521"/>
                    <a:pt x="281861" y="631663"/>
                    <a:pt x="312727" y="629734"/>
                  </a:cubicBezTo>
                  <a:cubicBezTo>
                    <a:pt x="343593" y="627805"/>
                    <a:pt x="397608" y="635522"/>
                    <a:pt x="428474" y="618160"/>
                  </a:cubicBezTo>
                  <a:cubicBezTo>
                    <a:pt x="459340" y="600798"/>
                    <a:pt x="472844" y="595010"/>
                    <a:pt x="497922" y="525562"/>
                  </a:cubicBezTo>
                  <a:cubicBezTo>
                    <a:pt x="523000" y="456114"/>
                    <a:pt x="575087" y="282494"/>
                    <a:pt x="578945" y="201471"/>
                  </a:cubicBezTo>
                  <a:cubicBezTo>
                    <a:pt x="582803" y="120448"/>
                    <a:pt x="544221" y="70292"/>
                    <a:pt x="521072" y="39426"/>
                  </a:cubicBezTo>
                  <a:cubicBezTo>
                    <a:pt x="497923" y="8560"/>
                    <a:pt x="480560" y="22063"/>
                    <a:pt x="440049" y="16276"/>
                  </a:cubicBezTo>
                  <a:cubicBezTo>
                    <a:pt x="399538" y="10489"/>
                    <a:pt x="301153" y="-8802"/>
                    <a:pt x="254854" y="47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LGE</a:t>
              </a: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1794DD98-4EFD-9446-AF3B-5119E5D18FBC}"/>
                </a:ext>
              </a:extLst>
            </p:cNvPr>
            <p:cNvSpPr/>
            <p:nvPr/>
          </p:nvSpPr>
          <p:spPr>
            <a:xfrm>
              <a:off x="898077" y="3031704"/>
              <a:ext cx="731416" cy="686313"/>
            </a:xfrm>
            <a:custGeom>
              <a:avLst/>
              <a:gdLst>
                <a:gd name="connsiteX0" fmla="*/ 328839 w 731416"/>
                <a:gd name="connsiteY0" fmla="*/ 24012 h 686313"/>
                <a:gd name="connsiteX1" fmla="*/ 259391 w 731416"/>
                <a:gd name="connsiteY1" fmla="*/ 863 h 686313"/>
                <a:gd name="connsiteX2" fmla="*/ 120495 w 731416"/>
                <a:gd name="connsiteY2" fmla="*/ 58737 h 686313"/>
                <a:gd name="connsiteX3" fmla="*/ 62622 w 731416"/>
                <a:gd name="connsiteY3" fmla="*/ 151334 h 686313"/>
                <a:gd name="connsiteX4" fmla="*/ 4748 w 731416"/>
                <a:gd name="connsiteY4" fmla="*/ 290230 h 686313"/>
                <a:gd name="connsiteX5" fmla="*/ 4748 w 731416"/>
                <a:gd name="connsiteY5" fmla="*/ 394402 h 686313"/>
                <a:gd name="connsiteX6" fmla="*/ 16323 w 731416"/>
                <a:gd name="connsiteY6" fmla="*/ 475425 h 686313"/>
                <a:gd name="connsiteX7" fmla="*/ 85771 w 731416"/>
                <a:gd name="connsiteY7" fmla="*/ 568023 h 686313"/>
                <a:gd name="connsiteX8" fmla="*/ 132070 w 731416"/>
                <a:gd name="connsiteY8" fmla="*/ 637471 h 686313"/>
                <a:gd name="connsiteX9" fmla="*/ 201518 w 731416"/>
                <a:gd name="connsiteY9" fmla="*/ 672195 h 686313"/>
                <a:gd name="connsiteX10" fmla="*/ 363564 w 731416"/>
                <a:gd name="connsiteY10" fmla="*/ 683769 h 686313"/>
                <a:gd name="connsiteX11" fmla="*/ 456161 w 731416"/>
                <a:gd name="connsiteY11" fmla="*/ 625896 h 686313"/>
                <a:gd name="connsiteX12" fmla="*/ 583482 w 731416"/>
                <a:gd name="connsiteY12" fmla="*/ 440701 h 686313"/>
                <a:gd name="connsiteX13" fmla="*/ 652931 w 731416"/>
                <a:gd name="connsiteY13" fmla="*/ 301805 h 686313"/>
                <a:gd name="connsiteX14" fmla="*/ 687655 w 731416"/>
                <a:gd name="connsiteY14" fmla="*/ 197633 h 686313"/>
                <a:gd name="connsiteX15" fmla="*/ 687655 w 731416"/>
                <a:gd name="connsiteY15" fmla="*/ 93461 h 686313"/>
                <a:gd name="connsiteX16" fmla="*/ 687655 w 731416"/>
                <a:gd name="connsiteY16" fmla="*/ 58737 h 686313"/>
                <a:gd name="connsiteX17" fmla="*/ 710804 w 731416"/>
                <a:gd name="connsiteY17" fmla="*/ 24012 h 686313"/>
                <a:gd name="connsiteX18" fmla="*/ 328839 w 731416"/>
                <a:gd name="connsiteY18" fmla="*/ 24012 h 68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1416" h="686313">
                  <a:moveTo>
                    <a:pt x="328839" y="24012"/>
                  </a:moveTo>
                  <a:cubicBezTo>
                    <a:pt x="253603" y="20154"/>
                    <a:pt x="294115" y="-4925"/>
                    <a:pt x="259391" y="863"/>
                  </a:cubicBezTo>
                  <a:cubicBezTo>
                    <a:pt x="224667" y="6651"/>
                    <a:pt x="153290" y="33659"/>
                    <a:pt x="120495" y="58737"/>
                  </a:cubicBezTo>
                  <a:cubicBezTo>
                    <a:pt x="87700" y="83815"/>
                    <a:pt x="81913" y="112752"/>
                    <a:pt x="62622" y="151334"/>
                  </a:cubicBezTo>
                  <a:cubicBezTo>
                    <a:pt x="43331" y="189916"/>
                    <a:pt x="14394" y="249719"/>
                    <a:pt x="4748" y="290230"/>
                  </a:cubicBezTo>
                  <a:cubicBezTo>
                    <a:pt x="-4898" y="330741"/>
                    <a:pt x="2819" y="363536"/>
                    <a:pt x="4748" y="394402"/>
                  </a:cubicBezTo>
                  <a:cubicBezTo>
                    <a:pt x="6677" y="425268"/>
                    <a:pt x="2819" y="446488"/>
                    <a:pt x="16323" y="475425"/>
                  </a:cubicBezTo>
                  <a:cubicBezTo>
                    <a:pt x="29827" y="504362"/>
                    <a:pt x="85771" y="568023"/>
                    <a:pt x="85771" y="568023"/>
                  </a:cubicBezTo>
                  <a:cubicBezTo>
                    <a:pt x="105062" y="595031"/>
                    <a:pt x="132070" y="637471"/>
                    <a:pt x="132070" y="637471"/>
                  </a:cubicBezTo>
                  <a:cubicBezTo>
                    <a:pt x="151361" y="654833"/>
                    <a:pt x="162936" y="664479"/>
                    <a:pt x="201518" y="672195"/>
                  </a:cubicBezTo>
                  <a:cubicBezTo>
                    <a:pt x="240100" y="679911"/>
                    <a:pt x="321124" y="691485"/>
                    <a:pt x="363564" y="683769"/>
                  </a:cubicBezTo>
                  <a:cubicBezTo>
                    <a:pt x="406004" y="676053"/>
                    <a:pt x="419508" y="666407"/>
                    <a:pt x="456161" y="625896"/>
                  </a:cubicBezTo>
                  <a:cubicBezTo>
                    <a:pt x="492814" y="585385"/>
                    <a:pt x="550687" y="494716"/>
                    <a:pt x="583482" y="440701"/>
                  </a:cubicBezTo>
                  <a:cubicBezTo>
                    <a:pt x="616277" y="386686"/>
                    <a:pt x="635569" y="342316"/>
                    <a:pt x="652931" y="301805"/>
                  </a:cubicBezTo>
                  <a:cubicBezTo>
                    <a:pt x="670293" y="261294"/>
                    <a:pt x="681868" y="232357"/>
                    <a:pt x="687655" y="197633"/>
                  </a:cubicBezTo>
                  <a:cubicBezTo>
                    <a:pt x="693442" y="162909"/>
                    <a:pt x="687655" y="93461"/>
                    <a:pt x="687655" y="93461"/>
                  </a:cubicBezTo>
                  <a:cubicBezTo>
                    <a:pt x="687655" y="70312"/>
                    <a:pt x="683797" y="70312"/>
                    <a:pt x="687655" y="58737"/>
                  </a:cubicBezTo>
                  <a:cubicBezTo>
                    <a:pt x="691513" y="47162"/>
                    <a:pt x="766748" y="27870"/>
                    <a:pt x="710804" y="24012"/>
                  </a:cubicBezTo>
                  <a:cubicBezTo>
                    <a:pt x="654860" y="20154"/>
                    <a:pt x="404075" y="27870"/>
                    <a:pt x="328839" y="24012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MGE</a:t>
              </a:r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481461B-EDCD-EE4A-97BE-BE18BB893714}"/>
              </a:ext>
            </a:extLst>
          </p:cNvPr>
          <p:cNvCxnSpPr>
            <a:cxnSpLocks/>
          </p:cNvCxnSpPr>
          <p:nvPr/>
        </p:nvCxnSpPr>
        <p:spPr>
          <a:xfrm>
            <a:off x="3155950" y="4643320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DBF8C98F-A726-FB49-9415-1A1F0650BD2D}"/>
              </a:ext>
            </a:extLst>
          </p:cNvPr>
          <p:cNvSpPr txBox="1"/>
          <p:nvPr/>
        </p:nvSpPr>
        <p:spPr>
          <a:xfrm>
            <a:off x="4284153" y="4296029"/>
            <a:ext cx="181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Assess  Markers with IHC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96FD900-7393-EF4B-B478-9EEE11810834}"/>
              </a:ext>
            </a:extLst>
          </p:cNvPr>
          <p:cNvCxnSpPr>
            <a:cxnSpLocks/>
          </p:cNvCxnSpPr>
          <p:nvPr/>
        </p:nvCxnSpPr>
        <p:spPr>
          <a:xfrm>
            <a:off x="6633704" y="4659114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1B9CB3E3-AD5A-014E-AB52-D508E6CA72C0}"/>
              </a:ext>
            </a:extLst>
          </p:cNvPr>
          <p:cNvSpPr txBox="1"/>
          <p:nvPr/>
        </p:nvSpPr>
        <p:spPr>
          <a:xfrm>
            <a:off x="7702649" y="4335948"/>
            <a:ext cx="137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Nucleus Suspension</a:t>
            </a: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3051865B-3ADF-4948-B637-498512192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27" y="2522052"/>
            <a:ext cx="828958" cy="1637532"/>
          </a:xfrm>
          <a:prstGeom prst="rect">
            <a:avLst/>
          </a:prstGeom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33DC660-896C-CE4D-A746-7A8AB62A8D5D}"/>
              </a:ext>
            </a:extLst>
          </p:cNvPr>
          <p:cNvCxnSpPr>
            <a:cxnSpLocks/>
          </p:cNvCxnSpPr>
          <p:nvPr/>
        </p:nvCxnSpPr>
        <p:spPr>
          <a:xfrm>
            <a:off x="9036050" y="4659113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9D30F4-A00E-414C-A60F-E7EDFCF14746}"/>
              </a:ext>
            </a:extLst>
          </p:cNvPr>
          <p:cNvSpPr txBox="1"/>
          <p:nvPr/>
        </p:nvSpPr>
        <p:spPr>
          <a:xfrm>
            <a:off x="10268071" y="4434529"/>
            <a:ext cx="76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184D78B-700D-244E-923A-ACE309A8EFB0}"/>
              </a:ext>
            </a:extLst>
          </p:cNvPr>
          <p:cNvSpPr txBox="1"/>
          <p:nvPr/>
        </p:nvSpPr>
        <p:spPr>
          <a:xfrm>
            <a:off x="8970621" y="3964093"/>
            <a:ext cx="984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Fixation, Staining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EA3A736-2FC0-0143-BF31-A150068BADF3}"/>
              </a:ext>
            </a:extLst>
          </p:cNvPr>
          <p:cNvSpPr txBox="1"/>
          <p:nvPr/>
        </p:nvSpPr>
        <p:spPr>
          <a:xfrm>
            <a:off x="4504415" y="2190832"/>
            <a:ext cx="1499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LGE / MGE</a:t>
            </a:r>
          </a:p>
          <a:p>
            <a:pPr algn="ctr"/>
            <a:r>
              <a:rPr lang="en-US" b="1" dirty="0"/>
              <a:t>Nkx2.1, Sox2, Ascl1, Sox6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CE9FE96-9BBA-EF4C-99C9-9542704FFD53}"/>
              </a:ext>
            </a:extLst>
          </p:cNvPr>
          <p:cNvSpPr txBox="1"/>
          <p:nvPr/>
        </p:nvSpPr>
        <p:spPr>
          <a:xfrm>
            <a:off x="3072686" y="3173650"/>
            <a:ext cx="552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Sox2</a:t>
            </a: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EC470DCB-F062-E64B-9F98-90BE25685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754" y="2528714"/>
            <a:ext cx="2263246" cy="1646392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88277A1B-6A0A-FB4A-ACF7-0C14F90DB1E8}"/>
              </a:ext>
            </a:extLst>
          </p:cNvPr>
          <p:cNvSpPr/>
          <p:nvPr/>
        </p:nvSpPr>
        <p:spPr>
          <a:xfrm>
            <a:off x="1987682" y="2407941"/>
            <a:ext cx="711824" cy="1466003"/>
          </a:xfrm>
          <a:custGeom>
            <a:avLst/>
            <a:gdLst>
              <a:gd name="connsiteX0" fmla="*/ 332586 w 711824"/>
              <a:gd name="connsiteY0" fmla="*/ 68134 h 1466003"/>
              <a:gd name="connsiteX1" fmla="*/ 626097 w 711824"/>
              <a:gd name="connsiteY1" fmla="*/ 271334 h 1466003"/>
              <a:gd name="connsiteX2" fmla="*/ 693830 w 711824"/>
              <a:gd name="connsiteY2" fmla="*/ 553557 h 1466003"/>
              <a:gd name="connsiteX3" fmla="*/ 705119 w 711824"/>
              <a:gd name="connsiteY3" fmla="*/ 869646 h 1466003"/>
              <a:gd name="connsiteX4" fmla="*/ 603519 w 711824"/>
              <a:gd name="connsiteY4" fmla="*/ 1151868 h 1466003"/>
              <a:gd name="connsiteX5" fmla="*/ 242275 w 711824"/>
              <a:gd name="connsiteY5" fmla="*/ 1434090 h 1466003"/>
              <a:gd name="connsiteX6" fmla="*/ 5208 w 711824"/>
              <a:gd name="connsiteY6" fmla="*/ 1422801 h 1466003"/>
              <a:gd name="connsiteX7" fmla="*/ 84230 w 711824"/>
              <a:gd name="connsiteY7" fmla="*/ 1106712 h 1466003"/>
              <a:gd name="connsiteX8" fmla="*/ 151963 w 711824"/>
              <a:gd name="connsiteY8" fmla="*/ 722890 h 1466003"/>
              <a:gd name="connsiteX9" fmla="*/ 129386 w 711824"/>
              <a:gd name="connsiteY9" fmla="*/ 395512 h 1466003"/>
              <a:gd name="connsiteX10" fmla="*/ 185830 w 711824"/>
              <a:gd name="connsiteY10" fmla="*/ 22979 h 1466003"/>
              <a:gd name="connsiteX11" fmla="*/ 332586 w 711824"/>
              <a:gd name="connsiteY11" fmla="*/ 68134 h 146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1824" h="1466003">
                <a:moveTo>
                  <a:pt x="332586" y="68134"/>
                </a:moveTo>
                <a:cubicBezTo>
                  <a:pt x="405964" y="109526"/>
                  <a:pt x="565890" y="190430"/>
                  <a:pt x="626097" y="271334"/>
                </a:cubicBezTo>
                <a:cubicBezTo>
                  <a:pt x="686304" y="352238"/>
                  <a:pt x="680660" y="453838"/>
                  <a:pt x="693830" y="553557"/>
                </a:cubicBezTo>
                <a:cubicBezTo>
                  <a:pt x="707000" y="653276"/>
                  <a:pt x="720171" y="769928"/>
                  <a:pt x="705119" y="869646"/>
                </a:cubicBezTo>
                <a:cubicBezTo>
                  <a:pt x="690067" y="969364"/>
                  <a:pt x="680660" y="1057794"/>
                  <a:pt x="603519" y="1151868"/>
                </a:cubicBezTo>
                <a:cubicBezTo>
                  <a:pt x="526378" y="1245942"/>
                  <a:pt x="341993" y="1388935"/>
                  <a:pt x="242275" y="1434090"/>
                </a:cubicBezTo>
                <a:cubicBezTo>
                  <a:pt x="142557" y="1479245"/>
                  <a:pt x="31549" y="1477364"/>
                  <a:pt x="5208" y="1422801"/>
                </a:cubicBezTo>
                <a:cubicBezTo>
                  <a:pt x="-21133" y="1368238"/>
                  <a:pt x="59771" y="1223364"/>
                  <a:pt x="84230" y="1106712"/>
                </a:cubicBezTo>
                <a:cubicBezTo>
                  <a:pt x="108689" y="990060"/>
                  <a:pt x="144437" y="841423"/>
                  <a:pt x="151963" y="722890"/>
                </a:cubicBezTo>
                <a:cubicBezTo>
                  <a:pt x="159489" y="604357"/>
                  <a:pt x="123742" y="512164"/>
                  <a:pt x="129386" y="395512"/>
                </a:cubicBezTo>
                <a:cubicBezTo>
                  <a:pt x="135030" y="278860"/>
                  <a:pt x="150082" y="79423"/>
                  <a:pt x="185830" y="22979"/>
                </a:cubicBezTo>
                <a:cubicBezTo>
                  <a:pt x="221578" y="-33465"/>
                  <a:pt x="259208" y="26742"/>
                  <a:pt x="332586" y="6813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C08EDA2-F94A-744C-9161-EB0E5D1925B8}"/>
              </a:ext>
            </a:extLst>
          </p:cNvPr>
          <p:cNvSpPr/>
          <p:nvPr/>
        </p:nvSpPr>
        <p:spPr>
          <a:xfrm>
            <a:off x="2123282" y="2806258"/>
            <a:ext cx="519882" cy="609769"/>
          </a:xfrm>
          <a:custGeom>
            <a:avLst/>
            <a:gdLst>
              <a:gd name="connsiteX0" fmla="*/ 16317 w 426992"/>
              <a:gd name="connsiteY0" fmla="*/ 22665 h 609769"/>
              <a:gd name="connsiteX1" fmla="*/ 38895 w 426992"/>
              <a:gd name="connsiteY1" fmla="*/ 225865 h 609769"/>
              <a:gd name="connsiteX2" fmla="*/ 16317 w 426992"/>
              <a:gd name="connsiteY2" fmla="*/ 496798 h 609769"/>
              <a:gd name="connsiteX3" fmla="*/ 219517 w 426992"/>
              <a:gd name="connsiteY3" fmla="*/ 609687 h 609769"/>
              <a:gd name="connsiteX4" fmla="*/ 422717 w 426992"/>
              <a:gd name="connsiteY4" fmla="*/ 508087 h 609769"/>
              <a:gd name="connsiteX5" fmla="*/ 354984 w 426992"/>
              <a:gd name="connsiteY5" fmla="*/ 169420 h 609769"/>
              <a:gd name="connsiteX6" fmla="*/ 321117 w 426992"/>
              <a:gd name="connsiteY6" fmla="*/ 22665 h 609769"/>
              <a:gd name="connsiteX7" fmla="*/ 16317 w 426992"/>
              <a:gd name="connsiteY7" fmla="*/ 22665 h 6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992" h="609769">
                <a:moveTo>
                  <a:pt x="16317" y="22665"/>
                </a:moveTo>
                <a:cubicBezTo>
                  <a:pt x="-30720" y="56532"/>
                  <a:pt x="38895" y="146843"/>
                  <a:pt x="38895" y="225865"/>
                </a:cubicBezTo>
                <a:cubicBezTo>
                  <a:pt x="38895" y="304887"/>
                  <a:pt x="-13787" y="432828"/>
                  <a:pt x="16317" y="496798"/>
                </a:cubicBezTo>
                <a:cubicBezTo>
                  <a:pt x="46421" y="560768"/>
                  <a:pt x="151784" y="607806"/>
                  <a:pt x="219517" y="609687"/>
                </a:cubicBezTo>
                <a:cubicBezTo>
                  <a:pt x="287250" y="611568"/>
                  <a:pt x="400139" y="581465"/>
                  <a:pt x="422717" y="508087"/>
                </a:cubicBezTo>
                <a:cubicBezTo>
                  <a:pt x="445295" y="434709"/>
                  <a:pt x="371917" y="250324"/>
                  <a:pt x="354984" y="169420"/>
                </a:cubicBezTo>
                <a:cubicBezTo>
                  <a:pt x="338051" y="88516"/>
                  <a:pt x="371917" y="49006"/>
                  <a:pt x="321117" y="22665"/>
                </a:cubicBezTo>
                <a:cubicBezTo>
                  <a:pt x="270317" y="-3676"/>
                  <a:pt x="63354" y="-11202"/>
                  <a:pt x="16317" y="2266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1DBB6-0FCD-244D-BEB9-AE0DD88D0E55}"/>
              </a:ext>
            </a:extLst>
          </p:cNvPr>
          <p:cNvSpPr txBox="1"/>
          <p:nvPr/>
        </p:nvSpPr>
        <p:spPr>
          <a:xfrm>
            <a:off x="4375734" y="3246850"/>
            <a:ext cx="1614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CGE</a:t>
            </a:r>
          </a:p>
          <a:p>
            <a:pPr algn="ctr"/>
            <a:r>
              <a:rPr lang="en-US" b="1" dirty="0"/>
              <a:t>Sox2, Ascl1, Prox1, Sp8</a:t>
            </a:r>
          </a:p>
        </p:txBody>
      </p:sp>
    </p:spTree>
    <p:extLst>
      <p:ext uri="{BB962C8B-B14F-4D97-AF65-F5344CB8AC3E}">
        <p14:creationId xmlns:p14="http://schemas.microsoft.com/office/powerpoint/2010/main" val="277387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63" grpId="0"/>
      <p:bldP spid="177" grpId="0"/>
      <p:bldP spid="180" grpId="0"/>
      <p:bldP spid="181" grpId="0"/>
      <p:bldP spid="182" grpId="0"/>
      <p:bldP spid="29" grpId="0" animBg="1"/>
      <p:bldP spid="30" grpId="0" animBg="1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Sorting Schematic for Medial and Lateral Ganglionic Eminence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F55F1D-87E4-E648-8ADC-F59B8140D15B}"/>
              </a:ext>
            </a:extLst>
          </p:cNvPr>
          <p:cNvGrpSpPr/>
          <p:nvPr/>
        </p:nvGrpSpPr>
        <p:grpSpPr>
          <a:xfrm>
            <a:off x="160101" y="2679527"/>
            <a:ext cx="1987722" cy="1863673"/>
            <a:chOff x="659195" y="3188734"/>
            <a:chExt cx="1987722" cy="18636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4CB334F-85BE-594C-A62A-92C39D60553A}"/>
                </a:ext>
              </a:extLst>
            </p:cNvPr>
            <p:cNvGrpSpPr/>
            <p:nvPr/>
          </p:nvGrpSpPr>
          <p:grpSpPr>
            <a:xfrm>
              <a:off x="966972" y="3188734"/>
              <a:ext cx="1679945" cy="1555896"/>
              <a:chOff x="1297171" y="3125973"/>
              <a:chExt cx="1679945" cy="155589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BB8247-616C-2B48-9811-F313731AC95B}"/>
                  </a:ext>
                </a:extLst>
              </p:cNvPr>
              <p:cNvSpPr/>
              <p:nvPr/>
            </p:nvSpPr>
            <p:spPr>
              <a:xfrm>
                <a:off x="1435396" y="3125973"/>
                <a:ext cx="1541720" cy="14141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DA02AB0-8F2C-E74C-9AE8-4325C47BCA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7171" y="3125973"/>
                <a:ext cx="0" cy="1414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15E710-4DA1-9E47-9F8B-576C56F74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6" y="4681869"/>
                <a:ext cx="1467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A899F7-AE34-3148-8A0E-AD04F623C8DF}"/>
                </a:ext>
              </a:extLst>
            </p:cNvPr>
            <p:cNvSpPr txBox="1"/>
            <p:nvPr/>
          </p:nvSpPr>
          <p:spPr>
            <a:xfrm>
              <a:off x="1061484" y="4744630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Nkx2.1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B47593-EE2B-F94B-BA2C-A63D3E30E641}"/>
                </a:ext>
              </a:extLst>
            </p:cNvPr>
            <p:cNvSpPr txBox="1"/>
            <p:nvPr/>
          </p:nvSpPr>
          <p:spPr>
            <a:xfrm rot="16200000">
              <a:off x="334619" y="3980109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Sox2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304B4D-9D95-C642-9E7F-0B24AD06DE28}"/>
              </a:ext>
            </a:extLst>
          </p:cNvPr>
          <p:cNvGrpSpPr/>
          <p:nvPr/>
        </p:nvGrpSpPr>
        <p:grpSpPr>
          <a:xfrm>
            <a:off x="2495940" y="1970789"/>
            <a:ext cx="1987722" cy="1863673"/>
            <a:chOff x="659195" y="3188734"/>
            <a:chExt cx="1987722" cy="186367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52EF38-34FE-2B46-B464-23D8EF8C6E65}"/>
                </a:ext>
              </a:extLst>
            </p:cNvPr>
            <p:cNvGrpSpPr/>
            <p:nvPr/>
          </p:nvGrpSpPr>
          <p:grpSpPr>
            <a:xfrm>
              <a:off x="966972" y="3188734"/>
              <a:ext cx="1679945" cy="1555896"/>
              <a:chOff x="1297171" y="3125973"/>
              <a:chExt cx="1679945" cy="155589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05719EF-FF08-884D-810C-3C2C34A19211}"/>
                  </a:ext>
                </a:extLst>
              </p:cNvPr>
              <p:cNvSpPr/>
              <p:nvPr/>
            </p:nvSpPr>
            <p:spPr>
              <a:xfrm>
                <a:off x="1435396" y="3125973"/>
                <a:ext cx="1541720" cy="14141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A1DFFD0-3784-DE45-BA6A-4E64F2F4AC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7171" y="3125973"/>
                <a:ext cx="0" cy="1414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978F611-C6C8-A743-AA1E-62C724D1D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6" y="4681869"/>
                <a:ext cx="1467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F98BED-42AA-EE43-A4E1-DC8D04670B29}"/>
                </a:ext>
              </a:extLst>
            </p:cNvPr>
            <p:cNvSpPr txBox="1"/>
            <p:nvPr/>
          </p:nvSpPr>
          <p:spPr>
            <a:xfrm>
              <a:off x="1061484" y="4744630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Ascl1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A4EC18-2FD3-FD4C-9D43-D0DE8881FD5B}"/>
                </a:ext>
              </a:extLst>
            </p:cNvPr>
            <p:cNvSpPr txBox="1"/>
            <p:nvPr/>
          </p:nvSpPr>
          <p:spPr>
            <a:xfrm rot="16200000">
              <a:off x="334619" y="3980109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Sox2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8F90D0-1544-8F4C-A0E3-70896E15BEA4}"/>
              </a:ext>
            </a:extLst>
          </p:cNvPr>
          <p:cNvGrpSpPr/>
          <p:nvPr/>
        </p:nvGrpSpPr>
        <p:grpSpPr>
          <a:xfrm>
            <a:off x="1390240" y="2750774"/>
            <a:ext cx="655085" cy="567200"/>
            <a:chOff x="1889334" y="3259981"/>
            <a:chExt cx="655085" cy="5672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33CDA89-7005-3548-9637-62F84BEACA18}"/>
                </a:ext>
              </a:extLst>
            </p:cNvPr>
            <p:cNvSpPr/>
            <p:nvPr/>
          </p:nvSpPr>
          <p:spPr>
            <a:xfrm>
              <a:off x="1889334" y="3261883"/>
              <a:ext cx="655085" cy="56529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C7F5FD-4807-5C41-AF86-B498852DB72D}"/>
                </a:ext>
              </a:extLst>
            </p:cNvPr>
            <p:cNvSpPr txBox="1"/>
            <p:nvPr/>
          </p:nvSpPr>
          <p:spPr>
            <a:xfrm>
              <a:off x="1925882" y="3259981"/>
              <a:ext cx="57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RG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5CC377F-05A0-814B-9BC6-EAEDC9E0E5E2}"/>
              </a:ext>
            </a:extLst>
          </p:cNvPr>
          <p:cNvGrpSpPr/>
          <p:nvPr/>
        </p:nvGrpSpPr>
        <p:grpSpPr>
          <a:xfrm>
            <a:off x="612872" y="3423745"/>
            <a:ext cx="936515" cy="611211"/>
            <a:chOff x="1111966" y="3705368"/>
            <a:chExt cx="936515" cy="4062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A8C5EA-63CF-DD46-9608-A340B26A74D7}"/>
                </a:ext>
              </a:extLst>
            </p:cNvPr>
            <p:cNvSpPr/>
            <p:nvPr/>
          </p:nvSpPr>
          <p:spPr>
            <a:xfrm>
              <a:off x="1148222" y="3705368"/>
              <a:ext cx="655085" cy="363230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C57850-2F74-FF4B-AF4C-0A5A27C80294}"/>
                </a:ext>
              </a:extLst>
            </p:cNvPr>
            <p:cNvSpPr txBox="1"/>
            <p:nvPr/>
          </p:nvSpPr>
          <p:spPr>
            <a:xfrm>
              <a:off x="1111966" y="3803879"/>
              <a:ext cx="9365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Nkx2.1-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AF1566D-27EF-634E-99F1-00EC0A304778}"/>
              </a:ext>
            </a:extLst>
          </p:cNvPr>
          <p:cNvCxnSpPr>
            <a:cxnSpLocks/>
            <a:endCxn id="27" idx="0"/>
          </p:cNvCxnSpPr>
          <p:nvPr/>
        </p:nvCxnSpPr>
        <p:spPr>
          <a:xfrm flipV="1">
            <a:off x="1726155" y="2916053"/>
            <a:ext cx="769786" cy="708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628B581-6FDE-DC41-BD59-728A917453ED}"/>
              </a:ext>
            </a:extLst>
          </p:cNvPr>
          <p:cNvGrpSpPr/>
          <p:nvPr/>
        </p:nvGrpSpPr>
        <p:grpSpPr>
          <a:xfrm>
            <a:off x="1371432" y="3425306"/>
            <a:ext cx="936515" cy="523220"/>
            <a:chOff x="2041020" y="4178811"/>
            <a:chExt cx="936515" cy="5232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5D2141-1BBC-5F4B-9573-198A970E0C84}"/>
                </a:ext>
              </a:extLst>
            </p:cNvPr>
            <p:cNvSpPr/>
            <p:nvPr/>
          </p:nvSpPr>
          <p:spPr>
            <a:xfrm>
              <a:off x="2057344" y="4178811"/>
              <a:ext cx="655085" cy="523220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F85306-34A8-7141-AD98-7376AD39F6A2}"/>
                </a:ext>
              </a:extLst>
            </p:cNvPr>
            <p:cNvSpPr txBox="1"/>
            <p:nvPr/>
          </p:nvSpPr>
          <p:spPr>
            <a:xfrm>
              <a:off x="2041020" y="4351721"/>
              <a:ext cx="9365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Nkx2.1+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12FAB0-0324-DD4E-AA02-C72B88482293}"/>
              </a:ext>
            </a:extLst>
          </p:cNvPr>
          <p:cNvGrpSpPr/>
          <p:nvPr/>
        </p:nvGrpSpPr>
        <p:grpSpPr>
          <a:xfrm>
            <a:off x="6143698" y="2502965"/>
            <a:ext cx="815632" cy="720093"/>
            <a:chOff x="6605290" y="2350931"/>
            <a:chExt cx="815632" cy="62376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20ADE9D-5A23-3044-B015-83D5FC057761}"/>
                </a:ext>
              </a:extLst>
            </p:cNvPr>
            <p:cNvSpPr/>
            <p:nvPr/>
          </p:nvSpPr>
          <p:spPr>
            <a:xfrm>
              <a:off x="6629379" y="2350931"/>
              <a:ext cx="709556" cy="6237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7B81ED-FEEA-5043-B9E3-E7F6B76E706B}"/>
                </a:ext>
              </a:extLst>
            </p:cNvPr>
            <p:cNvSpPr txBox="1"/>
            <p:nvPr/>
          </p:nvSpPr>
          <p:spPr>
            <a:xfrm>
              <a:off x="6605290" y="2409860"/>
              <a:ext cx="815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INs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F789490-1573-3C40-929F-D3C362A91780}"/>
              </a:ext>
            </a:extLst>
          </p:cNvPr>
          <p:cNvGrpSpPr/>
          <p:nvPr/>
        </p:nvGrpSpPr>
        <p:grpSpPr>
          <a:xfrm>
            <a:off x="3757711" y="2066425"/>
            <a:ext cx="668055" cy="1026974"/>
            <a:chOff x="4245027" y="3057724"/>
            <a:chExt cx="668055" cy="57164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D48A75-1F4D-6847-9AED-8B4C0C7F5772}"/>
                </a:ext>
              </a:extLst>
            </p:cNvPr>
            <p:cNvSpPr/>
            <p:nvPr/>
          </p:nvSpPr>
          <p:spPr>
            <a:xfrm>
              <a:off x="4245027" y="3057724"/>
              <a:ext cx="610158" cy="5716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759128-87C0-F049-B5BC-49A3948C36A5}"/>
                </a:ext>
              </a:extLst>
            </p:cNvPr>
            <p:cNvSpPr txBox="1"/>
            <p:nvPr/>
          </p:nvSpPr>
          <p:spPr>
            <a:xfrm>
              <a:off x="4284580" y="3088144"/>
              <a:ext cx="628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</a:p>
            <a:p>
              <a:r>
                <a:rPr lang="en-US" sz="1400" dirty="0" err="1"/>
                <a:t>iPCs</a:t>
              </a:r>
              <a:endParaRPr lang="en-US" sz="1400" dirty="0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002F49-D378-E94D-B772-983638E5CD23}"/>
              </a:ext>
            </a:extLst>
          </p:cNvPr>
          <p:cNvCxnSpPr>
            <a:cxnSpLocks/>
          </p:cNvCxnSpPr>
          <p:nvPr/>
        </p:nvCxnSpPr>
        <p:spPr>
          <a:xfrm flipV="1">
            <a:off x="3456363" y="2502965"/>
            <a:ext cx="1543215" cy="360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DF19540-BE1C-284C-B2A9-DC83E0F95A06}"/>
              </a:ext>
            </a:extLst>
          </p:cNvPr>
          <p:cNvGrpSpPr/>
          <p:nvPr/>
        </p:nvGrpSpPr>
        <p:grpSpPr>
          <a:xfrm>
            <a:off x="4947519" y="1967082"/>
            <a:ext cx="1987722" cy="1863673"/>
            <a:chOff x="659195" y="3188734"/>
            <a:chExt cx="1987722" cy="18636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62283B6-A41F-E445-9735-D760AEB90461}"/>
                </a:ext>
              </a:extLst>
            </p:cNvPr>
            <p:cNvGrpSpPr/>
            <p:nvPr/>
          </p:nvGrpSpPr>
          <p:grpSpPr>
            <a:xfrm>
              <a:off x="966972" y="3188734"/>
              <a:ext cx="1679945" cy="1555896"/>
              <a:chOff x="1297171" y="3125973"/>
              <a:chExt cx="1679945" cy="1555896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648A870-D36A-8746-A06A-6817FFCA2626}"/>
                  </a:ext>
                </a:extLst>
              </p:cNvPr>
              <p:cNvSpPr/>
              <p:nvPr/>
            </p:nvSpPr>
            <p:spPr>
              <a:xfrm>
                <a:off x="1435396" y="3125973"/>
                <a:ext cx="1541720" cy="14141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A3F5998-60E4-D54B-9F56-030503BA3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7171" y="3125973"/>
                <a:ext cx="0" cy="1414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A9DF7BF-0D30-1C4F-A8B8-C9C6CF074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6" y="4681869"/>
                <a:ext cx="1467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0BD3A30-B18F-714E-90E5-9C47AAF77B20}"/>
                </a:ext>
              </a:extLst>
            </p:cNvPr>
            <p:cNvSpPr txBox="1"/>
            <p:nvPr/>
          </p:nvSpPr>
          <p:spPr>
            <a:xfrm>
              <a:off x="1061484" y="4744630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Sox6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DAD4FC3-EB3E-FD4B-A7E9-5AADA77A602E}"/>
                </a:ext>
              </a:extLst>
            </p:cNvPr>
            <p:cNvSpPr txBox="1"/>
            <p:nvPr/>
          </p:nvSpPr>
          <p:spPr>
            <a:xfrm rot="16200000">
              <a:off x="334619" y="3980109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Ascl1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3C67EC3-4B41-E94C-AE3A-C45B4821E3B4}"/>
              </a:ext>
            </a:extLst>
          </p:cNvPr>
          <p:cNvGrpSpPr/>
          <p:nvPr/>
        </p:nvGrpSpPr>
        <p:grpSpPr>
          <a:xfrm>
            <a:off x="8540875" y="1351190"/>
            <a:ext cx="655085" cy="567200"/>
            <a:chOff x="1889334" y="3259981"/>
            <a:chExt cx="655085" cy="56720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8051176-E869-2E41-805E-D97B00F8E51B}"/>
                </a:ext>
              </a:extLst>
            </p:cNvPr>
            <p:cNvSpPr/>
            <p:nvPr/>
          </p:nvSpPr>
          <p:spPr>
            <a:xfrm>
              <a:off x="1889334" y="3261883"/>
              <a:ext cx="655085" cy="56529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F05FF00-49A5-314D-9F18-77C4B2DC36A1}"/>
                </a:ext>
              </a:extLst>
            </p:cNvPr>
            <p:cNvSpPr txBox="1"/>
            <p:nvPr/>
          </p:nvSpPr>
          <p:spPr>
            <a:xfrm>
              <a:off x="1925882" y="3259981"/>
              <a:ext cx="57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RG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70A3451-6010-0A4B-BA3A-FF038248B23E}"/>
              </a:ext>
            </a:extLst>
          </p:cNvPr>
          <p:cNvGrpSpPr/>
          <p:nvPr/>
        </p:nvGrpSpPr>
        <p:grpSpPr>
          <a:xfrm>
            <a:off x="10344585" y="1327954"/>
            <a:ext cx="733646" cy="623763"/>
            <a:chOff x="6605290" y="2350931"/>
            <a:chExt cx="733646" cy="62376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E38D95C-22CB-7842-90D1-B6748A6065BC}"/>
                </a:ext>
              </a:extLst>
            </p:cNvPr>
            <p:cNvSpPr/>
            <p:nvPr/>
          </p:nvSpPr>
          <p:spPr>
            <a:xfrm>
              <a:off x="6629379" y="2350931"/>
              <a:ext cx="709556" cy="6237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405B59D-5570-C44C-BB52-B7CDC499A88D}"/>
                </a:ext>
              </a:extLst>
            </p:cNvPr>
            <p:cNvSpPr txBox="1"/>
            <p:nvPr/>
          </p:nvSpPr>
          <p:spPr>
            <a:xfrm>
              <a:off x="6605290" y="2409860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INs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133E705-417D-B147-881A-229D05B5FD62}"/>
              </a:ext>
            </a:extLst>
          </p:cNvPr>
          <p:cNvGrpSpPr/>
          <p:nvPr/>
        </p:nvGrpSpPr>
        <p:grpSpPr>
          <a:xfrm>
            <a:off x="9494096" y="1359847"/>
            <a:ext cx="668055" cy="571642"/>
            <a:chOff x="4245027" y="3057724"/>
            <a:chExt cx="668055" cy="571642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91225FC-A024-2F4D-8181-F041097932C2}"/>
                </a:ext>
              </a:extLst>
            </p:cNvPr>
            <p:cNvSpPr/>
            <p:nvPr/>
          </p:nvSpPr>
          <p:spPr>
            <a:xfrm>
              <a:off x="4245027" y="3057724"/>
              <a:ext cx="610158" cy="5716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F6CA556-1FB5-3B4C-A601-38DF59417B54}"/>
                </a:ext>
              </a:extLst>
            </p:cNvPr>
            <p:cNvSpPr txBox="1"/>
            <p:nvPr/>
          </p:nvSpPr>
          <p:spPr>
            <a:xfrm>
              <a:off x="4284580" y="3088144"/>
              <a:ext cx="628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</a:p>
            <a:p>
              <a:r>
                <a:rPr lang="en-US" sz="1400" dirty="0" err="1"/>
                <a:t>iPCs</a:t>
              </a:r>
              <a:endParaRPr lang="en-US" sz="1400" dirty="0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81F7513E-0370-8E43-ABAC-54B8B205FF72}"/>
              </a:ext>
            </a:extLst>
          </p:cNvPr>
          <p:cNvSpPr txBox="1"/>
          <p:nvPr/>
        </p:nvSpPr>
        <p:spPr>
          <a:xfrm>
            <a:off x="8499187" y="1945655"/>
            <a:ext cx="73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Nkx2.1+,Sox2</a:t>
            </a:r>
            <a:r>
              <a:rPr lang="en-US" sz="1200" baseline="30000" dirty="0"/>
              <a:t>hi</a:t>
            </a:r>
            <a:endParaRPr lang="en-US" sz="12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4A55BA4-987B-564E-8B95-CF42FB532F59}"/>
              </a:ext>
            </a:extLst>
          </p:cNvPr>
          <p:cNvSpPr txBox="1"/>
          <p:nvPr/>
        </p:nvSpPr>
        <p:spPr>
          <a:xfrm>
            <a:off x="9413243" y="1970789"/>
            <a:ext cx="90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Nkx2.1+, Sox2</a:t>
            </a:r>
            <a:r>
              <a:rPr lang="en-US" sz="1200" baseline="30000" dirty="0"/>
              <a:t>mid/lo</a:t>
            </a:r>
            <a:r>
              <a:rPr lang="en-US" sz="1200" dirty="0"/>
              <a:t>, Ascl1+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8372D02-A08A-E64F-96D5-49A5A1B3F97D}"/>
              </a:ext>
            </a:extLst>
          </p:cNvPr>
          <p:cNvSpPr txBox="1"/>
          <p:nvPr/>
        </p:nvSpPr>
        <p:spPr>
          <a:xfrm>
            <a:off x="10341972" y="1986630"/>
            <a:ext cx="908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Nkx2.1+, Sox2</a:t>
            </a:r>
            <a:r>
              <a:rPr lang="en-US" sz="1200" baseline="30000" dirty="0"/>
              <a:t>mid/lo</a:t>
            </a:r>
            <a:r>
              <a:rPr lang="en-US" sz="1200" dirty="0"/>
              <a:t>,  Ascl1-,  Sox6+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55407B-D7AF-7B4C-AE7D-AFC7AAD4E0D3}"/>
              </a:ext>
            </a:extLst>
          </p:cNvPr>
          <p:cNvGrpSpPr/>
          <p:nvPr/>
        </p:nvGrpSpPr>
        <p:grpSpPr>
          <a:xfrm>
            <a:off x="8475098" y="2953109"/>
            <a:ext cx="733646" cy="623763"/>
            <a:chOff x="4171284" y="5416869"/>
            <a:chExt cx="733646" cy="623763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BEC1ADB-2B07-8942-8DAA-B6EE2A7DEFFE}"/>
                </a:ext>
              </a:extLst>
            </p:cNvPr>
            <p:cNvSpPr/>
            <p:nvPr/>
          </p:nvSpPr>
          <p:spPr>
            <a:xfrm>
              <a:off x="4195373" y="5416869"/>
              <a:ext cx="709556" cy="62376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071DC61-F61A-9A4E-9313-115EBE45DC96}"/>
                </a:ext>
              </a:extLst>
            </p:cNvPr>
            <p:cNvSpPr txBox="1"/>
            <p:nvPr/>
          </p:nvSpPr>
          <p:spPr>
            <a:xfrm>
              <a:off x="4171284" y="5475798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LGE</a:t>
              </a:r>
            </a:p>
            <a:p>
              <a:r>
                <a:rPr lang="en-US" sz="1400" dirty="0"/>
                <a:t>RG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8276D06-3E55-6F42-895F-F21FACD24291}"/>
              </a:ext>
            </a:extLst>
          </p:cNvPr>
          <p:cNvGrpSpPr/>
          <p:nvPr/>
        </p:nvGrpSpPr>
        <p:grpSpPr>
          <a:xfrm>
            <a:off x="9432352" y="2942617"/>
            <a:ext cx="733646" cy="623763"/>
            <a:chOff x="6619532" y="5383337"/>
            <a:chExt cx="733646" cy="62376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A88D5C6-660F-EF4F-BECD-A659B5E72DE0}"/>
                </a:ext>
              </a:extLst>
            </p:cNvPr>
            <p:cNvSpPr/>
            <p:nvPr/>
          </p:nvSpPr>
          <p:spPr>
            <a:xfrm>
              <a:off x="6643621" y="5383337"/>
              <a:ext cx="709556" cy="6237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668A9FA-3F9C-0148-BF3F-A09A493FCACD}"/>
                </a:ext>
              </a:extLst>
            </p:cNvPr>
            <p:cNvSpPr txBox="1"/>
            <p:nvPr/>
          </p:nvSpPr>
          <p:spPr>
            <a:xfrm>
              <a:off x="6619532" y="5442266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LGE</a:t>
              </a:r>
            </a:p>
            <a:p>
              <a:r>
                <a:rPr lang="en-US" sz="1400" dirty="0" err="1"/>
                <a:t>iPCs</a:t>
              </a:r>
              <a:endParaRPr lang="en-US" sz="1400" dirty="0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A2FFDA7-60EC-C246-ABBA-961828A50E08}"/>
              </a:ext>
            </a:extLst>
          </p:cNvPr>
          <p:cNvSpPr txBox="1"/>
          <p:nvPr/>
        </p:nvSpPr>
        <p:spPr>
          <a:xfrm>
            <a:off x="8475098" y="3555908"/>
            <a:ext cx="767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Nkx2.1-, Sox2</a:t>
            </a:r>
            <a:r>
              <a:rPr lang="en-US" sz="1200" baseline="30000" dirty="0"/>
              <a:t>hi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32861B6-C476-B046-B675-6EFBCA438852}"/>
              </a:ext>
            </a:extLst>
          </p:cNvPr>
          <p:cNvSpPr txBox="1"/>
          <p:nvPr/>
        </p:nvSpPr>
        <p:spPr>
          <a:xfrm>
            <a:off x="9501405" y="3580383"/>
            <a:ext cx="1002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Nkx2.1-, </a:t>
            </a:r>
          </a:p>
          <a:p>
            <a:r>
              <a:rPr lang="en-US" sz="1200" dirty="0"/>
              <a:t>Sox2</a:t>
            </a:r>
            <a:r>
              <a:rPr lang="en-US" sz="1200" baseline="30000" dirty="0"/>
              <a:t>mid/lo</a:t>
            </a:r>
            <a:r>
              <a:rPr lang="en-US" sz="1200" dirty="0"/>
              <a:t>, </a:t>
            </a:r>
          </a:p>
          <a:p>
            <a:r>
              <a:rPr lang="en-US" sz="1200" dirty="0"/>
              <a:t>Ascl1+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B9CA7B-7C52-2F40-A77B-375653CECCEB}"/>
              </a:ext>
            </a:extLst>
          </p:cNvPr>
          <p:cNvSpPr txBox="1"/>
          <p:nvPr/>
        </p:nvSpPr>
        <p:spPr>
          <a:xfrm>
            <a:off x="180722" y="931745"/>
            <a:ext cx="2008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Marker Genes</a:t>
            </a:r>
          </a:p>
          <a:p>
            <a:pPr algn="ctr"/>
            <a:r>
              <a:rPr lang="en-US" b="1" dirty="0"/>
              <a:t>Nkx2.1, Sox2, Ascl1, Sox6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8EA14-DC3B-524E-A386-A9660BE98A48}"/>
              </a:ext>
            </a:extLst>
          </p:cNvPr>
          <p:cNvGrpSpPr/>
          <p:nvPr/>
        </p:nvGrpSpPr>
        <p:grpSpPr>
          <a:xfrm>
            <a:off x="3044590" y="2032632"/>
            <a:ext cx="985630" cy="1074740"/>
            <a:chOff x="3531906" y="3042173"/>
            <a:chExt cx="985630" cy="61335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9C8A4A-B84F-D242-B059-AB4811BC107A}"/>
                </a:ext>
              </a:extLst>
            </p:cNvPr>
            <p:cNvSpPr/>
            <p:nvPr/>
          </p:nvSpPr>
          <p:spPr>
            <a:xfrm>
              <a:off x="3531906" y="3042173"/>
              <a:ext cx="610158" cy="613358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B5E8613-063A-C444-9582-D93B2131C71B}"/>
                </a:ext>
              </a:extLst>
            </p:cNvPr>
            <p:cNvSpPr txBox="1"/>
            <p:nvPr/>
          </p:nvSpPr>
          <p:spPr>
            <a:xfrm>
              <a:off x="3543063" y="3106135"/>
              <a:ext cx="974473" cy="175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Ascl1-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A529538-D2E7-D34B-A635-B386B0E785D6}"/>
              </a:ext>
            </a:extLst>
          </p:cNvPr>
          <p:cNvGrpSpPr/>
          <p:nvPr/>
        </p:nvGrpSpPr>
        <p:grpSpPr>
          <a:xfrm>
            <a:off x="2462502" y="4607791"/>
            <a:ext cx="1987722" cy="1863673"/>
            <a:chOff x="659195" y="3188734"/>
            <a:chExt cx="1987722" cy="1863673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DDACF10-D047-524E-A8A4-C474C2B4AA09}"/>
                </a:ext>
              </a:extLst>
            </p:cNvPr>
            <p:cNvGrpSpPr/>
            <p:nvPr/>
          </p:nvGrpSpPr>
          <p:grpSpPr>
            <a:xfrm>
              <a:off x="966972" y="3188734"/>
              <a:ext cx="1679945" cy="1555896"/>
              <a:chOff x="1297171" y="3125973"/>
              <a:chExt cx="1679945" cy="155589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E31F45A-A317-114B-931A-3A7272636A81}"/>
                  </a:ext>
                </a:extLst>
              </p:cNvPr>
              <p:cNvSpPr/>
              <p:nvPr/>
            </p:nvSpPr>
            <p:spPr>
              <a:xfrm>
                <a:off x="1435396" y="3125973"/>
                <a:ext cx="1541720" cy="14141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FBBEA40A-0988-D24D-AB58-EAE9F53F92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7171" y="3125973"/>
                <a:ext cx="0" cy="1414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92474E2C-8386-5B4E-AC71-A998EC3FBD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6" y="4681869"/>
                <a:ext cx="1467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9D230C3-230C-BB47-8771-455D2CFABAFE}"/>
                </a:ext>
              </a:extLst>
            </p:cNvPr>
            <p:cNvSpPr txBox="1"/>
            <p:nvPr/>
          </p:nvSpPr>
          <p:spPr>
            <a:xfrm>
              <a:off x="1061484" y="4744630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Ascl1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1132A58-E8DA-AC4D-9311-609ED574C6D5}"/>
                </a:ext>
              </a:extLst>
            </p:cNvPr>
            <p:cNvSpPr txBox="1"/>
            <p:nvPr/>
          </p:nvSpPr>
          <p:spPr>
            <a:xfrm rot="16200000">
              <a:off x="334619" y="3980109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Sox2</a:t>
              </a:r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5DF9CE-DAE4-F343-B485-5074210025EA}"/>
              </a:ext>
            </a:extLst>
          </p:cNvPr>
          <p:cNvCxnSpPr>
            <a:cxnSpLocks/>
            <a:endCxn id="124" idx="3"/>
          </p:cNvCxnSpPr>
          <p:nvPr/>
        </p:nvCxnSpPr>
        <p:spPr>
          <a:xfrm>
            <a:off x="1081129" y="3796440"/>
            <a:ext cx="1535263" cy="1278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972DEB5-0836-7A48-883B-2176A257F6E2}"/>
              </a:ext>
            </a:extLst>
          </p:cNvPr>
          <p:cNvGrpSpPr/>
          <p:nvPr/>
        </p:nvGrpSpPr>
        <p:grpSpPr>
          <a:xfrm>
            <a:off x="611538" y="2758967"/>
            <a:ext cx="733646" cy="565298"/>
            <a:chOff x="4171284" y="5475334"/>
            <a:chExt cx="733646" cy="56529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7FE8FE0-3E48-0C49-9F70-ED1DFAB05C8B}"/>
                </a:ext>
              </a:extLst>
            </p:cNvPr>
            <p:cNvSpPr/>
            <p:nvPr/>
          </p:nvSpPr>
          <p:spPr>
            <a:xfrm>
              <a:off x="4204393" y="5475334"/>
              <a:ext cx="700536" cy="5652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90EA4A0-EE8D-4C45-B4B9-C7A66A98D675}"/>
                </a:ext>
              </a:extLst>
            </p:cNvPr>
            <p:cNvSpPr txBox="1"/>
            <p:nvPr/>
          </p:nvSpPr>
          <p:spPr>
            <a:xfrm>
              <a:off x="4171284" y="5475798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LGE</a:t>
              </a:r>
            </a:p>
            <a:p>
              <a:pPr algn="ctr"/>
              <a:r>
                <a:rPr lang="en-US" sz="1400" dirty="0"/>
                <a:t>RG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42F65B4-F4EE-9D4E-9D54-D33E9674162B}"/>
              </a:ext>
            </a:extLst>
          </p:cNvPr>
          <p:cNvGrpSpPr/>
          <p:nvPr/>
        </p:nvGrpSpPr>
        <p:grpSpPr>
          <a:xfrm>
            <a:off x="3757711" y="4700423"/>
            <a:ext cx="610158" cy="1013721"/>
            <a:chOff x="6619532" y="5383337"/>
            <a:chExt cx="733646" cy="623763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1946C28-43DA-B441-97DC-ED7083D44FEA}"/>
                </a:ext>
              </a:extLst>
            </p:cNvPr>
            <p:cNvSpPr/>
            <p:nvPr/>
          </p:nvSpPr>
          <p:spPr>
            <a:xfrm>
              <a:off x="6643621" y="5383337"/>
              <a:ext cx="709556" cy="6237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9FF808A-6F9D-EE40-ADED-0F24D330A7F5}"/>
                </a:ext>
              </a:extLst>
            </p:cNvPr>
            <p:cNvSpPr txBox="1"/>
            <p:nvPr/>
          </p:nvSpPr>
          <p:spPr>
            <a:xfrm>
              <a:off x="6619532" y="5442266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LGE</a:t>
              </a:r>
            </a:p>
            <a:p>
              <a:r>
                <a:rPr lang="en-US" sz="1400" dirty="0" err="1"/>
                <a:t>iPCs</a:t>
              </a:r>
              <a:endParaRPr lang="en-US" sz="1400" dirty="0"/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67492115-502B-414B-ACFD-C93CDA1B78FD}"/>
              </a:ext>
            </a:extLst>
          </p:cNvPr>
          <p:cNvSpPr/>
          <p:nvPr/>
        </p:nvSpPr>
        <p:spPr>
          <a:xfrm>
            <a:off x="2963208" y="4700104"/>
            <a:ext cx="723963" cy="1013721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Keep Leftover </a:t>
            </a:r>
          </a:p>
        </p:txBody>
      </p:sp>
    </p:spTree>
    <p:extLst>
      <p:ext uri="{BB962C8B-B14F-4D97-AF65-F5344CB8AC3E}">
        <p14:creationId xmlns:p14="http://schemas.microsoft.com/office/powerpoint/2010/main" val="217485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447037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Disrupted Interneuron Development Implicated in Disease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48C8AA-9BD0-A748-9CEA-954D27174345}"/>
              </a:ext>
            </a:extLst>
          </p:cNvPr>
          <p:cNvSpPr txBox="1"/>
          <p:nvPr/>
        </p:nvSpPr>
        <p:spPr>
          <a:xfrm>
            <a:off x="6716620" y="6014789"/>
            <a:ext cx="1747827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GABAergic Interneurons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CC6329-C725-9543-8706-B5575DDC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200" y="4129549"/>
            <a:ext cx="1391638" cy="1885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81E4F3-8668-954A-B0A2-367D45552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915" y="1122005"/>
            <a:ext cx="3238911" cy="424178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79A8218-5749-7B42-8C61-FE9E1C85B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796" y="4442207"/>
            <a:ext cx="575762" cy="8000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335D07-AC47-2F40-B055-BF1F045F95C7}"/>
              </a:ext>
            </a:extLst>
          </p:cNvPr>
          <p:cNvCxnSpPr>
            <a:cxnSpLocks/>
          </p:cNvCxnSpPr>
          <p:nvPr/>
        </p:nvCxnSpPr>
        <p:spPr>
          <a:xfrm flipH="1" flipV="1">
            <a:off x="9889559" y="4923281"/>
            <a:ext cx="477185" cy="23351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BF0B2B-0C4A-B746-A181-BF1EB67C5635}"/>
              </a:ext>
            </a:extLst>
          </p:cNvPr>
          <p:cNvCxnSpPr>
            <a:cxnSpLocks/>
          </p:cNvCxnSpPr>
          <p:nvPr/>
        </p:nvCxnSpPr>
        <p:spPr>
          <a:xfrm flipH="1" flipV="1">
            <a:off x="8807703" y="4519040"/>
            <a:ext cx="410451" cy="1724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0CCD843E-3335-4649-B734-2FECF9A39196}"/>
              </a:ext>
            </a:extLst>
          </p:cNvPr>
          <p:cNvSpPr/>
          <p:nvPr/>
        </p:nvSpPr>
        <p:spPr>
          <a:xfrm>
            <a:off x="8867744" y="3846767"/>
            <a:ext cx="277746" cy="546377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AD9F53F8-7BD9-B940-B399-F73C4C27B16F}"/>
              </a:ext>
            </a:extLst>
          </p:cNvPr>
          <p:cNvSpPr/>
          <p:nvPr/>
        </p:nvSpPr>
        <p:spPr>
          <a:xfrm>
            <a:off x="9773663" y="4010047"/>
            <a:ext cx="277746" cy="546377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7F4770D3-AAF5-3142-991B-89D5340A39B6}"/>
              </a:ext>
            </a:extLst>
          </p:cNvPr>
          <p:cNvSpPr/>
          <p:nvPr/>
        </p:nvSpPr>
        <p:spPr>
          <a:xfrm flipH="1">
            <a:off x="10101095" y="3932531"/>
            <a:ext cx="277746" cy="593884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81A01439-E66D-AA4A-9878-42F20437EF48}"/>
              </a:ext>
            </a:extLst>
          </p:cNvPr>
          <p:cNvSpPr/>
          <p:nvPr/>
        </p:nvSpPr>
        <p:spPr>
          <a:xfrm flipH="1">
            <a:off x="9220431" y="3769934"/>
            <a:ext cx="277746" cy="593884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652E9C-491E-AE4A-87ED-EA7032664F10}"/>
              </a:ext>
            </a:extLst>
          </p:cNvPr>
          <p:cNvSpPr txBox="1"/>
          <p:nvPr/>
        </p:nvSpPr>
        <p:spPr>
          <a:xfrm>
            <a:off x="220966" y="1514743"/>
            <a:ext cx="503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Epilepsy – Dlx1&amp;2 mutants disrupt interneuron migration</a:t>
            </a:r>
          </a:p>
        </p:txBody>
      </p:sp>
    </p:spTree>
    <p:extLst>
      <p:ext uri="{BB962C8B-B14F-4D97-AF65-F5344CB8AC3E}">
        <p14:creationId xmlns:p14="http://schemas.microsoft.com/office/powerpoint/2010/main" val="3035488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Sorting Schematic for Caudal Ganglionic Eminence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CCC9AE-A3CD-B947-94EE-26FBD38895AB}"/>
              </a:ext>
            </a:extLst>
          </p:cNvPr>
          <p:cNvGrpSpPr/>
          <p:nvPr/>
        </p:nvGrpSpPr>
        <p:grpSpPr>
          <a:xfrm>
            <a:off x="869431" y="3085736"/>
            <a:ext cx="1987722" cy="1863673"/>
            <a:chOff x="659195" y="3188734"/>
            <a:chExt cx="1987722" cy="186367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F438724-E999-194D-8651-E9C87D9C02CE}"/>
                </a:ext>
              </a:extLst>
            </p:cNvPr>
            <p:cNvGrpSpPr/>
            <p:nvPr/>
          </p:nvGrpSpPr>
          <p:grpSpPr>
            <a:xfrm>
              <a:off x="966972" y="3188734"/>
              <a:ext cx="1679945" cy="1555896"/>
              <a:chOff x="1297171" y="3125973"/>
              <a:chExt cx="1679945" cy="155589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15E0903-38BE-4542-B6E4-AB19E6C3A0F6}"/>
                  </a:ext>
                </a:extLst>
              </p:cNvPr>
              <p:cNvSpPr/>
              <p:nvPr/>
            </p:nvSpPr>
            <p:spPr>
              <a:xfrm>
                <a:off x="1435396" y="3125973"/>
                <a:ext cx="1541720" cy="14141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FC4DEF3-F586-1F43-8907-F0EBB4E85C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7171" y="3125973"/>
                <a:ext cx="0" cy="1414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B6B52A0-1103-E84A-9129-E54A1922B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6" y="4681869"/>
                <a:ext cx="1467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151FA0-9109-C44F-B011-7F36609E14A9}"/>
                </a:ext>
              </a:extLst>
            </p:cNvPr>
            <p:cNvSpPr txBox="1"/>
            <p:nvPr/>
          </p:nvSpPr>
          <p:spPr>
            <a:xfrm>
              <a:off x="1061484" y="4744630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Sox2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FAA4F3-1D56-A149-A6D7-B3E12E28F67E}"/>
                </a:ext>
              </a:extLst>
            </p:cNvPr>
            <p:cNvSpPr txBox="1"/>
            <p:nvPr/>
          </p:nvSpPr>
          <p:spPr>
            <a:xfrm rot="16200000">
              <a:off x="334619" y="3980109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Ascl1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F4E153-30B3-F148-89FF-B61CFEF638B2}"/>
              </a:ext>
            </a:extLst>
          </p:cNvPr>
          <p:cNvGrpSpPr/>
          <p:nvPr/>
        </p:nvGrpSpPr>
        <p:grpSpPr>
          <a:xfrm>
            <a:off x="3195217" y="3099163"/>
            <a:ext cx="1987722" cy="1863673"/>
            <a:chOff x="659195" y="3188734"/>
            <a:chExt cx="1987722" cy="186367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4925610-D0CA-AE4B-B5B0-AA08109FFAB4}"/>
                </a:ext>
              </a:extLst>
            </p:cNvPr>
            <p:cNvGrpSpPr/>
            <p:nvPr/>
          </p:nvGrpSpPr>
          <p:grpSpPr>
            <a:xfrm>
              <a:off x="966972" y="3188734"/>
              <a:ext cx="1679945" cy="1555896"/>
              <a:chOff x="1297171" y="3125973"/>
              <a:chExt cx="1679945" cy="155589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A15DA9D-CD44-C247-B8A9-32EA29C4FA19}"/>
                  </a:ext>
                </a:extLst>
              </p:cNvPr>
              <p:cNvSpPr/>
              <p:nvPr/>
            </p:nvSpPr>
            <p:spPr>
              <a:xfrm>
                <a:off x="1435396" y="3125973"/>
                <a:ext cx="1541720" cy="14141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D0E2FB49-429C-404A-8179-EB3A4C2B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7171" y="3125973"/>
                <a:ext cx="0" cy="1414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E7A2F99-719A-8A4D-A874-66CA440154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6" y="4681869"/>
                <a:ext cx="1467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3D6D64E-D437-9A42-9178-EF227F2A7645}"/>
                </a:ext>
              </a:extLst>
            </p:cNvPr>
            <p:cNvSpPr txBox="1"/>
            <p:nvPr/>
          </p:nvSpPr>
          <p:spPr>
            <a:xfrm>
              <a:off x="1061484" y="4744630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Prox1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661D3A2-AB6A-834F-BFB7-3405F2A502E8}"/>
                </a:ext>
              </a:extLst>
            </p:cNvPr>
            <p:cNvSpPr txBox="1"/>
            <p:nvPr/>
          </p:nvSpPr>
          <p:spPr>
            <a:xfrm rot="16200000">
              <a:off x="334619" y="3980109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Ascl1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EC71A15-11B2-C749-A43D-13AA9BD9DF52}"/>
              </a:ext>
            </a:extLst>
          </p:cNvPr>
          <p:cNvGrpSpPr/>
          <p:nvPr/>
        </p:nvGrpSpPr>
        <p:grpSpPr>
          <a:xfrm>
            <a:off x="2217861" y="3855588"/>
            <a:ext cx="596697" cy="623763"/>
            <a:chOff x="4169716" y="5416869"/>
            <a:chExt cx="735213" cy="62376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D5EEDC2-15A5-F742-940C-03DA63D6CA6B}"/>
                </a:ext>
              </a:extLst>
            </p:cNvPr>
            <p:cNvSpPr/>
            <p:nvPr/>
          </p:nvSpPr>
          <p:spPr>
            <a:xfrm>
              <a:off x="4195373" y="5416869"/>
              <a:ext cx="709556" cy="623763"/>
            </a:xfrm>
            <a:prstGeom prst="rect">
              <a:avLst/>
            </a:prstGeom>
            <a:solidFill>
              <a:srgbClr val="00B0F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BC56327-5197-194B-9C91-41A1242882AD}"/>
                </a:ext>
              </a:extLst>
            </p:cNvPr>
            <p:cNvSpPr txBox="1"/>
            <p:nvPr/>
          </p:nvSpPr>
          <p:spPr>
            <a:xfrm>
              <a:off x="4169716" y="5466240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CGE</a:t>
              </a:r>
            </a:p>
            <a:p>
              <a:pPr algn="ctr"/>
              <a:r>
                <a:rPr lang="en-US" sz="1400" dirty="0"/>
                <a:t>RG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EC935CD-5E73-894B-8C10-2DF03A3FF091}"/>
              </a:ext>
            </a:extLst>
          </p:cNvPr>
          <p:cNvCxnSpPr>
            <a:cxnSpLocks/>
          </p:cNvCxnSpPr>
          <p:nvPr/>
        </p:nvCxnSpPr>
        <p:spPr>
          <a:xfrm flipV="1">
            <a:off x="1736857" y="3743298"/>
            <a:ext cx="1500097" cy="292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5C1F4A5-7993-754E-8325-C3207C5D6461}"/>
              </a:ext>
            </a:extLst>
          </p:cNvPr>
          <p:cNvGrpSpPr/>
          <p:nvPr/>
        </p:nvGrpSpPr>
        <p:grpSpPr>
          <a:xfrm>
            <a:off x="5782620" y="3085736"/>
            <a:ext cx="1987722" cy="1863673"/>
            <a:chOff x="659195" y="3188734"/>
            <a:chExt cx="1987722" cy="186367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27A1D15-0348-FE4F-8218-DEFA10409FFA}"/>
                </a:ext>
              </a:extLst>
            </p:cNvPr>
            <p:cNvGrpSpPr/>
            <p:nvPr/>
          </p:nvGrpSpPr>
          <p:grpSpPr>
            <a:xfrm>
              <a:off x="966972" y="3188734"/>
              <a:ext cx="1679945" cy="1555896"/>
              <a:chOff x="1297171" y="3125973"/>
              <a:chExt cx="1679945" cy="1555896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495F588-7F06-9148-BB36-C7A5F60A03EA}"/>
                  </a:ext>
                </a:extLst>
              </p:cNvPr>
              <p:cNvSpPr/>
              <p:nvPr/>
            </p:nvSpPr>
            <p:spPr>
              <a:xfrm>
                <a:off x="1435396" y="3125973"/>
                <a:ext cx="1541720" cy="14141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B54838C-E0BC-124E-8CCE-DF11CAF22E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7171" y="3125973"/>
                <a:ext cx="0" cy="1414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A60C092-427D-A240-B57E-CE9CF385D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6" y="4681869"/>
                <a:ext cx="1467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BC5689D-1C82-1149-B64B-FC4DC0AF9194}"/>
                </a:ext>
              </a:extLst>
            </p:cNvPr>
            <p:cNvSpPr txBox="1"/>
            <p:nvPr/>
          </p:nvSpPr>
          <p:spPr>
            <a:xfrm>
              <a:off x="1061484" y="4744630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Sp8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1C371A9-9493-9840-9EF8-57037C790871}"/>
                </a:ext>
              </a:extLst>
            </p:cNvPr>
            <p:cNvSpPr txBox="1"/>
            <p:nvPr/>
          </p:nvSpPr>
          <p:spPr>
            <a:xfrm rot="16200000">
              <a:off x="334619" y="3980109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Prox1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9EB527-1B87-5F46-8D54-C2CC06D3C4AF}"/>
              </a:ext>
            </a:extLst>
          </p:cNvPr>
          <p:cNvGrpSpPr/>
          <p:nvPr/>
        </p:nvGrpSpPr>
        <p:grpSpPr>
          <a:xfrm>
            <a:off x="4451390" y="3833764"/>
            <a:ext cx="746349" cy="645248"/>
            <a:chOff x="9088222" y="5395046"/>
            <a:chExt cx="816872" cy="64524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1237C6-2984-0044-9960-D0ECDA1648A5}"/>
                </a:ext>
              </a:extLst>
            </p:cNvPr>
            <p:cNvSpPr/>
            <p:nvPr/>
          </p:nvSpPr>
          <p:spPr>
            <a:xfrm>
              <a:off x="9088222" y="5395046"/>
              <a:ext cx="723821" cy="64524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7C2F3D4-6AB4-F748-A69F-F7CACEB8B0F9}"/>
                </a:ext>
              </a:extLst>
            </p:cNvPr>
            <p:cNvSpPr txBox="1"/>
            <p:nvPr/>
          </p:nvSpPr>
          <p:spPr>
            <a:xfrm>
              <a:off x="9088222" y="5456228"/>
              <a:ext cx="816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INs</a:t>
              </a: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F7AAF4B-3BAF-6A44-A58C-720FC5707C51}"/>
              </a:ext>
            </a:extLst>
          </p:cNvPr>
          <p:cNvCxnSpPr>
            <a:cxnSpLocks/>
          </p:cNvCxnSpPr>
          <p:nvPr/>
        </p:nvCxnSpPr>
        <p:spPr>
          <a:xfrm flipV="1">
            <a:off x="4246639" y="3666006"/>
            <a:ext cx="1498698" cy="364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27B9CA7B-7C52-2F40-A77B-375653CECCEB}"/>
              </a:ext>
            </a:extLst>
          </p:cNvPr>
          <p:cNvSpPr txBox="1"/>
          <p:nvPr/>
        </p:nvSpPr>
        <p:spPr>
          <a:xfrm>
            <a:off x="180722" y="931745"/>
            <a:ext cx="2008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Marker Genes</a:t>
            </a:r>
          </a:p>
          <a:p>
            <a:pPr algn="ctr"/>
            <a:r>
              <a:rPr lang="en-US" b="1" dirty="0"/>
              <a:t>Sox2, Ascl1, Prox1, Sp8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F89644-CA53-0541-B7BD-E442E38BF77C}"/>
              </a:ext>
            </a:extLst>
          </p:cNvPr>
          <p:cNvSpPr/>
          <p:nvPr/>
        </p:nvSpPr>
        <p:spPr>
          <a:xfrm>
            <a:off x="1572019" y="3860620"/>
            <a:ext cx="616125" cy="597360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3E71E9D-8D5E-A242-A009-7B4742D91B44}"/>
              </a:ext>
            </a:extLst>
          </p:cNvPr>
          <p:cNvSpPr/>
          <p:nvPr/>
        </p:nvSpPr>
        <p:spPr>
          <a:xfrm>
            <a:off x="3742853" y="3816226"/>
            <a:ext cx="610158" cy="667954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F77A3C2-05E1-FC48-8D78-86C8DDD46B72}"/>
              </a:ext>
            </a:extLst>
          </p:cNvPr>
          <p:cNvGrpSpPr/>
          <p:nvPr/>
        </p:nvGrpSpPr>
        <p:grpSpPr>
          <a:xfrm>
            <a:off x="1634159" y="3126245"/>
            <a:ext cx="1205128" cy="661448"/>
            <a:chOff x="4195373" y="5416869"/>
            <a:chExt cx="740783" cy="62376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3EBA800-68DA-6D4B-9EE0-B8D7C7A921B9}"/>
                </a:ext>
              </a:extLst>
            </p:cNvPr>
            <p:cNvSpPr/>
            <p:nvPr/>
          </p:nvSpPr>
          <p:spPr>
            <a:xfrm>
              <a:off x="4195373" y="5416869"/>
              <a:ext cx="709556" cy="623763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1CF33F4-71D0-9643-93B0-7BBC94ED3EDE}"/>
                </a:ext>
              </a:extLst>
            </p:cNvPr>
            <p:cNvSpPr txBox="1"/>
            <p:nvPr/>
          </p:nvSpPr>
          <p:spPr>
            <a:xfrm>
              <a:off x="4202510" y="5466447"/>
              <a:ext cx="733646" cy="49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CGE </a:t>
              </a:r>
              <a:r>
                <a:rPr lang="en-US" sz="1400" dirty="0" err="1"/>
                <a:t>iPCs</a:t>
              </a:r>
              <a:endParaRPr lang="en-US" sz="14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AEE7652-85FE-D143-9343-6BC48504DB93}"/>
              </a:ext>
            </a:extLst>
          </p:cNvPr>
          <p:cNvGrpSpPr/>
          <p:nvPr/>
        </p:nvGrpSpPr>
        <p:grpSpPr>
          <a:xfrm>
            <a:off x="8163199" y="2130917"/>
            <a:ext cx="778783" cy="623763"/>
            <a:chOff x="4169716" y="5416869"/>
            <a:chExt cx="735213" cy="623763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7B8E3C1-E099-B647-8B2B-6126B54F9122}"/>
                </a:ext>
              </a:extLst>
            </p:cNvPr>
            <p:cNvSpPr/>
            <p:nvPr/>
          </p:nvSpPr>
          <p:spPr>
            <a:xfrm>
              <a:off x="4195373" y="5416869"/>
              <a:ext cx="709556" cy="623763"/>
            </a:xfrm>
            <a:prstGeom prst="rect">
              <a:avLst/>
            </a:prstGeom>
            <a:solidFill>
              <a:srgbClr val="00B0F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3DD4F4-46F7-5949-941A-C8CB52915308}"/>
                </a:ext>
              </a:extLst>
            </p:cNvPr>
            <p:cNvSpPr txBox="1"/>
            <p:nvPr/>
          </p:nvSpPr>
          <p:spPr>
            <a:xfrm>
              <a:off x="4169716" y="5466240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CGE</a:t>
              </a:r>
            </a:p>
            <a:p>
              <a:pPr algn="ctr"/>
              <a:r>
                <a:rPr lang="en-US" sz="1400" dirty="0"/>
                <a:t>RG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E3BB49B-4536-A84D-B204-CBDC4557082D}"/>
              </a:ext>
            </a:extLst>
          </p:cNvPr>
          <p:cNvGrpSpPr/>
          <p:nvPr/>
        </p:nvGrpSpPr>
        <p:grpSpPr>
          <a:xfrm>
            <a:off x="7038851" y="3812732"/>
            <a:ext cx="746349" cy="645248"/>
            <a:chOff x="8994012" y="5860240"/>
            <a:chExt cx="816872" cy="645248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E2FAB8A-196F-0541-9FB1-FC4F356729F2}"/>
                </a:ext>
              </a:extLst>
            </p:cNvPr>
            <p:cNvSpPr/>
            <p:nvPr/>
          </p:nvSpPr>
          <p:spPr>
            <a:xfrm>
              <a:off x="9043418" y="5860240"/>
              <a:ext cx="723821" cy="645248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16921B8-08D0-DF46-9B8E-58A18707263B}"/>
                </a:ext>
              </a:extLst>
            </p:cNvPr>
            <p:cNvSpPr txBox="1"/>
            <p:nvPr/>
          </p:nvSpPr>
          <p:spPr>
            <a:xfrm>
              <a:off x="8994012" y="5968353"/>
              <a:ext cx="816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INs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038534-4F69-4D47-9817-CFFB3F1C9175}"/>
              </a:ext>
            </a:extLst>
          </p:cNvPr>
          <p:cNvGrpSpPr/>
          <p:nvPr/>
        </p:nvGrpSpPr>
        <p:grpSpPr>
          <a:xfrm>
            <a:off x="10626759" y="2120531"/>
            <a:ext cx="746349" cy="645248"/>
            <a:chOff x="7213080" y="3965132"/>
            <a:chExt cx="746349" cy="645248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9C5F502-9799-534D-9816-ADAB0C50CC6A}"/>
                </a:ext>
              </a:extLst>
            </p:cNvPr>
            <p:cNvSpPr/>
            <p:nvPr/>
          </p:nvSpPr>
          <p:spPr>
            <a:xfrm>
              <a:off x="7236392" y="3965132"/>
              <a:ext cx="661331" cy="645248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8112AFC-31A9-DF45-8530-B0B104A75A60}"/>
                </a:ext>
              </a:extLst>
            </p:cNvPr>
            <p:cNvSpPr txBox="1"/>
            <p:nvPr/>
          </p:nvSpPr>
          <p:spPr>
            <a:xfrm>
              <a:off x="7213080" y="4044426"/>
              <a:ext cx="746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</a:t>
              </a:r>
            </a:p>
            <a:p>
              <a:r>
                <a:rPr lang="en-US" sz="1400" dirty="0"/>
                <a:t>IN-2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0EB1C52-5EDD-7245-89D0-BEEE867BD0AE}"/>
              </a:ext>
            </a:extLst>
          </p:cNvPr>
          <p:cNvGrpSpPr/>
          <p:nvPr/>
        </p:nvGrpSpPr>
        <p:grpSpPr>
          <a:xfrm>
            <a:off x="9023660" y="2126836"/>
            <a:ext cx="724105" cy="661448"/>
            <a:chOff x="4195373" y="5416869"/>
            <a:chExt cx="740783" cy="62376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9AB129F-998D-094A-8C71-E9D83CE7DC9A}"/>
                </a:ext>
              </a:extLst>
            </p:cNvPr>
            <p:cNvSpPr/>
            <p:nvPr/>
          </p:nvSpPr>
          <p:spPr>
            <a:xfrm>
              <a:off x="4195373" y="5416869"/>
              <a:ext cx="709556" cy="623763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E1E492A-8255-C64A-9042-861BC56779E0}"/>
                </a:ext>
              </a:extLst>
            </p:cNvPr>
            <p:cNvSpPr txBox="1"/>
            <p:nvPr/>
          </p:nvSpPr>
          <p:spPr>
            <a:xfrm>
              <a:off x="4202510" y="5466447"/>
              <a:ext cx="733646" cy="493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CGE </a:t>
              </a:r>
              <a:r>
                <a:rPr lang="en-US" sz="1400" dirty="0" err="1"/>
                <a:t>iPCs</a:t>
              </a:r>
              <a:endParaRPr lang="en-US" sz="1400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31B3DA2-1CE2-864B-A895-19D262DDA8D8}"/>
              </a:ext>
            </a:extLst>
          </p:cNvPr>
          <p:cNvGrpSpPr/>
          <p:nvPr/>
        </p:nvGrpSpPr>
        <p:grpSpPr>
          <a:xfrm>
            <a:off x="9859393" y="2120531"/>
            <a:ext cx="746349" cy="645248"/>
            <a:chOff x="9088222" y="5395046"/>
            <a:chExt cx="816872" cy="645248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78E6E10-423F-7F4A-B325-29635AF97468}"/>
                </a:ext>
              </a:extLst>
            </p:cNvPr>
            <p:cNvSpPr/>
            <p:nvPr/>
          </p:nvSpPr>
          <p:spPr>
            <a:xfrm>
              <a:off x="9088222" y="5395046"/>
              <a:ext cx="723821" cy="64524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F74554-46B9-FA4A-8F57-6AFE86C690FB}"/>
                </a:ext>
              </a:extLst>
            </p:cNvPr>
            <p:cNvSpPr txBox="1"/>
            <p:nvPr/>
          </p:nvSpPr>
          <p:spPr>
            <a:xfrm>
              <a:off x="9088222" y="5456228"/>
              <a:ext cx="81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</a:t>
              </a:r>
            </a:p>
            <a:p>
              <a:r>
                <a:rPr lang="en-US" sz="1400" dirty="0"/>
                <a:t>IN-1</a:t>
              </a: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F1971786-0619-784B-968F-5655859655AD}"/>
              </a:ext>
            </a:extLst>
          </p:cNvPr>
          <p:cNvSpPr txBox="1"/>
          <p:nvPr/>
        </p:nvSpPr>
        <p:spPr>
          <a:xfrm>
            <a:off x="10650071" y="2835009"/>
            <a:ext cx="793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Sox2</a:t>
            </a:r>
            <a:r>
              <a:rPr lang="en-US" sz="1200" baseline="30000" dirty="0"/>
              <a:t>mid-lo</a:t>
            </a:r>
            <a:r>
              <a:rPr lang="en-US" sz="1200" dirty="0"/>
              <a:t>, </a:t>
            </a:r>
          </a:p>
          <a:p>
            <a:r>
              <a:rPr lang="en-US" sz="1200" dirty="0"/>
              <a:t>Ascl1</a:t>
            </a:r>
            <a:r>
              <a:rPr lang="en-US" sz="1200" baseline="30000" dirty="0"/>
              <a:t>-</a:t>
            </a:r>
            <a:r>
              <a:rPr lang="en-US" sz="1200" dirty="0"/>
              <a:t>,</a:t>
            </a:r>
          </a:p>
          <a:p>
            <a:r>
              <a:rPr lang="en-US" sz="1200" dirty="0"/>
              <a:t>Prox1-, </a:t>
            </a:r>
          </a:p>
          <a:p>
            <a:r>
              <a:rPr lang="en-US" sz="1200" dirty="0"/>
              <a:t>Sp8+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B893E35-D7F0-8142-929D-2D1DCF36C16B}"/>
              </a:ext>
            </a:extLst>
          </p:cNvPr>
          <p:cNvSpPr txBox="1"/>
          <p:nvPr/>
        </p:nvSpPr>
        <p:spPr>
          <a:xfrm>
            <a:off x="9809473" y="2826961"/>
            <a:ext cx="79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Sox2</a:t>
            </a:r>
            <a:r>
              <a:rPr lang="en-US" sz="1200" baseline="30000" dirty="0"/>
              <a:t>mid-lo</a:t>
            </a:r>
            <a:r>
              <a:rPr lang="en-US" sz="1200" dirty="0"/>
              <a:t>, </a:t>
            </a:r>
          </a:p>
          <a:p>
            <a:r>
              <a:rPr lang="en-US" sz="1200" dirty="0"/>
              <a:t>Ascl1</a:t>
            </a:r>
            <a:r>
              <a:rPr lang="en-US" sz="1200" baseline="30000" dirty="0"/>
              <a:t>-</a:t>
            </a:r>
            <a:r>
              <a:rPr lang="en-US" sz="1200" dirty="0"/>
              <a:t>,</a:t>
            </a:r>
          </a:p>
          <a:p>
            <a:r>
              <a:rPr lang="en-US" sz="1200" dirty="0"/>
              <a:t>Prox1+,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BB5366F-8025-1B41-9C00-14F8CB12CEEF}"/>
              </a:ext>
            </a:extLst>
          </p:cNvPr>
          <p:cNvSpPr txBox="1"/>
          <p:nvPr/>
        </p:nvSpPr>
        <p:spPr>
          <a:xfrm>
            <a:off x="8190376" y="2855652"/>
            <a:ext cx="79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Sox2</a:t>
            </a:r>
            <a:r>
              <a:rPr lang="en-US" sz="1200" baseline="30000" dirty="0"/>
              <a:t>hi</a:t>
            </a:r>
            <a:r>
              <a:rPr lang="en-US" sz="1200" dirty="0"/>
              <a:t>, </a:t>
            </a:r>
          </a:p>
          <a:p>
            <a:r>
              <a:rPr lang="en-US" sz="1200"/>
              <a:t>Ascl1</a:t>
            </a:r>
            <a:r>
              <a:rPr lang="en-US" sz="1200" baseline="30000" dirty="0"/>
              <a:t>-</a:t>
            </a:r>
            <a:endParaRPr lang="en-US" sz="12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684E57A-2A99-474F-AF72-99FF46567BDA}"/>
              </a:ext>
            </a:extLst>
          </p:cNvPr>
          <p:cNvSpPr txBox="1"/>
          <p:nvPr/>
        </p:nvSpPr>
        <p:spPr>
          <a:xfrm>
            <a:off x="9002355" y="2855652"/>
            <a:ext cx="79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Sox2</a:t>
            </a:r>
            <a:r>
              <a:rPr lang="en-US" sz="1200" baseline="30000" dirty="0"/>
              <a:t>mid-lo</a:t>
            </a:r>
            <a:r>
              <a:rPr lang="en-US" sz="1200" dirty="0"/>
              <a:t>, </a:t>
            </a:r>
          </a:p>
          <a:p>
            <a:r>
              <a:rPr lang="en-US" sz="1200" dirty="0"/>
              <a:t>Ascl1</a:t>
            </a:r>
            <a:r>
              <a:rPr lang="en-US" sz="1200" baseline="30000" dirty="0"/>
              <a:t>+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646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FACS Experimental Details for Ganglionic Eminence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39D2156-B0DD-774B-94AE-6BCD6C345DF3}"/>
              </a:ext>
            </a:extLst>
          </p:cNvPr>
          <p:cNvSpPr txBox="1"/>
          <p:nvPr/>
        </p:nvSpPr>
        <p:spPr>
          <a:xfrm>
            <a:off x="557213" y="4307330"/>
            <a:ext cx="2452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Trimester Prefrontal Cortex Tissues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481461B-EDCD-EE4A-97BE-BE18BB893714}"/>
              </a:ext>
            </a:extLst>
          </p:cNvPr>
          <p:cNvCxnSpPr>
            <a:cxnSpLocks/>
          </p:cNvCxnSpPr>
          <p:nvPr/>
        </p:nvCxnSpPr>
        <p:spPr>
          <a:xfrm>
            <a:off x="3155950" y="4643320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DBF8C98F-A726-FB49-9415-1A1F0650BD2D}"/>
              </a:ext>
            </a:extLst>
          </p:cNvPr>
          <p:cNvSpPr txBox="1"/>
          <p:nvPr/>
        </p:nvSpPr>
        <p:spPr>
          <a:xfrm>
            <a:off x="4377608" y="4197448"/>
            <a:ext cx="2452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 Gene </a:t>
            </a:r>
          </a:p>
          <a:p>
            <a:r>
              <a:rPr lang="en-US" dirty="0"/>
              <a:t>Staining with Immunohistochemistry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96FD900-7393-EF4B-B478-9EEE11810834}"/>
              </a:ext>
            </a:extLst>
          </p:cNvPr>
          <p:cNvCxnSpPr>
            <a:cxnSpLocks/>
          </p:cNvCxnSpPr>
          <p:nvPr/>
        </p:nvCxnSpPr>
        <p:spPr>
          <a:xfrm>
            <a:off x="6633704" y="4659114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1B9CB3E3-AD5A-014E-AB52-D508E6CA72C0}"/>
              </a:ext>
            </a:extLst>
          </p:cNvPr>
          <p:cNvSpPr txBox="1"/>
          <p:nvPr/>
        </p:nvSpPr>
        <p:spPr>
          <a:xfrm>
            <a:off x="7702649" y="4335948"/>
            <a:ext cx="137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Nucleus Suspension</a:t>
            </a: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3051865B-3ADF-4948-B637-498512192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27" y="2522052"/>
            <a:ext cx="828958" cy="1637532"/>
          </a:xfrm>
          <a:prstGeom prst="rect">
            <a:avLst/>
          </a:prstGeom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33DC660-896C-CE4D-A746-7A8AB62A8D5D}"/>
              </a:ext>
            </a:extLst>
          </p:cNvPr>
          <p:cNvCxnSpPr>
            <a:cxnSpLocks/>
          </p:cNvCxnSpPr>
          <p:nvPr/>
        </p:nvCxnSpPr>
        <p:spPr>
          <a:xfrm>
            <a:off x="9036050" y="4659113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19D30F4-A00E-414C-A60F-E7EDFCF14746}"/>
              </a:ext>
            </a:extLst>
          </p:cNvPr>
          <p:cNvSpPr txBox="1"/>
          <p:nvPr/>
        </p:nvSpPr>
        <p:spPr>
          <a:xfrm>
            <a:off x="10268071" y="4434529"/>
            <a:ext cx="76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184D78B-700D-244E-923A-ACE309A8EFB0}"/>
              </a:ext>
            </a:extLst>
          </p:cNvPr>
          <p:cNvSpPr txBox="1"/>
          <p:nvPr/>
        </p:nvSpPr>
        <p:spPr>
          <a:xfrm>
            <a:off x="8970621" y="3964093"/>
            <a:ext cx="984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Fixation, Staining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EA3A736-2FC0-0143-BF31-A150068BADF3}"/>
              </a:ext>
            </a:extLst>
          </p:cNvPr>
          <p:cNvSpPr txBox="1"/>
          <p:nvPr/>
        </p:nvSpPr>
        <p:spPr>
          <a:xfrm>
            <a:off x="4277390" y="3314587"/>
            <a:ext cx="198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Sox2, Lhx6, Prox1</a:t>
            </a: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EC470DCB-F062-E64B-9F98-90BE25685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754" y="2528714"/>
            <a:ext cx="2263246" cy="1646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6C99E8-4AAB-2C4E-83B8-DC767B82CD3E}"/>
              </a:ext>
            </a:extLst>
          </p:cNvPr>
          <p:cNvSpPr txBox="1"/>
          <p:nvPr/>
        </p:nvSpPr>
        <p:spPr>
          <a:xfrm>
            <a:off x="2029551" y="2808899"/>
            <a:ext cx="176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Dissect Cortical Plate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F02DD23-6B89-B64D-9EA7-58C25BF66CE7}"/>
              </a:ext>
            </a:extLst>
          </p:cNvPr>
          <p:cNvSpPr/>
          <p:nvPr/>
        </p:nvSpPr>
        <p:spPr>
          <a:xfrm>
            <a:off x="557213" y="2720717"/>
            <a:ext cx="1472338" cy="1240201"/>
          </a:xfrm>
          <a:custGeom>
            <a:avLst/>
            <a:gdLst>
              <a:gd name="connsiteX0" fmla="*/ 482 w 2623915"/>
              <a:gd name="connsiteY0" fmla="*/ 116651 h 1843785"/>
              <a:gd name="connsiteX1" fmla="*/ 305282 w 2623915"/>
              <a:gd name="connsiteY1" fmla="*/ 599251 h 1843785"/>
              <a:gd name="connsiteX2" fmla="*/ 521182 w 2623915"/>
              <a:gd name="connsiteY2" fmla="*/ 1018351 h 1843785"/>
              <a:gd name="connsiteX3" fmla="*/ 711682 w 2623915"/>
              <a:gd name="connsiteY3" fmla="*/ 1424751 h 1843785"/>
              <a:gd name="connsiteX4" fmla="*/ 825982 w 2623915"/>
              <a:gd name="connsiteY4" fmla="*/ 1729551 h 1843785"/>
              <a:gd name="connsiteX5" fmla="*/ 1245082 w 2623915"/>
              <a:gd name="connsiteY5" fmla="*/ 1793051 h 1843785"/>
              <a:gd name="connsiteX6" fmla="*/ 1740382 w 2623915"/>
              <a:gd name="connsiteY6" fmla="*/ 1818451 h 1843785"/>
              <a:gd name="connsiteX7" fmla="*/ 2057882 w 2623915"/>
              <a:gd name="connsiteY7" fmla="*/ 1412051 h 1843785"/>
              <a:gd name="connsiteX8" fmla="*/ 2400782 w 2623915"/>
              <a:gd name="connsiteY8" fmla="*/ 421451 h 1843785"/>
              <a:gd name="connsiteX9" fmla="*/ 2603982 w 2623915"/>
              <a:gd name="connsiteY9" fmla="*/ 103951 h 1843785"/>
              <a:gd name="connsiteX10" fmla="*/ 1905482 w 2623915"/>
              <a:gd name="connsiteY10" fmla="*/ 15051 h 1843785"/>
              <a:gd name="connsiteX11" fmla="*/ 978382 w 2623915"/>
              <a:gd name="connsiteY11" fmla="*/ 2351 h 1843785"/>
              <a:gd name="connsiteX12" fmla="*/ 254482 w 2623915"/>
              <a:gd name="connsiteY12" fmla="*/ 40451 h 1843785"/>
              <a:gd name="connsiteX13" fmla="*/ 482 w 2623915"/>
              <a:gd name="connsiteY13" fmla="*/ 116651 h 1843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3915" h="1843785">
                <a:moveTo>
                  <a:pt x="482" y="116651"/>
                </a:moveTo>
                <a:cubicBezTo>
                  <a:pt x="8949" y="209784"/>
                  <a:pt x="218499" y="448968"/>
                  <a:pt x="305282" y="599251"/>
                </a:cubicBezTo>
                <a:cubicBezTo>
                  <a:pt x="392065" y="749534"/>
                  <a:pt x="453449" y="880768"/>
                  <a:pt x="521182" y="1018351"/>
                </a:cubicBezTo>
                <a:cubicBezTo>
                  <a:pt x="588915" y="1155934"/>
                  <a:pt x="660882" y="1306218"/>
                  <a:pt x="711682" y="1424751"/>
                </a:cubicBezTo>
                <a:cubicBezTo>
                  <a:pt x="762482" y="1543284"/>
                  <a:pt x="737082" y="1668168"/>
                  <a:pt x="825982" y="1729551"/>
                </a:cubicBezTo>
                <a:cubicBezTo>
                  <a:pt x="914882" y="1790934"/>
                  <a:pt x="1092682" y="1778234"/>
                  <a:pt x="1245082" y="1793051"/>
                </a:cubicBezTo>
                <a:cubicBezTo>
                  <a:pt x="1397482" y="1807868"/>
                  <a:pt x="1604915" y="1881951"/>
                  <a:pt x="1740382" y="1818451"/>
                </a:cubicBezTo>
                <a:cubicBezTo>
                  <a:pt x="1875849" y="1754951"/>
                  <a:pt x="1947815" y="1644884"/>
                  <a:pt x="2057882" y="1412051"/>
                </a:cubicBezTo>
                <a:cubicBezTo>
                  <a:pt x="2167949" y="1179218"/>
                  <a:pt x="2309765" y="639468"/>
                  <a:pt x="2400782" y="421451"/>
                </a:cubicBezTo>
                <a:cubicBezTo>
                  <a:pt x="2491799" y="203434"/>
                  <a:pt x="2686532" y="171684"/>
                  <a:pt x="2603982" y="103951"/>
                </a:cubicBezTo>
                <a:cubicBezTo>
                  <a:pt x="2521432" y="36218"/>
                  <a:pt x="2176415" y="31984"/>
                  <a:pt x="1905482" y="15051"/>
                </a:cubicBezTo>
                <a:cubicBezTo>
                  <a:pt x="1634549" y="-1882"/>
                  <a:pt x="1253549" y="-1882"/>
                  <a:pt x="978382" y="2351"/>
                </a:cubicBezTo>
                <a:cubicBezTo>
                  <a:pt x="703215" y="6584"/>
                  <a:pt x="413232" y="21401"/>
                  <a:pt x="254482" y="40451"/>
                </a:cubicBezTo>
                <a:cubicBezTo>
                  <a:pt x="95732" y="59501"/>
                  <a:pt x="-7985" y="23518"/>
                  <a:pt x="482" y="11665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4304F92-2D46-3247-B353-C64B558C01FD}"/>
              </a:ext>
            </a:extLst>
          </p:cNvPr>
          <p:cNvSpPr/>
          <p:nvPr/>
        </p:nvSpPr>
        <p:spPr>
          <a:xfrm>
            <a:off x="515193" y="2720717"/>
            <a:ext cx="1472338" cy="890584"/>
          </a:xfrm>
          <a:custGeom>
            <a:avLst/>
            <a:gdLst>
              <a:gd name="connsiteX0" fmla="*/ 0 w 1130300"/>
              <a:gd name="connsiteY0" fmla="*/ 25400 h 914400"/>
              <a:gd name="connsiteX1" fmla="*/ 139700 w 1130300"/>
              <a:gd name="connsiteY1" fmla="*/ 279400 h 914400"/>
              <a:gd name="connsiteX2" fmla="*/ 266700 w 1130300"/>
              <a:gd name="connsiteY2" fmla="*/ 635000 h 914400"/>
              <a:gd name="connsiteX3" fmla="*/ 317500 w 1130300"/>
              <a:gd name="connsiteY3" fmla="*/ 914400 h 914400"/>
              <a:gd name="connsiteX4" fmla="*/ 774700 w 1130300"/>
              <a:gd name="connsiteY4" fmla="*/ 901700 h 914400"/>
              <a:gd name="connsiteX5" fmla="*/ 901700 w 1130300"/>
              <a:gd name="connsiteY5" fmla="*/ 863600 h 914400"/>
              <a:gd name="connsiteX6" fmla="*/ 1028700 w 1130300"/>
              <a:gd name="connsiteY6" fmla="*/ 406400 h 914400"/>
              <a:gd name="connsiteX7" fmla="*/ 1130300 w 1130300"/>
              <a:gd name="connsiteY7" fmla="*/ 139700 h 914400"/>
              <a:gd name="connsiteX8" fmla="*/ 1130300 w 1130300"/>
              <a:gd name="connsiteY8" fmla="*/ 0 h 914400"/>
              <a:gd name="connsiteX9" fmla="*/ 0 w 1130300"/>
              <a:gd name="connsiteY9" fmla="*/ 25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0300" h="914400">
                <a:moveTo>
                  <a:pt x="0" y="25400"/>
                </a:moveTo>
                <a:lnTo>
                  <a:pt x="139700" y="279400"/>
                </a:lnTo>
                <a:lnTo>
                  <a:pt x="266700" y="635000"/>
                </a:lnTo>
                <a:lnTo>
                  <a:pt x="317500" y="914400"/>
                </a:lnTo>
                <a:lnTo>
                  <a:pt x="774700" y="901700"/>
                </a:lnTo>
                <a:lnTo>
                  <a:pt x="901700" y="863600"/>
                </a:lnTo>
                <a:lnTo>
                  <a:pt x="1028700" y="406400"/>
                </a:lnTo>
                <a:lnTo>
                  <a:pt x="1130300" y="139700"/>
                </a:lnTo>
                <a:lnTo>
                  <a:pt x="113030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Cortical 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5D1C6-B7ED-B847-BD27-65FCB5BFCC1B}"/>
              </a:ext>
            </a:extLst>
          </p:cNvPr>
          <p:cNvSpPr txBox="1"/>
          <p:nvPr/>
        </p:nvSpPr>
        <p:spPr>
          <a:xfrm>
            <a:off x="6514911" y="5972175"/>
            <a:ext cx="344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Caveat alternative approach: </a:t>
            </a:r>
            <a:r>
              <a:rPr lang="en-US" b="1" dirty="0" err="1"/>
              <a:t>NeuN</a:t>
            </a:r>
            <a:r>
              <a:rPr lang="en-US" b="1" dirty="0"/>
              <a:t>, Prox1, Lhx6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65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63" grpId="0"/>
      <p:bldP spid="177" grpId="0"/>
      <p:bldP spid="180" grpId="0"/>
      <p:bldP spid="181" grpId="0"/>
      <p:bldP spid="182" grpId="0"/>
      <p:bldP spid="3" grpId="0"/>
      <p:bldP spid="36" grpId="0" animBg="1"/>
      <p:bldP spid="41" grpId="0" animBg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Sorting Schematic for Prefrontal Cortex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F55F1D-87E4-E648-8ADC-F59B8140D15B}"/>
              </a:ext>
            </a:extLst>
          </p:cNvPr>
          <p:cNvGrpSpPr/>
          <p:nvPr/>
        </p:nvGrpSpPr>
        <p:grpSpPr>
          <a:xfrm>
            <a:off x="3007564" y="3112258"/>
            <a:ext cx="1987722" cy="1863673"/>
            <a:chOff x="659195" y="3188734"/>
            <a:chExt cx="1987722" cy="18636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4CB334F-85BE-594C-A62A-92C39D60553A}"/>
                </a:ext>
              </a:extLst>
            </p:cNvPr>
            <p:cNvGrpSpPr/>
            <p:nvPr/>
          </p:nvGrpSpPr>
          <p:grpSpPr>
            <a:xfrm>
              <a:off x="966972" y="3188734"/>
              <a:ext cx="1679945" cy="1555896"/>
              <a:chOff x="1297171" y="3125973"/>
              <a:chExt cx="1679945" cy="155589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BB8247-616C-2B48-9811-F313731AC95B}"/>
                  </a:ext>
                </a:extLst>
              </p:cNvPr>
              <p:cNvSpPr/>
              <p:nvPr/>
            </p:nvSpPr>
            <p:spPr>
              <a:xfrm>
                <a:off x="1435396" y="3125973"/>
                <a:ext cx="1541720" cy="14141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DA02AB0-8F2C-E74C-9AE8-4325C47BCA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7171" y="3125973"/>
                <a:ext cx="0" cy="1414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215E710-4DA1-9E47-9F8B-576C56F74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6" y="4681869"/>
                <a:ext cx="1467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A899F7-AE34-3148-8A0E-AD04F623C8DF}"/>
                </a:ext>
              </a:extLst>
            </p:cNvPr>
            <p:cNvSpPr txBox="1"/>
            <p:nvPr/>
          </p:nvSpPr>
          <p:spPr>
            <a:xfrm>
              <a:off x="1061484" y="4744630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Lhx6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B47593-EE2B-F94B-BA2C-A63D3E30E641}"/>
                </a:ext>
              </a:extLst>
            </p:cNvPr>
            <p:cNvSpPr txBox="1"/>
            <p:nvPr/>
          </p:nvSpPr>
          <p:spPr>
            <a:xfrm rot="16200000">
              <a:off x="334619" y="3980109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Sox2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2F65BBC-794E-2348-B818-F5D57340BD92}"/>
              </a:ext>
            </a:extLst>
          </p:cNvPr>
          <p:cNvGrpSpPr/>
          <p:nvPr/>
        </p:nvGrpSpPr>
        <p:grpSpPr>
          <a:xfrm>
            <a:off x="4237703" y="3183505"/>
            <a:ext cx="655085" cy="567200"/>
            <a:chOff x="1889334" y="3259981"/>
            <a:chExt cx="655085" cy="5672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33CDA89-7005-3548-9637-62F84BEACA18}"/>
                </a:ext>
              </a:extLst>
            </p:cNvPr>
            <p:cNvSpPr/>
            <p:nvPr/>
          </p:nvSpPr>
          <p:spPr>
            <a:xfrm>
              <a:off x="1889334" y="3261883"/>
              <a:ext cx="655085" cy="5652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C7F5FD-4807-5C41-AF86-B498852DB72D}"/>
                </a:ext>
              </a:extLst>
            </p:cNvPr>
            <p:cNvSpPr txBox="1"/>
            <p:nvPr/>
          </p:nvSpPr>
          <p:spPr>
            <a:xfrm>
              <a:off x="1925882" y="3259981"/>
              <a:ext cx="57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CIN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96A8C5EA-63CF-DD46-9608-A340B26A74D7}"/>
              </a:ext>
            </a:extLst>
          </p:cNvPr>
          <p:cNvSpPr/>
          <p:nvPr/>
        </p:nvSpPr>
        <p:spPr>
          <a:xfrm>
            <a:off x="3496591" y="3177678"/>
            <a:ext cx="655085" cy="1304556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C57850-2F74-FF4B-AF4C-0A5A27C80294}"/>
              </a:ext>
            </a:extLst>
          </p:cNvPr>
          <p:cNvSpPr txBox="1"/>
          <p:nvPr/>
        </p:nvSpPr>
        <p:spPr>
          <a:xfrm>
            <a:off x="3529949" y="3491650"/>
            <a:ext cx="93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Lhx6-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7855B8-3502-9D4F-A253-174880F53ECE}"/>
              </a:ext>
            </a:extLst>
          </p:cNvPr>
          <p:cNvCxnSpPr>
            <a:cxnSpLocks/>
          </p:cNvCxnSpPr>
          <p:nvPr/>
        </p:nvCxnSpPr>
        <p:spPr>
          <a:xfrm flipV="1">
            <a:off x="3960210" y="3777814"/>
            <a:ext cx="1556437" cy="13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9EE10C8-1B1A-A349-B947-3083B59322F1}"/>
              </a:ext>
            </a:extLst>
          </p:cNvPr>
          <p:cNvGrpSpPr/>
          <p:nvPr/>
        </p:nvGrpSpPr>
        <p:grpSpPr>
          <a:xfrm>
            <a:off x="4235219" y="3826137"/>
            <a:ext cx="655085" cy="649879"/>
            <a:chOff x="1886850" y="3902613"/>
            <a:chExt cx="655085" cy="64987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5D2141-1BBC-5F4B-9573-198A970E0C84}"/>
                </a:ext>
              </a:extLst>
            </p:cNvPr>
            <p:cNvSpPr/>
            <p:nvPr/>
          </p:nvSpPr>
          <p:spPr>
            <a:xfrm>
              <a:off x="1886850" y="3902613"/>
              <a:ext cx="655085" cy="6498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F85306-34A8-7141-AD98-7376AD39F6A2}"/>
                </a:ext>
              </a:extLst>
            </p:cNvPr>
            <p:cNvSpPr txBox="1"/>
            <p:nvPr/>
          </p:nvSpPr>
          <p:spPr>
            <a:xfrm>
              <a:off x="1895231" y="3973941"/>
              <a:ext cx="629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</a:p>
            <a:p>
              <a:r>
                <a:rPr lang="en-US" sz="1400" dirty="0" err="1"/>
                <a:t>mCIN</a:t>
              </a:r>
              <a:endParaRPr lang="en-US" sz="14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12FAB0-0324-DD4E-AA02-C72B88482293}"/>
              </a:ext>
            </a:extLst>
          </p:cNvPr>
          <p:cNvGrpSpPr/>
          <p:nvPr/>
        </p:nvGrpSpPr>
        <p:grpSpPr>
          <a:xfrm>
            <a:off x="6566553" y="3806929"/>
            <a:ext cx="733646" cy="623763"/>
            <a:chOff x="6605290" y="2350931"/>
            <a:chExt cx="733646" cy="62376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20ADE9D-5A23-3044-B015-83D5FC057761}"/>
                </a:ext>
              </a:extLst>
            </p:cNvPr>
            <p:cNvSpPr/>
            <p:nvPr/>
          </p:nvSpPr>
          <p:spPr>
            <a:xfrm>
              <a:off x="6629379" y="2350931"/>
              <a:ext cx="709556" cy="623763"/>
            </a:xfrm>
            <a:prstGeom prst="rect">
              <a:avLst/>
            </a:prstGeom>
            <a:solidFill>
              <a:srgbClr val="7030A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7B81ED-FEEA-5043-B9E3-E7F6B76E706B}"/>
                </a:ext>
              </a:extLst>
            </p:cNvPr>
            <p:cNvSpPr txBox="1"/>
            <p:nvPr/>
          </p:nvSpPr>
          <p:spPr>
            <a:xfrm>
              <a:off x="6605290" y="2409860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CINs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DF19540-BE1C-284C-B2A9-DC83E0F95A06}"/>
              </a:ext>
            </a:extLst>
          </p:cNvPr>
          <p:cNvGrpSpPr/>
          <p:nvPr/>
        </p:nvGrpSpPr>
        <p:grpSpPr>
          <a:xfrm>
            <a:off x="5370374" y="3126228"/>
            <a:ext cx="1987722" cy="1863673"/>
            <a:chOff x="659195" y="3188734"/>
            <a:chExt cx="1987722" cy="18636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62283B6-A41F-E445-9735-D760AEB90461}"/>
                </a:ext>
              </a:extLst>
            </p:cNvPr>
            <p:cNvGrpSpPr/>
            <p:nvPr/>
          </p:nvGrpSpPr>
          <p:grpSpPr>
            <a:xfrm>
              <a:off x="966972" y="3188734"/>
              <a:ext cx="1679945" cy="1555896"/>
              <a:chOff x="1297171" y="3125973"/>
              <a:chExt cx="1679945" cy="1555896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648A870-D36A-8746-A06A-6817FFCA2626}"/>
                  </a:ext>
                </a:extLst>
              </p:cNvPr>
              <p:cNvSpPr/>
              <p:nvPr/>
            </p:nvSpPr>
            <p:spPr>
              <a:xfrm>
                <a:off x="1435396" y="3125973"/>
                <a:ext cx="1541720" cy="14141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A3F5998-60E4-D54B-9F56-030503BA3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7171" y="3125973"/>
                <a:ext cx="0" cy="1414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A9DF7BF-0D30-1C4F-A8B8-C9C6CF074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5396" y="4681869"/>
                <a:ext cx="14672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0BD3A30-B18F-714E-90E5-9C47AAF77B20}"/>
                </a:ext>
              </a:extLst>
            </p:cNvPr>
            <p:cNvSpPr txBox="1"/>
            <p:nvPr/>
          </p:nvSpPr>
          <p:spPr>
            <a:xfrm>
              <a:off x="1061484" y="4744630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Prox1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DAD4FC3-EB3E-FD4B-A7E9-5AADA77A602E}"/>
                </a:ext>
              </a:extLst>
            </p:cNvPr>
            <p:cNvSpPr txBox="1"/>
            <p:nvPr/>
          </p:nvSpPr>
          <p:spPr>
            <a:xfrm rot="16200000">
              <a:off x="334619" y="3980109"/>
              <a:ext cx="956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Lhx6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DCBC3EA-5BEE-9C46-A317-A8B18D9358E7}"/>
              </a:ext>
            </a:extLst>
          </p:cNvPr>
          <p:cNvGrpSpPr/>
          <p:nvPr/>
        </p:nvGrpSpPr>
        <p:grpSpPr>
          <a:xfrm>
            <a:off x="7958803" y="2651293"/>
            <a:ext cx="655085" cy="567200"/>
            <a:chOff x="1889334" y="3259981"/>
            <a:chExt cx="655085" cy="5672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E5ABA06-3C87-AC4B-B579-F787DDCA5FC2}"/>
                </a:ext>
              </a:extLst>
            </p:cNvPr>
            <p:cNvSpPr/>
            <p:nvPr/>
          </p:nvSpPr>
          <p:spPr>
            <a:xfrm>
              <a:off x="1889334" y="3261883"/>
              <a:ext cx="655085" cy="5652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5386F96-892F-224F-975A-72AAD7780BB7}"/>
                </a:ext>
              </a:extLst>
            </p:cNvPr>
            <p:cNvSpPr txBox="1"/>
            <p:nvPr/>
          </p:nvSpPr>
          <p:spPr>
            <a:xfrm>
              <a:off x="1925882" y="3259981"/>
              <a:ext cx="57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CIN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191755F-DDF6-E243-92FF-6323E15DA3BC}"/>
              </a:ext>
            </a:extLst>
          </p:cNvPr>
          <p:cNvGrpSpPr/>
          <p:nvPr/>
        </p:nvGrpSpPr>
        <p:grpSpPr>
          <a:xfrm>
            <a:off x="8980381" y="2622709"/>
            <a:ext cx="655085" cy="649879"/>
            <a:chOff x="1886850" y="3902613"/>
            <a:chExt cx="655085" cy="649879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3422A75-8A7E-4249-AF09-BE96D5DC3A62}"/>
                </a:ext>
              </a:extLst>
            </p:cNvPr>
            <p:cNvSpPr/>
            <p:nvPr/>
          </p:nvSpPr>
          <p:spPr>
            <a:xfrm>
              <a:off x="1886850" y="3902613"/>
              <a:ext cx="655085" cy="6498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192DF84-D19D-394D-BF01-B539CDA7105C}"/>
                </a:ext>
              </a:extLst>
            </p:cNvPr>
            <p:cNvSpPr txBox="1"/>
            <p:nvPr/>
          </p:nvSpPr>
          <p:spPr>
            <a:xfrm>
              <a:off x="1895231" y="3973941"/>
              <a:ext cx="629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</a:p>
            <a:p>
              <a:r>
                <a:rPr lang="en-US" sz="1400" dirty="0" err="1"/>
                <a:t>mCIN</a:t>
              </a:r>
              <a:endParaRPr lang="en-US" sz="1400" dirty="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7319493-166E-4F43-8684-F43F82A9DBD3}"/>
              </a:ext>
            </a:extLst>
          </p:cNvPr>
          <p:cNvGrpSpPr/>
          <p:nvPr/>
        </p:nvGrpSpPr>
        <p:grpSpPr>
          <a:xfrm>
            <a:off x="9999657" y="2622709"/>
            <a:ext cx="733646" cy="623763"/>
            <a:chOff x="6605290" y="2350931"/>
            <a:chExt cx="733646" cy="623763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876AB21-0CE3-9948-9E1A-AAAD5CCD421A}"/>
                </a:ext>
              </a:extLst>
            </p:cNvPr>
            <p:cNvSpPr/>
            <p:nvPr/>
          </p:nvSpPr>
          <p:spPr>
            <a:xfrm>
              <a:off x="6629379" y="2350931"/>
              <a:ext cx="709556" cy="623763"/>
            </a:xfrm>
            <a:prstGeom prst="rect">
              <a:avLst/>
            </a:prstGeom>
            <a:solidFill>
              <a:srgbClr val="7030A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6F8398B-AA87-5B4C-8E14-B23D2B609E32}"/>
                </a:ext>
              </a:extLst>
            </p:cNvPr>
            <p:cNvSpPr txBox="1"/>
            <p:nvPr/>
          </p:nvSpPr>
          <p:spPr>
            <a:xfrm>
              <a:off x="6605290" y="2409860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CINs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DF0E6A65-7A4A-8541-A3CF-BC2EAB5616BB}"/>
              </a:ext>
            </a:extLst>
          </p:cNvPr>
          <p:cNvSpPr txBox="1"/>
          <p:nvPr/>
        </p:nvSpPr>
        <p:spPr>
          <a:xfrm>
            <a:off x="7920487" y="3302140"/>
            <a:ext cx="73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Lhx6+, Sox2+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9A9D0F3-B675-0444-B69D-67DBD243EB40}"/>
              </a:ext>
            </a:extLst>
          </p:cNvPr>
          <p:cNvSpPr txBox="1"/>
          <p:nvPr/>
        </p:nvSpPr>
        <p:spPr>
          <a:xfrm>
            <a:off x="8980381" y="3289040"/>
            <a:ext cx="73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Lhx6+, Sox2-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E46C750-E4AC-6143-A172-ADC35BB85897}"/>
              </a:ext>
            </a:extLst>
          </p:cNvPr>
          <p:cNvSpPr txBox="1"/>
          <p:nvPr/>
        </p:nvSpPr>
        <p:spPr>
          <a:xfrm>
            <a:off x="10041414" y="3289040"/>
            <a:ext cx="736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Lhx6+, Sox2+,</a:t>
            </a:r>
          </a:p>
          <a:p>
            <a:r>
              <a:rPr lang="en-US" sz="1200" dirty="0"/>
              <a:t>Prox1+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CBE47F3-57DF-164D-8143-E2ABBA32B852}"/>
              </a:ext>
            </a:extLst>
          </p:cNvPr>
          <p:cNvSpPr txBox="1"/>
          <p:nvPr/>
        </p:nvSpPr>
        <p:spPr>
          <a:xfrm>
            <a:off x="1315378" y="5659212"/>
            <a:ext cx="936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to Isolate 12 cell types of stem cells, progenitors, and interneurons from GE and PFC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AB7F54A-D95D-D448-9875-48EBE03C5A68}"/>
              </a:ext>
            </a:extLst>
          </p:cNvPr>
          <p:cNvSpPr txBox="1"/>
          <p:nvPr/>
        </p:nvSpPr>
        <p:spPr>
          <a:xfrm>
            <a:off x="180722" y="931745"/>
            <a:ext cx="2008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Marker Genes</a:t>
            </a:r>
          </a:p>
          <a:p>
            <a:pPr algn="ctr"/>
            <a:r>
              <a:rPr lang="en-US" b="1" dirty="0"/>
              <a:t>Lhx6, Sox2, Prox1</a:t>
            </a:r>
          </a:p>
        </p:txBody>
      </p:sp>
    </p:spTree>
    <p:extLst>
      <p:ext uri="{BB962C8B-B14F-4D97-AF65-F5344CB8AC3E}">
        <p14:creationId xmlns:p14="http://schemas.microsoft.com/office/powerpoint/2010/main" val="80821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149" grpId="0"/>
      <p:bldP spid="150" grpId="0"/>
      <p:bldP spid="151" grpId="0"/>
      <p:bldP spid="15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Confirming Transcriptomic Identities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95BD97-440E-3A43-8CDC-F2775BB5C4C3}"/>
              </a:ext>
            </a:extLst>
          </p:cNvPr>
          <p:cNvGrpSpPr/>
          <p:nvPr/>
        </p:nvGrpSpPr>
        <p:grpSpPr>
          <a:xfrm>
            <a:off x="3285600" y="2973442"/>
            <a:ext cx="655085" cy="567200"/>
            <a:chOff x="1889334" y="3259981"/>
            <a:chExt cx="655085" cy="5672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E1472A-B643-C741-8E6A-2F0917D44864}"/>
                </a:ext>
              </a:extLst>
            </p:cNvPr>
            <p:cNvSpPr/>
            <p:nvPr/>
          </p:nvSpPr>
          <p:spPr>
            <a:xfrm>
              <a:off x="1889334" y="3261883"/>
              <a:ext cx="655085" cy="5652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0D2E46-8607-4C4C-B860-884DEE9D939C}"/>
                </a:ext>
              </a:extLst>
            </p:cNvPr>
            <p:cNvSpPr txBox="1"/>
            <p:nvPr/>
          </p:nvSpPr>
          <p:spPr>
            <a:xfrm>
              <a:off x="1925882" y="3259981"/>
              <a:ext cx="57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CIN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E25292-9D78-ED46-8EB4-E542BF756B41}"/>
              </a:ext>
            </a:extLst>
          </p:cNvPr>
          <p:cNvGrpSpPr/>
          <p:nvPr/>
        </p:nvGrpSpPr>
        <p:grpSpPr>
          <a:xfrm>
            <a:off x="4198532" y="2910112"/>
            <a:ext cx="655085" cy="649879"/>
            <a:chOff x="1886850" y="3902613"/>
            <a:chExt cx="655085" cy="64987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FA2250-10AD-8F4A-8DEE-40B345B3CEB2}"/>
                </a:ext>
              </a:extLst>
            </p:cNvPr>
            <p:cNvSpPr/>
            <p:nvPr/>
          </p:nvSpPr>
          <p:spPr>
            <a:xfrm>
              <a:off x="1886850" y="3902613"/>
              <a:ext cx="655085" cy="6498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F0ED20F-35BC-8047-B5E9-13B484C89BFF}"/>
                </a:ext>
              </a:extLst>
            </p:cNvPr>
            <p:cNvSpPr txBox="1"/>
            <p:nvPr/>
          </p:nvSpPr>
          <p:spPr>
            <a:xfrm>
              <a:off x="1895231" y="3973941"/>
              <a:ext cx="629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</a:p>
            <a:p>
              <a:r>
                <a:rPr lang="en-US" sz="1400" dirty="0" err="1"/>
                <a:t>mCIN</a:t>
              </a:r>
              <a:endParaRPr lang="en-US" sz="14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E8AE464-0F97-B34E-A212-F288C19011F6}"/>
              </a:ext>
            </a:extLst>
          </p:cNvPr>
          <p:cNvGrpSpPr/>
          <p:nvPr/>
        </p:nvGrpSpPr>
        <p:grpSpPr>
          <a:xfrm>
            <a:off x="4147208" y="3841854"/>
            <a:ext cx="733646" cy="623763"/>
            <a:chOff x="6605290" y="2350931"/>
            <a:chExt cx="733646" cy="6237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DA0BCF6-A432-2E4F-A2E1-74F82D4D07BE}"/>
                </a:ext>
              </a:extLst>
            </p:cNvPr>
            <p:cNvSpPr/>
            <p:nvPr/>
          </p:nvSpPr>
          <p:spPr>
            <a:xfrm>
              <a:off x="6629379" y="2350931"/>
              <a:ext cx="709556" cy="623763"/>
            </a:xfrm>
            <a:prstGeom prst="rect">
              <a:avLst/>
            </a:prstGeom>
            <a:solidFill>
              <a:srgbClr val="7030A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ABC3A6-D9D7-AC40-AB7A-0A81DBD070C1}"/>
                </a:ext>
              </a:extLst>
            </p:cNvPr>
            <p:cNvSpPr txBox="1"/>
            <p:nvPr/>
          </p:nvSpPr>
          <p:spPr>
            <a:xfrm>
              <a:off x="6605290" y="2409860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CINs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B93582F-8807-8743-B523-15C2DD19AAA6}"/>
              </a:ext>
            </a:extLst>
          </p:cNvPr>
          <p:cNvGrpSpPr/>
          <p:nvPr/>
        </p:nvGrpSpPr>
        <p:grpSpPr>
          <a:xfrm>
            <a:off x="2319409" y="2214972"/>
            <a:ext cx="655085" cy="567200"/>
            <a:chOff x="1889334" y="3259981"/>
            <a:chExt cx="655085" cy="5672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E9BC833-6D0E-E54D-8FD5-6B9147346120}"/>
                </a:ext>
              </a:extLst>
            </p:cNvPr>
            <p:cNvSpPr/>
            <p:nvPr/>
          </p:nvSpPr>
          <p:spPr>
            <a:xfrm>
              <a:off x="1889334" y="3261883"/>
              <a:ext cx="655085" cy="56529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F243DC-EADE-8A41-8686-105620D96455}"/>
                </a:ext>
              </a:extLst>
            </p:cNvPr>
            <p:cNvSpPr txBox="1"/>
            <p:nvPr/>
          </p:nvSpPr>
          <p:spPr>
            <a:xfrm>
              <a:off x="1925882" y="3259981"/>
              <a:ext cx="57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RG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A35C90-6758-E345-95F6-45792DE362AF}"/>
              </a:ext>
            </a:extLst>
          </p:cNvPr>
          <p:cNvGrpSpPr/>
          <p:nvPr/>
        </p:nvGrpSpPr>
        <p:grpSpPr>
          <a:xfrm>
            <a:off x="4123119" y="2191736"/>
            <a:ext cx="733646" cy="623763"/>
            <a:chOff x="6605290" y="2350931"/>
            <a:chExt cx="733646" cy="62376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3E28B5F-E6E6-B543-8717-7041516B9836}"/>
                </a:ext>
              </a:extLst>
            </p:cNvPr>
            <p:cNvSpPr/>
            <p:nvPr/>
          </p:nvSpPr>
          <p:spPr>
            <a:xfrm>
              <a:off x="6629379" y="2350931"/>
              <a:ext cx="709556" cy="6237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D2EA67-4096-FC4C-A7C6-1B6329241E16}"/>
                </a:ext>
              </a:extLst>
            </p:cNvPr>
            <p:cNvSpPr txBox="1"/>
            <p:nvPr/>
          </p:nvSpPr>
          <p:spPr>
            <a:xfrm>
              <a:off x="6605290" y="2409860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NBs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E0B08AC-4702-7E4B-8F7A-1B6AB946F114}"/>
              </a:ext>
            </a:extLst>
          </p:cNvPr>
          <p:cNvGrpSpPr/>
          <p:nvPr/>
        </p:nvGrpSpPr>
        <p:grpSpPr>
          <a:xfrm>
            <a:off x="3272630" y="2223629"/>
            <a:ext cx="668055" cy="571642"/>
            <a:chOff x="4245027" y="3057724"/>
            <a:chExt cx="668055" cy="57164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CB5D744-0DE0-954D-A4C3-64367C2C6E30}"/>
                </a:ext>
              </a:extLst>
            </p:cNvPr>
            <p:cNvSpPr/>
            <p:nvPr/>
          </p:nvSpPr>
          <p:spPr>
            <a:xfrm>
              <a:off x="4245027" y="3057724"/>
              <a:ext cx="610158" cy="5716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5B944EB-00AF-804B-9931-D4F0A2D56DA7}"/>
                </a:ext>
              </a:extLst>
            </p:cNvPr>
            <p:cNvSpPr txBox="1"/>
            <p:nvPr/>
          </p:nvSpPr>
          <p:spPr>
            <a:xfrm>
              <a:off x="4284580" y="3088144"/>
              <a:ext cx="628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</a:p>
            <a:p>
              <a:r>
                <a:rPr lang="en-US" sz="1400" dirty="0" err="1"/>
                <a:t>iPCs</a:t>
              </a:r>
              <a:endParaRPr lang="en-US" sz="14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B6C58CF-AF15-C24A-9B31-FF45392C34F6}"/>
              </a:ext>
            </a:extLst>
          </p:cNvPr>
          <p:cNvGrpSpPr/>
          <p:nvPr/>
        </p:nvGrpSpPr>
        <p:grpSpPr>
          <a:xfrm>
            <a:off x="2253514" y="2914513"/>
            <a:ext cx="733646" cy="623763"/>
            <a:chOff x="4171284" y="5416869"/>
            <a:chExt cx="733646" cy="6237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2B75618-9EFD-3549-9BA0-470057F3743F}"/>
                </a:ext>
              </a:extLst>
            </p:cNvPr>
            <p:cNvSpPr/>
            <p:nvPr/>
          </p:nvSpPr>
          <p:spPr>
            <a:xfrm>
              <a:off x="4195373" y="5416869"/>
              <a:ext cx="709556" cy="62376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649641A-2EC1-5647-B9D0-F7403CEB934F}"/>
                </a:ext>
              </a:extLst>
            </p:cNvPr>
            <p:cNvSpPr txBox="1"/>
            <p:nvPr/>
          </p:nvSpPr>
          <p:spPr>
            <a:xfrm>
              <a:off x="4171284" y="5475798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  <a:r>
                <a:rPr lang="en-US" sz="1400" dirty="0" err="1"/>
                <a:t>mINs</a:t>
              </a:r>
              <a:endParaRPr lang="en-US" sz="14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8795B9E-9454-7C4D-B0E6-26E09AA65F81}"/>
              </a:ext>
            </a:extLst>
          </p:cNvPr>
          <p:cNvGrpSpPr/>
          <p:nvPr/>
        </p:nvGrpSpPr>
        <p:grpSpPr>
          <a:xfrm>
            <a:off x="3222488" y="3850511"/>
            <a:ext cx="733646" cy="623763"/>
            <a:chOff x="6619532" y="5383337"/>
            <a:chExt cx="733646" cy="62376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DB1B2A5-D18B-2A48-8E65-C5A47F6AE164}"/>
                </a:ext>
              </a:extLst>
            </p:cNvPr>
            <p:cNvSpPr/>
            <p:nvPr/>
          </p:nvSpPr>
          <p:spPr>
            <a:xfrm>
              <a:off x="6643621" y="5383337"/>
              <a:ext cx="709556" cy="6237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7A0B7CA-7993-FA47-BC9D-4476AB6275BD}"/>
                </a:ext>
              </a:extLst>
            </p:cNvPr>
            <p:cNvSpPr txBox="1"/>
            <p:nvPr/>
          </p:nvSpPr>
          <p:spPr>
            <a:xfrm>
              <a:off x="6619532" y="5442266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</a:t>
              </a:r>
              <a:r>
                <a:rPr lang="en-US" sz="1400" dirty="0" err="1"/>
                <a:t>mINs</a:t>
              </a:r>
              <a:endParaRPr lang="en-US" sz="1400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ACCD7E0-9185-E042-A512-FCF483048BB1}"/>
              </a:ext>
            </a:extLst>
          </p:cNvPr>
          <p:cNvGrpSpPr/>
          <p:nvPr/>
        </p:nvGrpSpPr>
        <p:grpSpPr>
          <a:xfrm>
            <a:off x="2253514" y="3850511"/>
            <a:ext cx="956930" cy="645587"/>
            <a:chOff x="8948164" y="5395045"/>
            <a:chExt cx="956930" cy="64558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C62DF2A-7034-A247-99D1-22491E5B0E4D}"/>
                </a:ext>
              </a:extLst>
            </p:cNvPr>
            <p:cNvSpPr/>
            <p:nvPr/>
          </p:nvSpPr>
          <p:spPr>
            <a:xfrm>
              <a:off x="8948164" y="5395045"/>
              <a:ext cx="863879" cy="64558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5747137-83C2-8841-87C2-2215C6082E87}"/>
                </a:ext>
              </a:extLst>
            </p:cNvPr>
            <p:cNvSpPr txBox="1"/>
            <p:nvPr/>
          </p:nvSpPr>
          <p:spPr>
            <a:xfrm>
              <a:off x="8948164" y="5456228"/>
              <a:ext cx="9569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</a:t>
              </a:r>
              <a:r>
                <a:rPr lang="en-US" sz="1400" dirty="0" err="1"/>
                <a:t>mINs</a:t>
              </a:r>
              <a:r>
                <a:rPr lang="en-US" sz="1400" dirty="0"/>
                <a:t>/</a:t>
              </a:r>
            </a:p>
            <a:p>
              <a:r>
                <a:rPr lang="en-US" sz="1400" dirty="0"/>
                <a:t>LGE OB 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0A7D6E5-C7C7-1B4A-9A84-D376C3ADC9B8}"/>
              </a:ext>
            </a:extLst>
          </p:cNvPr>
          <p:cNvCxnSpPr>
            <a:cxnSpLocks/>
          </p:cNvCxnSpPr>
          <p:nvPr/>
        </p:nvCxnSpPr>
        <p:spPr>
          <a:xfrm>
            <a:off x="5554288" y="3219012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C76E02D-F55C-D641-8F39-EC64C87572A5}"/>
              </a:ext>
            </a:extLst>
          </p:cNvPr>
          <p:cNvSpPr txBox="1"/>
          <p:nvPr/>
        </p:nvSpPr>
        <p:spPr>
          <a:xfrm>
            <a:off x="5518096" y="2652968"/>
            <a:ext cx="10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RNA-seq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DDFCC-817E-554F-B53D-BE6E0EC75B86}"/>
              </a:ext>
            </a:extLst>
          </p:cNvPr>
          <p:cNvSpPr txBox="1"/>
          <p:nvPr/>
        </p:nvSpPr>
        <p:spPr>
          <a:xfrm>
            <a:off x="6627776" y="2618847"/>
            <a:ext cx="3813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Confirming Cell Identity</a:t>
            </a:r>
          </a:p>
          <a:p>
            <a:pPr marL="342900" indent="-342900">
              <a:buAutoNum type="arabicParenR"/>
            </a:pPr>
            <a:r>
              <a:rPr lang="en-US" dirty="0"/>
              <a:t>Expression of key marker genes</a:t>
            </a:r>
          </a:p>
          <a:p>
            <a:pPr marL="342900" indent="-342900">
              <a:buAutoNum type="arabicParenR"/>
            </a:pPr>
            <a:r>
              <a:rPr lang="en-US" dirty="0"/>
              <a:t>Compare to existing datasets (</a:t>
            </a:r>
            <a:r>
              <a:rPr lang="en-US" dirty="0" err="1"/>
              <a:t>scRNA</a:t>
            </a:r>
            <a:r>
              <a:rPr lang="en-US" dirty="0"/>
              <a:t>-seq cortex)</a:t>
            </a:r>
          </a:p>
        </p:txBody>
      </p:sp>
    </p:spTree>
    <p:extLst>
      <p:ext uri="{BB962C8B-B14F-4D97-AF65-F5344CB8AC3E}">
        <p14:creationId xmlns:p14="http://schemas.microsoft.com/office/powerpoint/2010/main" val="422661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Sort distinct interneuron and progenitor populations across GE lineages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AECAA-C5E1-374F-9C09-01859F783FD7}"/>
              </a:ext>
            </a:extLst>
          </p:cNvPr>
          <p:cNvSpPr txBox="1"/>
          <p:nvPr/>
        </p:nvSpPr>
        <p:spPr>
          <a:xfrm>
            <a:off x="855067" y="3011020"/>
            <a:ext cx="10286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Major Results:</a:t>
            </a:r>
          </a:p>
          <a:p>
            <a:r>
              <a:rPr lang="en-US" sz="2500" b="1" dirty="0">
                <a:solidFill>
                  <a:srgbClr val="C00000"/>
                </a:solidFill>
              </a:rPr>
              <a:t>We will have developed a novel sorting strategy to capture stem cells, interneurons, and progenitors from different GE lineages.  </a:t>
            </a:r>
          </a:p>
          <a:p>
            <a:endParaRPr lang="en-US" sz="2500" b="1" dirty="0">
              <a:solidFill>
                <a:srgbClr val="C00000"/>
              </a:solidFill>
            </a:endParaRPr>
          </a:p>
          <a:p>
            <a:r>
              <a:rPr lang="en-US" sz="2500" b="1" dirty="0">
                <a:solidFill>
                  <a:srgbClr val="C00000"/>
                </a:solidFill>
              </a:rPr>
              <a:t>We will have expanded our repertoire for sorting strategies in the prefrontal cortex to capture cortical migrated interneurons of distinct CGE and MGE lineage.</a:t>
            </a:r>
          </a:p>
        </p:txBody>
      </p:sp>
    </p:spTree>
    <p:extLst>
      <p:ext uri="{BB962C8B-B14F-4D97-AF65-F5344CB8AC3E}">
        <p14:creationId xmlns:p14="http://schemas.microsoft.com/office/powerpoint/2010/main" val="1478888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Sort distinct interneuron and progenitor populations across GE lineages </a:t>
            </a:r>
          </a:p>
          <a:p>
            <a:endParaRPr lang="en-US" sz="2500" b="1" dirty="0"/>
          </a:p>
          <a:p>
            <a:r>
              <a:rPr lang="en-US" sz="2500" b="1" dirty="0"/>
              <a:t>B. Assess lineage-specific activities of Sox2 at gene promoters in-silico with CUT&amp;RUN</a:t>
            </a:r>
          </a:p>
        </p:txBody>
      </p:sp>
    </p:spTree>
    <p:extLst>
      <p:ext uri="{BB962C8B-B14F-4D97-AF65-F5344CB8AC3E}">
        <p14:creationId xmlns:p14="http://schemas.microsoft.com/office/powerpoint/2010/main" val="3905960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Experiments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B88A20-4EC9-5647-8AE0-C963D3A86B2B}"/>
              </a:ext>
            </a:extLst>
          </p:cNvPr>
          <p:cNvGrpSpPr/>
          <p:nvPr/>
        </p:nvGrpSpPr>
        <p:grpSpPr>
          <a:xfrm>
            <a:off x="1927519" y="2122360"/>
            <a:ext cx="655085" cy="567200"/>
            <a:chOff x="1889334" y="3259981"/>
            <a:chExt cx="655085" cy="5672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DDDE3B5-67A2-7448-8370-319B7927E0BB}"/>
                </a:ext>
              </a:extLst>
            </p:cNvPr>
            <p:cNvSpPr/>
            <p:nvPr/>
          </p:nvSpPr>
          <p:spPr>
            <a:xfrm>
              <a:off x="1889334" y="3261883"/>
              <a:ext cx="655085" cy="5652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97F566-DE28-C34C-8DA2-7A5D9574C2DD}"/>
                </a:ext>
              </a:extLst>
            </p:cNvPr>
            <p:cNvSpPr txBox="1"/>
            <p:nvPr/>
          </p:nvSpPr>
          <p:spPr>
            <a:xfrm>
              <a:off x="1925882" y="3259981"/>
              <a:ext cx="57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CIN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FCEBF5-765A-1047-8106-DE4B7FC79E2A}"/>
              </a:ext>
            </a:extLst>
          </p:cNvPr>
          <p:cNvGrpSpPr/>
          <p:nvPr/>
        </p:nvGrpSpPr>
        <p:grpSpPr>
          <a:xfrm>
            <a:off x="2840451" y="2059030"/>
            <a:ext cx="655085" cy="649879"/>
            <a:chOff x="1886850" y="3902613"/>
            <a:chExt cx="655085" cy="649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479E6B-3B0D-B44B-968A-948096D64CBA}"/>
                </a:ext>
              </a:extLst>
            </p:cNvPr>
            <p:cNvSpPr/>
            <p:nvPr/>
          </p:nvSpPr>
          <p:spPr>
            <a:xfrm>
              <a:off x="1886850" y="3902613"/>
              <a:ext cx="655085" cy="6498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D89C1E-62A1-7B4A-B6BC-5F2F939F1A42}"/>
                </a:ext>
              </a:extLst>
            </p:cNvPr>
            <p:cNvSpPr txBox="1"/>
            <p:nvPr/>
          </p:nvSpPr>
          <p:spPr>
            <a:xfrm>
              <a:off x="1895231" y="3973941"/>
              <a:ext cx="6299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</a:p>
            <a:p>
              <a:r>
                <a:rPr lang="en-US" sz="1400" dirty="0" err="1"/>
                <a:t>mCIN</a:t>
              </a:r>
              <a:endParaRPr lang="en-US" sz="14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30CA6A-5321-EB4C-8AA1-46D267EC5B53}"/>
              </a:ext>
            </a:extLst>
          </p:cNvPr>
          <p:cNvGrpSpPr/>
          <p:nvPr/>
        </p:nvGrpSpPr>
        <p:grpSpPr>
          <a:xfrm>
            <a:off x="2789127" y="2990772"/>
            <a:ext cx="733646" cy="623763"/>
            <a:chOff x="6605290" y="2350931"/>
            <a:chExt cx="733646" cy="62376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E686AD0-41DC-EA4D-B1BB-EEC43B0A2589}"/>
                </a:ext>
              </a:extLst>
            </p:cNvPr>
            <p:cNvSpPr/>
            <p:nvPr/>
          </p:nvSpPr>
          <p:spPr>
            <a:xfrm>
              <a:off x="6629379" y="2350931"/>
              <a:ext cx="709556" cy="623763"/>
            </a:xfrm>
            <a:prstGeom prst="rect">
              <a:avLst/>
            </a:prstGeom>
            <a:solidFill>
              <a:srgbClr val="7030A0"/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8A4400-1046-ED4C-9A38-34402848A268}"/>
                </a:ext>
              </a:extLst>
            </p:cNvPr>
            <p:cNvSpPr txBox="1"/>
            <p:nvPr/>
          </p:nvSpPr>
          <p:spPr>
            <a:xfrm>
              <a:off x="6605290" y="2409860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CINs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69A4F9-7D52-D44A-A04A-F9A7ABEFADF1}"/>
              </a:ext>
            </a:extLst>
          </p:cNvPr>
          <p:cNvGrpSpPr/>
          <p:nvPr/>
        </p:nvGrpSpPr>
        <p:grpSpPr>
          <a:xfrm>
            <a:off x="961328" y="1363890"/>
            <a:ext cx="655085" cy="567200"/>
            <a:chOff x="1889334" y="3259981"/>
            <a:chExt cx="655085" cy="5672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A4806F4-E0D5-2D49-ACBB-6F8737ED054C}"/>
                </a:ext>
              </a:extLst>
            </p:cNvPr>
            <p:cNvSpPr/>
            <p:nvPr/>
          </p:nvSpPr>
          <p:spPr>
            <a:xfrm>
              <a:off x="1889334" y="3261883"/>
              <a:ext cx="655085" cy="56529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5091D2-9AFB-5440-831F-8A456F8B9E97}"/>
                </a:ext>
              </a:extLst>
            </p:cNvPr>
            <p:cNvSpPr txBox="1"/>
            <p:nvPr/>
          </p:nvSpPr>
          <p:spPr>
            <a:xfrm>
              <a:off x="1925882" y="3259981"/>
              <a:ext cx="57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RG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2D54E1-4D46-CA4C-8C50-C9D661504BD1}"/>
              </a:ext>
            </a:extLst>
          </p:cNvPr>
          <p:cNvGrpSpPr/>
          <p:nvPr/>
        </p:nvGrpSpPr>
        <p:grpSpPr>
          <a:xfrm>
            <a:off x="2765038" y="1340654"/>
            <a:ext cx="733646" cy="623763"/>
            <a:chOff x="6605290" y="2350931"/>
            <a:chExt cx="733646" cy="62376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348C26-B0A0-5C4E-88EF-688B365123F8}"/>
                </a:ext>
              </a:extLst>
            </p:cNvPr>
            <p:cNvSpPr/>
            <p:nvPr/>
          </p:nvSpPr>
          <p:spPr>
            <a:xfrm>
              <a:off x="6629379" y="2350931"/>
              <a:ext cx="709556" cy="6237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1135B6-DA71-2C4D-A563-67F8E4E1C4D4}"/>
                </a:ext>
              </a:extLst>
            </p:cNvPr>
            <p:cNvSpPr txBox="1"/>
            <p:nvPr/>
          </p:nvSpPr>
          <p:spPr>
            <a:xfrm>
              <a:off x="6605290" y="2409860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NBs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FA1CD9-C2F0-FC47-9D70-8F8D43D4D37F}"/>
              </a:ext>
            </a:extLst>
          </p:cNvPr>
          <p:cNvGrpSpPr/>
          <p:nvPr/>
        </p:nvGrpSpPr>
        <p:grpSpPr>
          <a:xfrm>
            <a:off x="1914549" y="1372547"/>
            <a:ext cx="668055" cy="571642"/>
            <a:chOff x="4245027" y="3057724"/>
            <a:chExt cx="668055" cy="57164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524028-E6C1-F04F-ABAA-3A46A0EFAE45}"/>
                </a:ext>
              </a:extLst>
            </p:cNvPr>
            <p:cNvSpPr/>
            <p:nvPr/>
          </p:nvSpPr>
          <p:spPr>
            <a:xfrm>
              <a:off x="4245027" y="3057724"/>
              <a:ext cx="610158" cy="5716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637F24-3AF7-8044-B8A4-F28B65D7306C}"/>
                </a:ext>
              </a:extLst>
            </p:cNvPr>
            <p:cNvSpPr txBox="1"/>
            <p:nvPr/>
          </p:nvSpPr>
          <p:spPr>
            <a:xfrm>
              <a:off x="4284580" y="3088144"/>
              <a:ext cx="628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</a:p>
            <a:p>
              <a:r>
                <a:rPr lang="en-US" sz="1400" dirty="0" err="1"/>
                <a:t>iPCs</a:t>
              </a:r>
              <a:endParaRPr lang="en-US" sz="14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6E6302-A4A8-3F48-8078-056C773DCD4D}"/>
              </a:ext>
            </a:extLst>
          </p:cNvPr>
          <p:cNvGrpSpPr/>
          <p:nvPr/>
        </p:nvGrpSpPr>
        <p:grpSpPr>
          <a:xfrm>
            <a:off x="895433" y="2063431"/>
            <a:ext cx="733646" cy="623763"/>
            <a:chOff x="4171284" y="5416869"/>
            <a:chExt cx="733646" cy="6237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1BBDD95-F1A7-AA4C-A6D1-EE3F8A3B1CA5}"/>
                </a:ext>
              </a:extLst>
            </p:cNvPr>
            <p:cNvSpPr/>
            <p:nvPr/>
          </p:nvSpPr>
          <p:spPr>
            <a:xfrm>
              <a:off x="4195373" y="5416869"/>
              <a:ext cx="709556" cy="62376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D7B1ACD-B27C-0443-8AA9-B1171F3868C6}"/>
                </a:ext>
              </a:extLst>
            </p:cNvPr>
            <p:cNvSpPr txBox="1"/>
            <p:nvPr/>
          </p:nvSpPr>
          <p:spPr>
            <a:xfrm>
              <a:off x="4171284" y="5475798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MGE </a:t>
              </a:r>
              <a:r>
                <a:rPr lang="en-US" sz="1400" dirty="0" err="1"/>
                <a:t>mINs</a:t>
              </a:r>
              <a:endParaRPr lang="en-US" sz="14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024D5A-AA02-B34C-B62D-0313786871D2}"/>
              </a:ext>
            </a:extLst>
          </p:cNvPr>
          <p:cNvGrpSpPr/>
          <p:nvPr/>
        </p:nvGrpSpPr>
        <p:grpSpPr>
          <a:xfrm>
            <a:off x="1864407" y="2999429"/>
            <a:ext cx="733646" cy="623763"/>
            <a:chOff x="6619532" y="5383337"/>
            <a:chExt cx="733646" cy="62376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6A9C14B-75D0-DC41-90A7-2E3CF4EA9130}"/>
                </a:ext>
              </a:extLst>
            </p:cNvPr>
            <p:cNvSpPr/>
            <p:nvPr/>
          </p:nvSpPr>
          <p:spPr>
            <a:xfrm>
              <a:off x="6643621" y="5383337"/>
              <a:ext cx="709556" cy="6237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1CBB126-76D5-4947-9DA8-2B4E1597A72A}"/>
                </a:ext>
              </a:extLst>
            </p:cNvPr>
            <p:cNvSpPr txBox="1"/>
            <p:nvPr/>
          </p:nvSpPr>
          <p:spPr>
            <a:xfrm>
              <a:off x="6619532" y="5442266"/>
              <a:ext cx="733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</a:t>
              </a:r>
              <a:r>
                <a:rPr lang="en-US" sz="1400" dirty="0" err="1"/>
                <a:t>mINs</a:t>
              </a:r>
              <a:endParaRPr lang="en-US" sz="14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6D0D48-FF9E-2F41-A1BA-144D18F1ADF8}"/>
              </a:ext>
            </a:extLst>
          </p:cNvPr>
          <p:cNvGrpSpPr/>
          <p:nvPr/>
        </p:nvGrpSpPr>
        <p:grpSpPr>
          <a:xfrm>
            <a:off x="895433" y="2999429"/>
            <a:ext cx="956930" cy="645587"/>
            <a:chOff x="8948164" y="5395045"/>
            <a:chExt cx="956930" cy="64558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D69ABA-249B-F34F-9BC9-B53948731C88}"/>
                </a:ext>
              </a:extLst>
            </p:cNvPr>
            <p:cNvSpPr/>
            <p:nvPr/>
          </p:nvSpPr>
          <p:spPr>
            <a:xfrm>
              <a:off x="8948164" y="5395045"/>
              <a:ext cx="863879" cy="64558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7A4003-B2B8-3944-B570-D9D8E7DB812A}"/>
                </a:ext>
              </a:extLst>
            </p:cNvPr>
            <p:cNvSpPr txBox="1"/>
            <p:nvPr/>
          </p:nvSpPr>
          <p:spPr>
            <a:xfrm>
              <a:off x="8948164" y="5456228"/>
              <a:ext cx="9569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CGE </a:t>
              </a:r>
              <a:r>
                <a:rPr lang="en-US" sz="1400" dirty="0" err="1"/>
                <a:t>mINs</a:t>
              </a:r>
              <a:r>
                <a:rPr lang="en-US" sz="1400" dirty="0"/>
                <a:t>/</a:t>
              </a:r>
            </a:p>
            <a:p>
              <a:r>
                <a:rPr lang="en-US" sz="1400" dirty="0"/>
                <a:t>LGE OB 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647835E-5EE4-384A-8C31-E0D219536404}"/>
              </a:ext>
            </a:extLst>
          </p:cNvPr>
          <p:cNvCxnSpPr>
            <a:cxnSpLocks/>
          </p:cNvCxnSpPr>
          <p:nvPr/>
        </p:nvCxnSpPr>
        <p:spPr>
          <a:xfrm>
            <a:off x="3941025" y="2367930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03A9CF-89E8-894E-BDF4-FB8E86C4D9A2}"/>
              </a:ext>
            </a:extLst>
          </p:cNvPr>
          <p:cNvSpPr txBox="1"/>
          <p:nvPr/>
        </p:nvSpPr>
        <p:spPr>
          <a:xfrm>
            <a:off x="4509161" y="2680369"/>
            <a:ext cx="336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(2 Biological Replicates / Sample)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CAA7F0-FCAF-4341-81C3-CFE756008C21}"/>
              </a:ext>
            </a:extLst>
          </p:cNvPr>
          <p:cNvCxnSpPr>
            <a:cxnSpLocks/>
          </p:cNvCxnSpPr>
          <p:nvPr/>
        </p:nvCxnSpPr>
        <p:spPr>
          <a:xfrm>
            <a:off x="7222641" y="2367930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32BCA16-5EE3-C94F-9486-61C50D70B363}"/>
              </a:ext>
            </a:extLst>
          </p:cNvPr>
          <p:cNvSpPr/>
          <p:nvPr/>
        </p:nvSpPr>
        <p:spPr>
          <a:xfrm>
            <a:off x="8732852" y="1830742"/>
            <a:ext cx="2847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Map Chromatin States </a:t>
            </a:r>
          </a:p>
          <a:p>
            <a:r>
              <a:rPr lang="en-US" b="1" dirty="0"/>
              <a:t>H3K27ac, H3K4me3, H3K27me3, H3K4me1 </a:t>
            </a:r>
          </a:p>
          <a:p>
            <a:r>
              <a:rPr lang="en-US" dirty="0"/>
              <a:t>(1-2 Replicates / Sample)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2B656A-FF63-9940-B9A2-A15EAB356A6D}"/>
              </a:ext>
            </a:extLst>
          </p:cNvPr>
          <p:cNvSpPr txBox="1"/>
          <p:nvPr/>
        </p:nvSpPr>
        <p:spPr>
          <a:xfrm>
            <a:off x="5137905" y="1944189"/>
            <a:ext cx="182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Sox2 CUT&amp;RUN to Map binding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C64A28-6EC2-D64A-A4E3-DE27A57097F7}"/>
              </a:ext>
            </a:extLst>
          </p:cNvPr>
          <p:cNvCxnSpPr>
            <a:cxnSpLocks/>
          </p:cNvCxnSpPr>
          <p:nvPr/>
        </p:nvCxnSpPr>
        <p:spPr>
          <a:xfrm>
            <a:off x="9887703" y="3193132"/>
            <a:ext cx="0" cy="73559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BA7678A-2E40-1B43-8C8D-05F0F5AFB1DB}"/>
              </a:ext>
            </a:extLst>
          </p:cNvPr>
          <p:cNvSpPr txBox="1"/>
          <p:nvPr/>
        </p:nvSpPr>
        <p:spPr>
          <a:xfrm>
            <a:off x="8732852" y="4052891"/>
            <a:ext cx="2676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Assess Sox2 Activity at promoters both </a:t>
            </a:r>
          </a:p>
          <a:p>
            <a:r>
              <a:rPr lang="en-US" b="1" dirty="0"/>
              <a:t>1) Across lineages</a:t>
            </a:r>
          </a:p>
          <a:p>
            <a:r>
              <a:rPr lang="en-US" b="1" dirty="0"/>
              <a:t>2) During development</a:t>
            </a:r>
          </a:p>
        </p:txBody>
      </p:sp>
    </p:spTree>
    <p:extLst>
      <p:ext uri="{BB962C8B-B14F-4D97-AF65-F5344CB8AC3E}">
        <p14:creationId xmlns:p14="http://schemas.microsoft.com/office/powerpoint/2010/main" val="156827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0" grpId="0"/>
      <p:bldP spid="4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Subaim</a:t>
            </a:r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 Workflow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647835E-5EE4-384A-8C31-E0D219536404}"/>
              </a:ext>
            </a:extLst>
          </p:cNvPr>
          <p:cNvCxnSpPr>
            <a:cxnSpLocks/>
          </p:cNvCxnSpPr>
          <p:nvPr/>
        </p:nvCxnSpPr>
        <p:spPr>
          <a:xfrm flipV="1">
            <a:off x="4348716" y="1956713"/>
            <a:ext cx="1052623" cy="6889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CAA7F0-FCAF-4341-81C3-CFE756008C21}"/>
              </a:ext>
            </a:extLst>
          </p:cNvPr>
          <p:cNvCxnSpPr>
            <a:cxnSpLocks/>
          </p:cNvCxnSpPr>
          <p:nvPr/>
        </p:nvCxnSpPr>
        <p:spPr>
          <a:xfrm>
            <a:off x="4348716" y="2674430"/>
            <a:ext cx="903767" cy="81239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32BCA16-5EE3-C94F-9486-61C50D70B363}"/>
              </a:ext>
            </a:extLst>
          </p:cNvPr>
          <p:cNvSpPr/>
          <p:nvPr/>
        </p:nvSpPr>
        <p:spPr>
          <a:xfrm>
            <a:off x="5390594" y="3109448"/>
            <a:ext cx="230488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H3K27ac, H3K4me3, H3K27me3, H3K4me1</a:t>
            </a:r>
          </a:p>
          <a:p>
            <a:r>
              <a:rPr lang="en-US" b="1" dirty="0"/>
              <a:t>1-2 Reps / Sample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2B656A-FF63-9940-B9A2-A15EAB356A6D}"/>
              </a:ext>
            </a:extLst>
          </p:cNvPr>
          <p:cNvSpPr txBox="1"/>
          <p:nvPr/>
        </p:nvSpPr>
        <p:spPr>
          <a:xfrm>
            <a:off x="5494428" y="1539682"/>
            <a:ext cx="20972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Sox2</a:t>
            </a:r>
          </a:p>
          <a:p>
            <a:r>
              <a:rPr lang="en-US" b="1" dirty="0"/>
              <a:t>2 Reps / Sample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A7678A-2E40-1B43-8C8D-05F0F5AFB1DB}"/>
              </a:ext>
            </a:extLst>
          </p:cNvPr>
          <p:cNvSpPr txBox="1"/>
          <p:nvPr/>
        </p:nvSpPr>
        <p:spPr>
          <a:xfrm>
            <a:off x="9409253" y="2045498"/>
            <a:ext cx="2676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Assess Sox2 Activity at promoters both </a:t>
            </a:r>
          </a:p>
          <a:p>
            <a:r>
              <a:rPr lang="en-US" b="1" dirty="0"/>
              <a:t>1) Across lineages</a:t>
            </a:r>
          </a:p>
          <a:p>
            <a:r>
              <a:rPr lang="en-US" b="1" dirty="0"/>
              <a:t>2) During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31D28-0BFA-4542-A99D-67A99463D46F}"/>
              </a:ext>
            </a:extLst>
          </p:cNvPr>
          <p:cNvSpPr txBox="1"/>
          <p:nvPr/>
        </p:nvSpPr>
        <p:spPr>
          <a:xfrm>
            <a:off x="678563" y="2413356"/>
            <a:ext cx="21496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Each Cell Population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0E63A-31D0-4C45-A38C-C7FE8ABEC7FC}"/>
              </a:ext>
            </a:extLst>
          </p:cNvPr>
          <p:cNvCxnSpPr>
            <a:cxnSpLocks/>
          </p:cNvCxnSpPr>
          <p:nvPr/>
        </p:nvCxnSpPr>
        <p:spPr>
          <a:xfrm>
            <a:off x="3155950" y="2645663"/>
            <a:ext cx="1192766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4960AA-C67B-DF4C-B997-14C792613439}"/>
              </a:ext>
            </a:extLst>
          </p:cNvPr>
          <p:cNvSpPr txBox="1"/>
          <p:nvPr/>
        </p:nvSpPr>
        <p:spPr>
          <a:xfrm>
            <a:off x="3166582" y="2244756"/>
            <a:ext cx="119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CUT&amp;RUN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61C8B55-A08F-AD4C-9F50-D0695A190E7F}"/>
              </a:ext>
            </a:extLst>
          </p:cNvPr>
          <p:cNvCxnSpPr>
            <a:cxnSpLocks/>
          </p:cNvCxnSpPr>
          <p:nvPr/>
        </p:nvCxnSpPr>
        <p:spPr>
          <a:xfrm>
            <a:off x="7659310" y="1835335"/>
            <a:ext cx="1667533" cy="63602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4362A4-70BE-0E48-8F3E-726F7862FBD9}"/>
              </a:ext>
            </a:extLst>
          </p:cNvPr>
          <p:cNvCxnSpPr>
            <a:cxnSpLocks/>
          </p:cNvCxnSpPr>
          <p:nvPr/>
        </p:nvCxnSpPr>
        <p:spPr>
          <a:xfrm flipV="1">
            <a:off x="7729310" y="2782688"/>
            <a:ext cx="1597533" cy="78842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BF9435-50A9-334C-9F2A-DE127403000E}"/>
              </a:ext>
            </a:extLst>
          </p:cNvPr>
          <p:cNvSpPr txBox="1"/>
          <p:nvPr/>
        </p:nvSpPr>
        <p:spPr>
          <a:xfrm>
            <a:off x="7878166" y="2460997"/>
            <a:ext cx="121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 RNA-seq</a:t>
            </a:r>
          </a:p>
        </p:txBody>
      </p:sp>
    </p:spTree>
    <p:extLst>
      <p:ext uri="{BB962C8B-B14F-4D97-AF65-F5344CB8AC3E}">
        <p14:creationId xmlns:p14="http://schemas.microsoft.com/office/powerpoint/2010/main" val="3872120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Comparing Across Lineages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293D08-7DE3-D448-805D-04F2460875EC}"/>
              </a:ext>
            </a:extLst>
          </p:cNvPr>
          <p:cNvGrpSpPr/>
          <p:nvPr/>
        </p:nvGrpSpPr>
        <p:grpSpPr>
          <a:xfrm>
            <a:off x="3286537" y="2295478"/>
            <a:ext cx="4855950" cy="3182945"/>
            <a:chOff x="822200" y="1435394"/>
            <a:chExt cx="6572693" cy="45717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877167-4379-FF44-85D9-C2E86B3FC390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226146" y="1325563"/>
              <a:chExt cx="7453425" cy="5208218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66A67F6-CE9C-EF4A-9EEB-4EA78959AA44}"/>
                  </a:ext>
                </a:extLst>
              </p:cNvPr>
              <p:cNvGrpSpPr/>
              <p:nvPr/>
            </p:nvGrpSpPr>
            <p:grpSpPr>
              <a:xfrm>
                <a:off x="226146" y="1325563"/>
                <a:ext cx="7453425" cy="5208218"/>
                <a:chOff x="85059" y="1334577"/>
                <a:chExt cx="5336108" cy="3632702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0EC84FF-7A82-D74B-A435-35BCB9FFFFB5}"/>
                    </a:ext>
                  </a:extLst>
                </p:cNvPr>
                <p:cNvGrpSpPr/>
                <p:nvPr/>
              </p:nvGrpSpPr>
              <p:grpSpPr>
                <a:xfrm>
                  <a:off x="85059" y="1334577"/>
                  <a:ext cx="5336108" cy="3632702"/>
                  <a:chOff x="85059" y="1334577"/>
                  <a:chExt cx="5336108" cy="3632702"/>
                </a:xfrm>
              </p:grpSpPr>
              <p:sp>
                <p:nvSpPr>
                  <p:cNvPr id="86" name="Freeform 85">
                    <a:extLst>
                      <a:ext uri="{FF2B5EF4-FFF2-40B4-BE49-F238E27FC236}">
                        <a16:creationId xmlns:a16="http://schemas.microsoft.com/office/drawing/2014/main" id="{AA005CEC-D28C-5E4D-863F-43BCD2CDA560}"/>
                      </a:ext>
                    </a:extLst>
                  </p:cNvPr>
                  <p:cNvSpPr/>
                  <p:nvPr/>
                </p:nvSpPr>
                <p:spPr>
                  <a:xfrm>
                    <a:off x="477146" y="1632289"/>
                    <a:ext cx="4944021" cy="3334990"/>
                  </a:xfrm>
                  <a:custGeom>
                    <a:avLst/>
                    <a:gdLst>
                      <a:gd name="connsiteX0" fmla="*/ 437253 w 4944021"/>
                      <a:gd name="connsiteY0" fmla="*/ 2460783 h 3334990"/>
                      <a:gd name="connsiteX1" fmla="*/ 171439 w 4944021"/>
                      <a:gd name="connsiteY1" fmla="*/ 2684067 h 3334990"/>
                      <a:gd name="connsiteX2" fmla="*/ 97012 w 4944021"/>
                      <a:gd name="connsiteY2" fmla="*/ 2822290 h 3334990"/>
                      <a:gd name="connsiteX3" fmla="*/ 33216 w 4944021"/>
                      <a:gd name="connsiteY3" fmla="*/ 2939248 h 3334990"/>
                      <a:gd name="connsiteX4" fmla="*/ 1319 w 4944021"/>
                      <a:gd name="connsiteY4" fmla="*/ 3013676 h 3334990"/>
                      <a:gd name="connsiteX5" fmla="*/ 75746 w 4944021"/>
                      <a:gd name="connsiteY5" fmla="*/ 3088104 h 3334990"/>
                      <a:gd name="connsiteX6" fmla="*/ 160807 w 4944021"/>
                      <a:gd name="connsiteY6" fmla="*/ 3215694 h 3334990"/>
                      <a:gd name="connsiteX7" fmla="*/ 256500 w 4944021"/>
                      <a:gd name="connsiteY7" fmla="*/ 3290122 h 3334990"/>
                      <a:gd name="connsiteX8" fmla="*/ 384091 w 4944021"/>
                      <a:gd name="connsiteY8" fmla="*/ 3322020 h 3334990"/>
                      <a:gd name="connsiteX9" fmla="*/ 586109 w 4944021"/>
                      <a:gd name="connsiteY9" fmla="*/ 3332653 h 3334990"/>
                      <a:gd name="connsiteX10" fmla="*/ 926351 w 4944021"/>
                      <a:gd name="connsiteY10" fmla="*/ 3279490 h 3334990"/>
                      <a:gd name="connsiteX11" fmla="*/ 1117737 w 4944021"/>
                      <a:gd name="connsiteY11" fmla="*/ 3236960 h 3334990"/>
                      <a:gd name="connsiteX12" fmla="*/ 1298491 w 4944021"/>
                      <a:gd name="connsiteY12" fmla="*/ 3194429 h 3334990"/>
                      <a:gd name="connsiteX13" fmla="*/ 1436714 w 4944021"/>
                      <a:gd name="connsiteY13" fmla="*/ 3013676 h 3334990"/>
                      <a:gd name="connsiteX14" fmla="*/ 1659998 w 4944021"/>
                      <a:gd name="connsiteY14" fmla="*/ 3003043 h 3334990"/>
                      <a:gd name="connsiteX15" fmla="*/ 1840751 w 4944021"/>
                      <a:gd name="connsiteY15" fmla="*/ 3056206 h 3334990"/>
                      <a:gd name="connsiteX16" fmla="*/ 2085300 w 4944021"/>
                      <a:gd name="connsiteY16" fmla="*/ 3077471 h 3334990"/>
                      <a:gd name="connsiteX17" fmla="*/ 2276686 w 4944021"/>
                      <a:gd name="connsiteY17" fmla="*/ 3034941 h 3334990"/>
                      <a:gd name="connsiteX18" fmla="*/ 2510602 w 4944021"/>
                      <a:gd name="connsiteY18" fmla="*/ 2971146 h 3334990"/>
                      <a:gd name="connsiteX19" fmla="*/ 2723253 w 4944021"/>
                      <a:gd name="connsiteY19" fmla="*/ 2992411 h 3334990"/>
                      <a:gd name="connsiteX20" fmla="*/ 3106026 w 4944021"/>
                      <a:gd name="connsiteY20" fmla="*/ 3077471 h 3334990"/>
                      <a:gd name="connsiteX21" fmla="*/ 3403737 w 4944021"/>
                      <a:gd name="connsiteY21" fmla="*/ 3141267 h 3334990"/>
                      <a:gd name="connsiteX22" fmla="*/ 3850305 w 4944021"/>
                      <a:gd name="connsiteY22" fmla="*/ 3247592 h 3334990"/>
                      <a:gd name="connsiteX23" fmla="*/ 4148016 w 4944021"/>
                      <a:gd name="connsiteY23" fmla="*/ 3268857 h 3334990"/>
                      <a:gd name="connsiteX24" fmla="*/ 4403198 w 4944021"/>
                      <a:gd name="connsiteY24" fmla="*/ 3183797 h 3334990"/>
                      <a:gd name="connsiteX25" fmla="*/ 4626481 w 4944021"/>
                      <a:gd name="connsiteY25" fmla="*/ 3003043 h 3334990"/>
                      <a:gd name="connsiteX26" fmla="*/ 4828500 w 4944021"/>
                      <a:gd name="connsiteY26" fmla="*/ 2715964 h 3334990"/>
                      <a:gd name="connsiteX27" fmla="*/ 4934826 w 4944021"/>
                      <a:gd name="connsiteY27" fmla="*/ 2396987 h 3334990"/>
                      <a:gd name="connsiteX28" fmla="*/ 4934826 w 4944021"/>
                      <a:gd name="connsiteY28" fmla="*/ 1982318 h 3334990"/>
                      <a:gd name="connsiteX29" fmla="*/ 4902928 w 4944021"/>
                      <a:gd name="connsiteY29" fmla="*/ 1673974 h 3334990"/>
                      <a:gd name="connsiteX30" fmla="*/ 4828500 w 4944021"/>
                      <a:gd name="connsiteY30" fmla="*/ 1440057 h 3334990"/>
                      <a:gd name="connsiteX31" fmla="*/ 4669012 w 4944021"/>
                      <a:gd name="connsiteY31" fmla="*/ 1163611 h 3334990"/>
                      <a:gd name="connsiteX32" fmla="*/ 4392565 w 4944021"/>
                      <a:gd name="connsiteY32" fmla="*/ 780839 h 3334990"/>
                      <a:gd name="connsiteX33" fmla="*/ 3743979 w 4944021"/>
                      <a:gd name="connsiteY33" fmla="*/ 259843 h 3334990"/>
                      <a:gd name="connsiteX34" fmla="*/ 3382472 w 4944021"/>
                      <a:gd name="connsiteY34" fmla="*/ 132253 h 3334990"/>
                      <a:gd name="connsiteX35" fmla="*/ 2829579 w 4944021"/>
                      <a:gd name="connsiteY35" fmla="*/ 25927 h 3334990"/>
                      <a:gd name="connsiteX36" fmla="*/ 2531867 w 4944021"/>
                      <a:gd name="connsiteY36" fmla="*/ 4662 h 3334990"/>
                      <a:gd name="connsiteX37" fmla="*/ 2106565 w 4944021"/>
                      <a:gd name="connsiteY37" fmla="*/ 15294 h 3334990"/>
                      <a:gd name="connsiteX38" fmla="*/ 1659998 w 4944021"/>
                      <a:gd name="connsiteY38" fmla="*/ 153518 h 3334990"/>
                      <a:gd name="connsiteX39" fmla="*/ 1341021 w 4944021"/>
                      <a:gd name="connsiteY39" fmla="*/ 302374 h 3334990"/>
                      <a:gd name="connsiteX40" fmla="*/ 1043309 w 4944021"/>
                      <a:gd name="connsiteY40" fmla="*/ 546922 h 3334990"/>
                      <a:gd name="connsiteX41" fmla="*/ 809393 w 4944021"/>
                      <a:gd name="connsiteY41" fmla="*/ 812736 h 3334990"/>
                      <a:gd name="connsiteX42" fmla="*/ 628639 w 4944021"/>
                      <a:gd name="connsiteY42" fmla="*/ 1089183 h 3334990"/>
                      <a:gd name="connsiteX43" fmla="*/ 458519 w 4944021"/>
                      <a:gd name="connsiteY43" fmla="*/ 1418792 h 3334990"/>
                      <a:gd name="connsiteX44" fmla="*/ 362826 w 4944021"/>
                      <a:gd name="connsiteY44" fmla="*/ 1695239 h 3334990"/>
                      <a:gd name="connsiteX45" fmla="*/ 309663 w 4944021"/>
                      <a:gd name="connsiteY45" fmla="*/ 1918522 h 3334990"/>
                      <a:gd name="connsiteX46" fmla="*/ 299030 w 4944021"/>
                      <a:gd name="connsiteY46" fmla="*/ 2088643 h 3334990"/>
                      <a:gd name="connsiteX47" fmla="*/ 320295 w 4944021"/>
                      <a:gd name="connsiteY47" fmla="*/ 2248132 h 3334990"/>
                      <a:gd name="connsiteX48" fmla="*/ 373458 w 4944021"/>
                      <a:gd name="connsiteY48" fmla="*/ 2386355 h 3334990"/>
                      <a:gd name="connsiteX49" fmla="*/ 437253 w 4944021"/>
                      <a:gd name="connsiteY49" fmla="*/ 2460783 h 3334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4944021" h="3334990">
                        <a:moveTo>
                          <a:pt x="437253" y="2460783"/>
                        </a:moveTo>
                        <a:cubicBezTo>
                          <a:pt x="403583" y="2510402"/>
                          <a:pt x="228146" y="2623816"/>
                          <a:pt x="171439" y="2684067"/>
                        </a:cubicBezTo>
                        <a:cubicBezTo>
                          <a:pt x="114732" y="2744318"/>
                          <a:pt x="120049" y="2779760"/>
                          <a:pt x="97012" y="2822290"/>
                        </a:cubicBezTo>
                        <a:cubicBezTo>
                          <a:pt x="73975" y="2864820"/>
                          <a:pt x="49165" y="2907350"/>
                          <a:pt x="33216" y="2939248"/>
                        </a:cubicBezTo>
                        <a:cubicBezTo>
                          <a:pt x="17267" y="2971146"/>
                          <a:pt x="-5769" y="2988867"/>
                          <a:pt x="1319" y="3013676"/>
                        </a:cubicBezTo>
                        <a:cubicBezTo>
                          <a:pt x="8407" y="3038485"/>
                          <a:pt x="49165" y="3054434"/>
                          <a:pt x="75746" y="3088104"/>
                        </a:cubicBezTo>
                        <a:cubicBezTo>
                          <a:pt x="102327" y="3121774"/>
                          <a:pt x="130681" y="3182024"/>
                          <a:pt x="160807" y="3215694"/>
                        </a:cubicBezTo>
                        <a:cubicBezTo>
                          <a:pt x="190933" y="3249364"/>
                          <a:pt x="219286" y="3272401"/>
                          <a:pt x="256500" y="3290122"/>
                        </a:cubicBezTo>
                        <a:cubicBezTo>
                          <a:pt x="293714" y="3307843"/>
                          <a:pt x="329156" y="3314932"/>
                          <a:pt x="384091" y="3322020"/>
                        </a:cubicBezTo>
                        <a:cubicBezTo>
                          <a:pt x="439026" y="3329109"/>
                          <a:pt x="495732" y="3339741"/>
                          <a:pt x="586109" y="3332653"/>
                        </a:cubicBezTo>
                        <a:cubicBezTo>
                          <a:pt x="676486" y="3325565"/>
                          <a:pt x="837746" y="3295439"/>
                          <a:pt x="926351" y="3279490"/>
                        </a:cubicBezTo>
                        <a:cubicBezTo>
                          <a:pt x="1014956" y="3263541"/>
                          <a:pt x="1117737" y="3236960"/>
                          <a:pt x="1117737" y="3236960"/>
                        </a:cubicBezTo>
                        <a:cubicBezTo>
                          <a:pt x="1179760" y="3222783"/>
                          <a:pt x="1245328" y="3231643"/>
                          <a:pt x="1298491" y="3194429"/>
                        </a:cubicBezTo>
                        <a:cubicBezTo>
                          <a:pt x="1351654" y="3157215"/>
                          <a:pt x="1376463" y="3045574"/>
                          <a:pt x="1436714" y="3013676"/>
                        </a:cubicBezTo>
                        <a:cubicBezTo>
                          <a:pt x="1496965" y="2981778"/>
                          <a:pt x="1592659" y="2995955"/>
                          <a:pt x="1659998" y="3003043"/>
                        </a:cubicBezTo>
                        <a:cubicBezTo>
                          <a:pt x="1727338" y="3010131"/>
                          <a:pt x="1769867" y="3043801"/>
                          <a:pt x="1840751" y="3056206"/>
                        </a:cubicBezTo>
                        <a:cubicBezTo>
                          <a:pt x="1911635" y="3068611"/>
                          <a:pt x="2012644" y="3081015"/>
                          <a:pt x="2085300" y="3077471"/>
                        </a:cubicBezTo>
                        <a:cubicBezTo>
                          <a:pt x="2157956" y="3073927"/>
                          <a:pt x="2205802" y="3052662"/>
                          <a:pt x="2276686" y="3034941"/>
                        </a:cubicBezTo>
                        <a:cubicBezTo>
                          <a:pt x="2347570" y="3017220"/>
                          <a:pt x="2436174" y="2978234"/>
                          <a:pt x="2510602" y="2971146"/>
                        </a:cubicBezTo>
                        <a:cubicBezTo>
                          <a:pt x="2585030" y="2964058"/>
                          <a:pt x="2624016" y="2974690"/>
                          <a:pt x="2723253" y="2992411"/>
                        </a:cubicBezTo>
                        <a:cubicBezTo>
                          <a:pt x="2822490" y="3010132"/>
                          <a:pt x="3106026" y="3077471"/>
                          <a:pt x="3106026" y="3077471"/>
                        </a:cubicBezTo>
                        <a:lnTo>
                          <a:pt x="3403737" y="3141267"/>
                        </a:lnTo>
                        <a:cubicBezTo>
                          <a:pt x="3527783" y="3169620"/>
                          <a:pt x="3726258" y="3226327"/>
                          <a:pt x="3850305" y="3247592"/>
                        </a:cubicBezTo>
                        <a:cubicBezTo>
                          <a:pt x="3974352" y="3268857"/>
                          <a:pt x="4055867" y="3279490"/>
                          <a:pt x="4148016" y="3268857"/>
                        </a:cubicBezTo>
                        <a:cubicBezTo>
                          <a:pt x="4240165" y="3258225"/>
                          <a:pt x="4323454" y="3228099"/>
                          <a:pt x="4403198" y="3183797"/>
                        </a:cubicBezTo>
                        <a:cubicBezTo>
                          <a:pt x="4482942" y="3139495"/>
                          <a:pt x="4555597" y="3081015"/>
                          <a:pt x="4626481" y="3003043"/>
                        </a:cubicBezTo>
                        <a:cubicBezTo>
                          <a:pt x="4697365" y="2925071"/>
                          <a:pt x="4777109" y="2816973"/>
                          <a:pt x="4828500" y="2715964"/>
                        </a:cubicBezTo>
                        <a:cubicBezTo>
                          <a:pt x="4879891" y="2614955"/>
                          <a:pt x="4917105" y="2519261"/>
                          <a:pt x="4934826" y="2396987"/>
                        </a:cubicBezTo>
                        <a:cubicBezTo>
                          <a:pt x="4952547" y="2274713"/>
                          <a:pt x="4940142" y="2102820"/>
                          <a:pt x="4934826" y="1982318"/>
                        </a:cubicBezTo>
                        <a:cubicBezTo>
                          <a:pt x="4929510" y="1861816"/>
                          <a:pt x="4920649" y="1764351"/>
                          <a:pt x="4902928" y="1673974"/>
                        </a:cubicBezTo>
                        <a:cubicBezTo>
                          <a:pt x="4885207" y="1583597"/>
                          <a:pt x="4867486" y="1525117"/>
                          <a:pt x="4828500" y="1440057"/>
                        </a:cubicBezTo>
                        <a:cubicBezTo>
                          <a:pt x="4789514" y="1354997"/>
                          <a:pt x="4741668" y="1273481"/>
                          <a:pt x="4669012" y="1163611"/>
                        </a:cubicBezTo>
                        <a:cubicBezTo>
                          <a:pt x="4596356" y="1053741"/>
                          <a:pt x="4546737" y="931467"/>
                          <a:pt x="4392565" y="780839"/>
                        </a:cubicBezTo>
                        <a:cubicBezTo>
                          <a:pt x="4238393" y="630211"/>
                          <a:pt x="3912328" y="367941"/>
                          <a:pt x="3743979" y="259843"/>
                        </a:cubicBezTo>
                        <a:cubicBezTo>
                          <a:pt x="3575630" y="151745"/>
                          <a:pt x="3534872" y="171239"/>
                          <a:pt x="3382472" y="132253"/>
                        </a:cubicBezTo>
                        <a:cubicBezTo>
                          <a:pt x="3230072" y="93267"/>
                          <a:pt x="2971346" y="47192"/>
                          <a:pt x="2829579" y="25927"/>
                        </a:cubicBezTo>
                        <a:cubicBezTo>
                          <a:pt x="2687812" y="4662"/>
                          <a:pt x="2652369" y="6434"/>
                          <a:pt x="2531867" y="4662"/>
                        </a:cubicBezTo>
                        <a:cubicBezTo>
                          <a:pt x="2411365" y="2890"/>
                          <a:pt x="2251876" y="-9515"/>
                          <a:pt x="2106565" y="15294"/>
                        </a:cubicBezTo>
                        <a:cubicBezTo>
                          <a:pt x="1961254" y="40103"/>
                          <a:pt x="1787589" y="105671"/>
                          <a:pt x="1659998" y="153518"/>
                        </a:cubicBezTo>
                        <a:cubicBezTo>
                          <a:pt x="1532407" y="201365"/>
                          <a:pt x="1443802" y="236807"/>
                          <a:pt x="1341021" y="302374"/>
                        </a:cubicBezTo>
                        <a:cubicBezTo>
                          <a:pt x="1238240" y="367941"/>
                          <a:pt x="1131914" y="461862"/>
                          <a:pt x="1043309" y="546922"/>
                        </a:cubicBezTo>
                        <a:cubicBezTo>
                          <a:pt x="954704" y="631982"/>
                          <a:pt x="878505" y="722359"/>
                          <a:pt x="809393" y="812736"/>
                        </a:cubicBezTo>
                        <a:cubicBezTo>
                          <a:pt x="740281" y="903113"/>
                          <a:pt x="687118" y="988174"/>
                          <a:pt x="628639" y="1089183"/>
                        </a:cubicBezTo>
                        <a:cubicBezTo>
                          <a:pt x="570160" y="1190192"/>
                          <a:pt x="502821" y="1317783"/>
                          <a:pt x="458519" y="1418792"/>
                        </a:cubicBezTo>
                        <a:cubicBezTo>
                          <a:pt x="414217" y="1519801"/>
                          <a:pt x="387635" y="1611951"/>
                          <a:pt x="362826" y="1695239"/>
                        </a:cubicBezTo>
                        <a:cubicBezTo>
                          <a:pt x="338017" y="1778527"/>
                          <a:pt x="320296" y="1852955"/>
                          <a:pt x="309663" y="1918522"/>
                        </a:cubicBezTo>
                        <a:cubicBezTo>
                          <a:pt x="299030" y="1984089"/>
                          <a:pt x="297258" y="2033708"/>
                          <a:pt x="299030" y="2088643"/>
                        </a:cubicBezTo>
                        <a:cubicBezTo>
                          <a:pt x="300802" y="2143578"/>
                          <a:pt x="307890" y="2198513"/>
                          <a:pt x="320295" y="2248132"/>
                        </a:cubicBezTo>
                        <a:cubicBezTo>
                          <a:pt x="332700" y="2297751"/>
                          <a:pt x="353965" y="2349141"/>
                          <a:pt x="373458" y="2386355"/>
                        </a:cubicBezTo>
                        <a:cubicBezTo>
                          <a:pt x="392951" y="2423569"/>
                          <a:pt x="470923" y="2411164"/>
                          <a:pt x="437253" y="246078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34073AEB-06B3-D842-9C99-8D303831562B}"/>
                      </a:ext>
                    </a:extLst>
                  </p:cNvPr>
                  <p:cNvSpPr/>
                  <p:nvPr/>
                </p:nvSpPr>
                <p:spPr>
                  <a:xfrm>
                    <a:off x="85059" y="1334577"/>
                    <a:ext cx="4125434" cy="3334990"/>
                  </a:xfrm>
                  <a:custGeom>
                    <a:avLst/>
                    <a:gdLst>
                      <a:gd name="connsiteX0" fmla="*/ 4125433 w 4125433"/>
                      <a:gd name="connsiteY0" fmla="*/ 552893 h 3359889"/>
                      <a:gd name="connsiteX1" fmla="*/ 3806456 w 4125433"/>
                      <a:gd name="connsiteY1" fmla="*/ 361507 h 3359889"/>
                      <a:gd name="connsiteX2" fmla="*/ 3646968 w 4125433"/>
                      <a:gd name="connsiteY2" fmla="*/ 276447 h 3359889"/>
                      <a:gd name="connsiteX3" fmla="*/ 3466214 w 4125433"/>
                      <a:gd name="connsiteY3" fmla="*/ 191386 h 3359889"/>
                      <a:gd name="connsiteX4" fmla="*/ 3232298 w 4125433"/>
                      <a:gd name="connsiteY4" fmla="*/ 116958 h 3359889"/>
                      <a:gd name="connsiteX5" fmla="*/ 2838893 w 4125433"/>
                      <a:gd name="connsiteY5" fmla="*/ 42531 h 3359889"/>
                      <a:gd name="connsiteX6" fmla="*/ 2488019 w 4125433"/>
                      <a:gd name="connsiteY6" fmla="*/ 0 h 3359889"/>
                      <a:gd name="connsiteX7" fmla="*/ 2169042 w 4125433"/>
                      <a:gd name="connsiteY7" fmla="*/ 10633 h 3359889"/>
                      <a:gd name="connsiteX8" fmla="*/ 1828800 w 4125433"/>
                      <a:gd name="connsiteY8" fmla="*/ 63796 h 3359889"/>
                      <a:gd name="connsiteX9" fmla="*/ 1531088 w 4125433"/>
                      <a:gd name="connsiteY9" fmla="*/ 138224 h 3359889"/>
                      <a:gd name="connsiteX10" fmla="*/ 1339702 w 4125433"/>
                      <a:gd name="connsiteY10" fmla="*/ 244549 h 3359889"/>
                      <a:gd name="connsiteX11" fmla="*/ 1127051 w 4125433"/>
                      <a:gd name="connsiteY11" fmla="*/ 361507 h 3359889"/>
                      <a:gd name="connsiteX12" fmla="*/ 956930 w 4125433"/>
                      <a:gd name="connsiteY12" fmla="*/ 478465 h 3359889"/>
                      <a:gd name="connsiteX13" fmla="*/ 839972 w 4125433"/>
                      <a:gd name="connsiteY13" fmla="*/ 584791 h 3359889"/>
                      <a:gd name="connsiteX14" fmla="*/ 723014 w 4125433"/>
                      <a:gd name="connsiteY14" fmla="*/ 723014 h 3359889"/>
                      <a:gd name="connsiteX15" fmla="*/ 595423 w 4125433"/>
                      <a:gd name="connsiteY15" fmla="*/ 839972 h 3359889"/>
                      <a:gd name="connsiteX16" fmla="*/ 510363 w 4125433"/>
                      <a:gd name="connsiteY16" fmla="*/ 999461 h 3359889"/>
                      <a:gd name="connsiteX17" fmla="*/ 382772 w 4125433"/>
                      <a:gd name="connsiteY17" fmla="*/ 1190847 h 3359889"/>
                      <a:gd name="connsiteX18" fmla="*/ 276447 w 4125433"/>
                      <a:gd name="connsiteY18" fmla="*/ 1456661 h 3359889"/>
                      <a:gd name="connsiteX19" fmla="*/ 202019 w 4125433"/>
                      <a:gd name="connsiteY19" fmla="*/ 1711842 h 3359889"/>
                      <a:gd name="connsiteX20" fmla="*/ 148856 w 4125433"/>
                      <a:gd name="connsiteY20" fmla="*/ 1913861 h 3359889"/>
                      <a:gd name="connsiteX21" fmla="*/ 148856 w 4125433"/>
                      <a:gd name="connsiteY21" fmla="*/ 2137145 h 3359889"/>
                      <a:gd name="connsiteX22" fmla="*/ 148856 w 4125433"/>
                      <a:gd name="connsiteY22" fmla="*/ 2317898 h 3359889"/>
                      <a:gd name="connsiteX23" fmla="*/ 223284 w 4125433"/>
                      <a:gd name="connsiteY23" fmla="*/ 2434856 h 3359889"/>
                      <a:gd name="connsiteX24" fmla="*/ 318977 w 4125433"/>
                      <a:gd name="connsiteY24" fmla="*/ 2573079 h 3359889"/>
                      <a:gd name="connsiteX25" fmla="*/ 202019 w 4125433"/>
                      <a:gd name="connsiteY25" fmla="*/ 2658140 h 3359889"/>
                      <a:gd name="connsiteX26" fmla="*/ 74428 w 4125433"/>
                      <a:gd name="connsiteY26" fmla="*/ 2796363 h 3359889"/>
                      <a:gd name="connsiteX27" fmla="*/ 10633 w 4125433"/>
                      <a:gd name="connsiteY27" fmla="*/ 2945219 h 3359889"/>
                      <a:gd name="connsiteX28" fmla="*/ 0 w 4125433"/>
                      <a:gd name="connsiteY28" fmla="*/ 3083442 h 3359889"/>
                      <a:gd name="connsiteX29" fmla="*/ 53163 w 4125433"/>
                      <a:gd name="connsiteY29" fmla="*/ 3189768 h 3359889"/>
                      <a:gd name="connsiteX30" fmla="*/ 170121 w 4125433"/>
                      <a:gd name="connsiteY30" fmla="*/ 3264196 h 3359889"/>
                      <a:gd name="connsiteX31" fmla="*/ 318977 w 4125433"/>
                      <a:gd name="connsiteY31" fmla="*/ 3327991 h 3359889"/>
                      <a:gd name="connsiteX32" fmla="*/ 404037 w 4125433"/>
                      <a:gd name="connsiteY32" fmla="*/ 3359889 h 3359889"/>
                      <a:gd name="connsiteX33" fmla="*/ 446568 w 4125433"/>
                      <a:gd name="connsiteY33" fmla="*/ 3359889 h 3359889"/>
                      <a:gd name="connsiteX34" fmla="*/ 531628 w 4125433"/>
                      <a:gd name="connsiteY34" fmla="*/ 3157870 h 3359889"/>
                      <a:gd name="connsiteX35" fmla="*/ 627321 w 4125433"/>
                      <a:gd name="connsiteY35" fmla="*/ 3009014 h 3359889"/>
                      <a:gd name="connsiteX36" fmla="*/ 786809 w 4125433"/>
                      <a:gd name="connsiteY36" fmla="*/ 2881424 h 3359889"/>
                      <a:gd name="connsiteX37" fmla="*/ 829340 w 4125433"/>
                      <a:gd name="connsiteY37" fmla="*/ 2828261 h 3359889"/>
                      <a:gd name="connsiteX38" fmla="*/ 829340 w 4125433"/>
                      <a:gd name="connsiteY38" fmla="*/ 2828261 h 3359889"/>
                      <a:gd name="connsiteX39" fmla="*/ 829340 w 4125433"/>
                      <a:gd name="connsiteY39" fmla="*/ 2828261 h 3359889"/>
                      <a:gd name="connsiteX40" fmla="*/ 754912 w 4125433"/>
                      <a:gd name="connsiteY40" fmla="*/ 2626242 h 3359889"/>
                      <a:gd name="connsiteX41" fmla="*/ 754912 w 4125433"/>
                      <a:gd name="connsiteY41" fmla="*/ 2456121 h 3359889"/>
                      <a:gd name="connsiteX42" fmla="*/ 765544 w 4125433"/>
                      <a:gd name="connsiteY42" fmla="*/ 2243470 h 3359889"/>
                      <a:gd name="connsiteX43" fmla="*/ 797442 w 4125433"/>
                      <a:gd name="connsiteY43" fmla="*/ 2052084 h 3359889"/>
                      <a:gd name="connsiteX44" fmla="*/ 861237 w 4125433"/>
                      <a:gd name="connsiteY44" fmla="*/ 1860698 h 3359889"/>
                      <a:gd name="connsiteX45" fmla="*/ 1010093 w 4125433"/>
                      <a:gd name="connsiteY45" fmla="*/ 1573619 h 3359889"/>
                      <a:gd name="connsiteX46" fmla="*/ 1095154 w 4125433"/>
                      <a:gd name="connsiteY46" fmla="*/ 1371600 h 3359889"/>
                      <a:gd name="connsiteX47" fmla="*/ 1275907 w 4125433"/>
                      <a:gd name="connsiteY47" fmla="*/ 1095154 h 3359889"/>
                      <a:gd name="connsiteX48" fmla="*/ 1467293 w 4125433"/>
                      <a:gd name="connsiteY48" fmla="*/ 893135 h 3359889"/>
                      <a:gd name="connsiteX49" fmla="*/ 1616149 w 4125433"/>
                      <a:gd name="connsiteY49" fmla="*/ 744279 h 3359889"/>
                      <a:gd name="connsiteX50" fmla="*/ 1998921 w 4125433"/>
                      <a:gd name="connsiteY50" fmla="*/ 531628 h 3359889"/>
                      <a:gd name="connsiteX51" fmla="*/ 2371061 w 4125433"/>
                      <a:gd name="connsiteY51" fmla="*/ 414670 h 3359889"/>
                      <a:gd name="connsiteX52" fmla="*/ 2860158 w 4125433"/>
                      <a:gd name="connsiteY52" fmla="*/ 361507 h 3359889"/>
                      <a:gd name="connsiteX53" fmla="*/ 3285461 w 4125433"/>
                      <a:gd name="connsiteY53" fmla="*/ 372140 h 3359889"/>
                      <a:gd name="connsiteX54" fmla="*/ 3625702 w 4125433"/>
                      <a:gd name="connsiteY54" fmla="*/ 414670 h 3359889"/>
                      <a:gd name="connsiteX55" fmla="*/ 3880884 w 4125433"/>
                      <a:gd name="connsiteY55" fmla="*/ 499731 h 3359889"/>
                      <a:gd name="connsiteX56" fmla="*/ 3997842 w 4125433"/>
                      <a:gd name="connsiteY56" fmla="*/ 531628 h 3359889"/>
                      <a:gd name="connsiteX57" fmla="*/ 4125433 w 4125433"/>
                      <a:gd name="connsiteY57" fmla="*/ 552893 h 3359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125433" h="3359889">
                        <a:moveTo>
                          <a:pt x="4125433" y="552893"/>
                        </a:moveTo>
                        <a:lnTo>
                          <a:pt x="3806456" y="361507"/>
                        </a:lnTo>
                        <a:lnTo>
                          <a:pt x="3646968" y="276447"/>
                        </a:lnTo>
                        <a:lnTo>
                          <a:pt x="3466214" y="191386"/>
                        </a:lnTo>
                        <a:lnTo>
                          <a:pt x="3232298" y="116958"/>
                        </a:lnTo>
                        <a:lnTo>
                          <a:pt x="2838893" y="42531"/>
                        </a:lnTo>
                        <a:lnTo>
                          <a:pt x="2488019" y="0"/>
                        </a:lnTo>
                        <a:lnTo>
                          <a:pt x="2169042" y="10633"/>
                        </a:lnTo>
                        <a:lnTo>
                          <a:pt x="1828800" y="63796"/>
                        </a:lnTo>
                        <a:lnTo>
                          <a:pt x="1531088" y="138224"/>
                        </a:lnTo>
                        <a:lnTo>
                          <a:pt x="1339702" y="244549"/>
                        </a:lnTo>
                        <a:lnTo>
                          <a:pt x="1127051" y="361507"/>
                        </a:lnTo>
                        <a:lnTo>
                          <a:pt x="956930" y="478465"/>
                        </a:lnTo>
                        <a:lnTo>
                          <a:pt x="839972" y="584791"/>
                        </a:lnTo>
                        <a:lnTo>
                          <a:pt x="723014" y="723014"/>
                        </a:lnTo>
                        <a:lnTo>
                          <a:pt x="595423" y="839972"/>
                        </a:lnTo>
                        <a:lnTo>
                          <a:pt x="510363" y="999461"/>
                        </a:lnTo>
                        <a:lnTo>
                          <a:pt x="382772" y="1190847"/>
                        </a:lnTo>
                        <a:lnTo>
                          <a:pt x="276447" y="1456661"/>
                        </a:lnTo>
                        <a:lnTo>
                          <a:pt x="202019" y="1711842"/>
                        </a:lnTo>
                        <a:lnTo>
                          <a:pt x="148856" y="1913861"/>
                        </a:lnTo>
                        <a:lnTo>
                          <a:pt x="148856" y="2137145"/>
                        </a:lnTo>
                        <a:lnTo>
                          <a:pt x="148856" y="2317898"/>
                        </a:lnTo>
                        <a:lnTo>
                          <a:pt x="223284" y="2434856"/>
                        </a:lnTo>
                        <a:lnTo>
                          <a:pt x="318977" y="2573079"/>
                        </a:lnTo>
                        <a:lnTo>
                          <a:pt x="202019" y="2658140"/>
                        </a:lnTo>
                        <a:lnTo>
                          <a:pt x="74428" y="2796363"/>
                        </a:lnTo>
                        <a:lnTo>
                          <a:pt x="10633" y="2945219"/>
                        </a:lnTo>
                        <a:lnTo>
                          <a:pt x="0" y="3083442"/>
                        </a:lnTo>
                        <a:lnTo>
                          <a:pt x="53163" y="3189768"/>
                        </a:lnTo>
                        <a:lnTo>
                          <a:pt x="170121" y="3264196"/>
                        </a:lnTo>
                        <a:lnTo>
                          <a:pt x="318977" y="3327991"/>
                        </a:lnTo>
                        <a:lnTo>
                          <a:pt x="404037" y="3359889"/>
                        </a:lnTo>
                        <a:lnTo>
                          <a:pt x="446568" y="3359889"/>
                        </a:lnTo>
                        <a:lnTo>
                          <a:pt x="531628" y="3157870"/>
                        </a:lnTo>
                        <a:lnTo>
                          <a:pt x="627321" y="3009014"/>
                        </a:lnTo>
                        <a:lnTo>
                          <a:pt x="786809" y="2881424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754912" y="2626242"/>
                        </a:lnTo>
                        <a:lnTo>
                          <a:pt x="754912" y="2456121"/>
                        </a:lnTo>
                        <a:lnTo>
                          <a:pt x="765544" y="2243470"/>
                        </a:lnTo>
                        <a:lnTo>
                          <a:pt x="797442" y="2052084"/>
                        </a:lnTo>
                        <a:lnTo>
                          <a:pt x="861237" y="1860698"/>
                        </a:lnTo>
                        <a:lnTo>
                          <a:pt x="1010093" y="1573619"/>
                        </a:lnTo>
                        <a:lnTo>
                          <a:pt x="1095154" y="1371600"/>
                        </a:lnTo>
                        <a:lnTo>
                          <a:pt x="1275907" y="1095154"/>
                        </a:lnTo>
                        <a:lnTo>
                          <a:pt x="1467293" y="893135"/>
                        </a:lnTo>
                        <a:lnTo>
                          <a:pt x="1616149" y="744279"/>
                        </a:lnTo>
                        <a:lnTo>
                          <a:pt x="1998921" y="531628"/>
                        </a:lnTo>
                        <a:lnTo>
                          <a:pt x="2371061" y="414670"/>
                        </a:lnTo>
                        <a:lnTo>
                          <a:pt x="2860158" y="361507"/>
                        </a:lnTo>
                        <a:lnTo>
                          <a:pt x="3285461" y="372140"/>
                        </a:lnTo>
                        <a:lnTo>
                          <a:pt x="3625702" y="414670"/>
                        </a:lnTo>
                        <a:lnTo>
                          <a:pt x="3880884" y="499731"/>
                        </a:lnTo>
                        <a:lnTo>
                          <a:pt x="3997842" y="531628"/>
                        </a:lnTo>
                        <a:lnTo>
                          <a:pt x="4125433" y="55289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A432AC0C-A942-2440-9375-41F0FAAD383D}"/>
                    </a:ext>
                  </a:extLst>
                </p:cNvPr>
                <p:cNvGrpSpPr/>
                <p:nvPr/>
              </p:nvGrpSpPr>
              <p:grpSpPr>
                <a:xfrm>
                  <a:off x="393405" y="3891516"/>
                  <a:ext cx="1170202" cy="519620"/>
                  <a:chOff x="393405" y="3891516"/>
                  <a:chExt cx="1170202" cy="519620"/>
                </a:xfrm>
              </p:grpSpPr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4F2DBD8C-8E5D-9445-996F-A4C64DEBEF78}"/>
                      </a:ext>
                    </a:extLst>
                  </p:cNvPr>
                  <p:cNvSpPr/>
                  <p:nvPr/>
                </p:nvSpPr>
                <p:spPr>
                  <a:xfrm>
                    <a:off x="893135" y="4093535"/>
                    <a:ext cx="670472" cy="317601"/>
                  </a:xfrm>
                  <a:custGeom>
                    <a:avLst/>
                    <a:gdLst>
                      <a:gd name="connsiteX0" fmla="*/ 0 w 670472"/>
                      <a:gd name="connsiteY0" fmla="*/ 0 h 317601"/>
                      <a:gd name="connsiteX1" fmla="*/ 287079 w 670472"/>
                      <a:gd name="connsiteY1" fmla="*/ 159488 h 317601"/>
                      <a:gd name="connsiteX2" fmla="*/ 542260 w 670472"/>
                      <a:gd name="connsiteY2" fmla="*/ 180753 h 317601"/>
                      <a:gd name="connsiteX3" fmla="*/ 659218 w 670472"/>
                      <a:gd name="connsiteY3" fmla="*/ 308344 h 317601"/>
                      <a:gd name="connsiteX4" fmla="*/ 659218 w 670472"/>
                      <a:gd name="connsiteY4" fmla="*/ 297712 h 317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472" h="317601">
                        <a:moveTo>
                          <a:pt x="0" y="0"/>
                        </a:moveTo>
                        <a:cubicBezTo>
                          <a:pt x="98351" y="64681"/>
                          <a:pt x="196702" y="129363"/>
                          <a:pt x="287079" y="159488"/>
                        </a:cubicBezTo>
                        <a:cubicBezTo>
                          <a:pt x="377456" y="189613"/>
                          <a:pt x="480237" y="155944"/>
                          <a:pt x="542260" y="180753"/>
                        </a:cubicBezTo>
                        <a:cubicBezTo>
                          <a:pt x="604283" y="205562"/>
                          <a:pt x="659218" y="308344"/>
                          <a:pt x="659218" y="308344"/>
                        </a:cubicBezTo>
                        <a:cubicBezTo>
                          <a:pt x="678711" y="327837"/>
                          <a:pt x="668964" y="312774"/>
                          <a:pt x="659218" y="297712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E813F0E-F2E9-D34E-B2EE-A6C2A5FE2C33}"/>
                      </a:ext>
                    </a:extLst>
                  </p:cNvPr>
                  <p:cNvSpPr/>
                  <p:nvPr/>
                </p:nvSpPr>
                <p:spPr>
                  <a:xfrm>
                    <a:off x="393405" y="3891516"/>
                    <a:ext cx="478465" cy="148856"/>
                  </a:xfrm>
                  <a:custGeom>
                    <a:avLst/>
                    <a:gdLst>
                      <a:gd name="connsiteX0" fmla="*/ 0 w 478465"/>
                      <a:gd name="connsiteY0" fmla="*/ 0 h 148856"/>
                      <a:gd name="connsiteX1" fmla="*/ 148855 w 478465"/>
                      <a:gd name="connsiteY1" fmla="*/ 95693 h 148856"/>
                      <a:gd name="connsiteX2" fmla="*/ 318976 w 478465"/>
                      <a:gd name="connsiteY2" fmla="*/ 138224 h 148856"/>
                      <a:gd name="connsiteX3" fmla="*/ 478465 w 478465"/>
                      <a:gd name="connsiteY3" fmla="*/ 148856 h 148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465" h="148856">
                        <a:moveTo>
                          <a:pt x="0" y="0"/>
                        </a:moveTo>
                        <a:cubicBezTo>
                          <a:pt x="47846" y="36328"/>
                          <a:pt x="95692" y="72656"/>
                          <a:pt x="148855" y="95693"/>
                        </a:cubicBezTo>
                        <a:cubicBezTo>
                          <a:pt x="202018" y="118730"/>
                          <a:pt x="264041" y="129364"/>
                          <a:pt x="318976" y="138224"/>
                        </a:cubicBezTo>
                        <a:cubicBezTo>
                          <a:pt x="373911" y="147084"/>
                          <a:pt x="426188" y="147970"/>
                          <a:pt x="478465" y="148856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8362400-88ED-474E-8A5F-CD24FC4507FA}"/>
                  </a:ext>
                </a:extLst>
              </p:cNvPr>
              <p:cNvGrpSpPr/>
              <p:nvPr/>
            </p:nvGrpSpPr>
            <p:grpSpPr>
              <a:xfrm>
                <a:off x="2669888" y="3591702"/>
                <a:ext cx="3742566" cy="2195126"/>
                <a:chOff x="2025986" y="2847702"/>
                <a:chExt cx="2679404" cy="1531088"/>
              </a:xfrm>
            </p:grpSpPr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665C6D75-8075-7F46-94F9-4455E2E343A5}"/>
                    </a:ext>
                  </a:extLst>
                </p:cNvPr>
                <p:cNvSpPr/>
                <p:nvPr/>
              </p:nvSpPr>
              <p:spPr>
                <a:xfrm>
                  <a:off x="2079149" y="3347432"/>
                  <a:ext cx="1860697" cy="1031358"/>
                </a:xfrm>
                <a:custGeom>
                  <a:avLst/>
                  <a:gdLst>
                    <a:gd name="connsiteX0" fmla="*/ 63795 w 1860697"/>
                    <a:gd name="connsiteY0" fmla="*/ 329610 h 1031358"/>
                    <a:gd name="connsiteX1" fmla="*/ 0 w 1860697"/>
                    <a:gd name="connsiteY1" fmla="*/ 414670 h 1031358"/>
                    <a:gd name="connsiteX2" fmla="*/ 10632 w 1860697"/>
                    <a:gd name="connsiteY2" fmla="*/ 584791 h 1031358"/>
                    <a:gd name="connsiteX3" fmla="*/ 85060 w 1860697"/>
                    <a:gd name="connsiteY3" fmla="*/ 723014 h 1031358"/>
                    <a:gd name="connsiteX4" fmla="*/ 202018 w 1860697"/>
                    <a:gd name="connsiteY4" fmla="*/ 850605 h 1031358"/>
                    <a:gd name="connsiteX5" fmla="*/ 382772 w 1860697"/>
                    <a:gd name="connsiteY5" fmla="*/ 956931 h 1031358"/>
                    <a:gd name="connsiteX6" fmla="*/ 520995 w 1860697"/>
                    <a:gd name="connsiteY6" fmla="*/ 1020726 h 1031358"/>
                    <a:gd name="connsiteX7" fmla="*/ 723014 w 1860697"/>
                    <a:gd name="connsiteY7" fmla="*/ 1031358 h 1031358"/>
                    <a:gd name="connsiteX8" fmla="*/ 946297 w 1860697"/>
                    <a:gd name="connsiteY8" fmla="*/ 925033 h 1031358"/>
                    <a:gd name="connsiteX9" fmla="*/ 1052623 w 1860697"/>
                    <a:gd name="connsiteY9" fmla="*/ 861238 h 1031358"/>
                    <a:gd name="connsiteX10" fmla="*/ 1201479 w 1860697"/>
                    <a:gd name="connsiteY10" fmla="*/ 733647 h 1031358"/>
                    <a:gd name="connsiteX11" fmla="*/ 1318437 w 1860697"/>
                    <a:gd name="connsiteY11" fmla="*/ 648586 h 1031358"/>
                    <a:gd name="connsiteX12" fmla="*/ 1477925 w 1860697"/>
                    <a:gd name="connsiteY12" fmla="*/ 552893 h 1031358"/>
                    <a:gd name="connsiteX13" fmla="*/ 1679944 w 1860697"/>
                    <a:gd name="connsiteY13" fmla="*/ 489098 h 1031358"/>
                    <a:gd name="connsiteX14" fmla="*/ 1860697 w 1860697"/>
                    <a:gd name="connsiteY14" fmla="*/ 425303 h 1031358"/>
                    <a:gd name="connsiteX15" fmla="*/ 1711841 w 1860697"/>
                    <a:gd name="connsiteY15" fmla="*/ 329610 h 1031358"/>
                    <a:gd name="connsiteX16" fmla="*/ 1605516 w 1860697"/>
                    <a:gd name="connsiteY16" fmla="*/ 106326 h 1031358"/>
                    <a:gd name="connsiteX17" fmla="*/ 1552353 w 1860697"/>
                    <a:gd name="connsiteY17" fmla="*/ 0 h 1031358"/>
                    <a:gd name="connsiteX18" fmla="*/ 1360967 w 1860697"/>
                    <a:gd name="connsiteY18" fmla="*/ 31898 h 1031358"/>
                    <a:gd name="connsiteX19" fmla="*/ 1073888 w 1860697"/>
                    <a:gd name="connsiteY19" fmla="*/ 106326 h 1031358"/>
                    <a:gd name="connsiteX20" fmla="*/ 882502 w 1860697"/>
                    <a:gd name="connsiteY20" fmla="*/ 138224 h 1031358"/>
                    <a:gd name="connsiteX21" fmla="*/ 691116 w 1860697"/>
                    <a:gd name="connsiteY21" fmla="*/ 223284 h 1031358"/>
                    <a:gd name="connsiteX22" fmla="*/ 404037 w 1860697"/>
                    <a:gd name="connsiteY22" fmla="*/ 308345 h 1031358"/>
                    <a:gd name="connsiteX23" fmla="*/ 191386 w 1860697"/>
                    <a:gd name="connsiteY23" fmla="*/ 350875 h 1031358"/>
                    <a:gd name="connsiteX24" fmla="*/ 63795 w 1860697"/>
                    <a:gd name="connsiteY24" fmla="*/ 329610 h 1031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60697" h="1031358">
                      <a:moveTo>
                        <a:pt x="63795" y="329610"/>
                      </a:moveTo>
                      <a:lnTo>
                        <a:pt x="0" y="414670"/>
                      </a:lnTo>
                      <a:lnTo>
                        <a:pt x="10632" y="584791"/>
                      </a:lnTo>
                      <a:lnTo>
                        <a:pt x="85060" y="723014"/>
                      </a:lnTo>
                      <a:lnTo>
                        <a:pt x="202018" y="850605"/>
                      </a:lnTo>
                      <a:lnTo>
                        <a:pt x="382772" y="956931"/>
                      </a:lnTo>
                      <a:lnTo>
                        <a:pt x="520995" y="1020726"/>
                      </a:lnTo>
                      <a:lnTo>
                        <a:pt x="723014" y="1031358"/>
                      </a:lnTo>
                      <a:lnTo>
                        <a:pt x="946297" y="925033"/>
                      </a:lnTo>
                      <a:lnTo>
                        <a:pt x="1052623" y="861238"/>
                      </a:lnTo>
                      <a:lnTo>
                        <a:pt x="1201479" y="733647"/>
                      </a:lnTo>
                      <a:lnTo>
                        <a:pt x="1318437" y="648586"/>
                      </a:lnTo>
                      <a:lnTo>
                        <a:pt x="1477925" y="552893"/>
                      </a:lnTo>
                      <a:lnTo>
                        <a:pt x="1679944" y="489098"/>
                      </a:lnTo>
                      <a:lnTo>
                        <a:pt x="1860697" y="425303"/>
                      </a:lnTo>
                      <a:lnTo>
                        <a:pt x="1711841" y="329610"/>
                      </a:lnTo>
                      <a:lnTo>
                        <a:pt x="1605516" y="106326"/>
                      </a:lnTo>
                      <a:lnTo>
                        <a:pt x="1552353" y="0"/>
                      </a:lnTo>
                      <a:lnTo>
                        <a:pt x="1360967" y="31898"/>
                      </a:lnTo>
                      <a:lnTo>
                        <a:pt x="1073888" y="106326"/>
                      </a:lnTo>
                      <a:lnTo>
                        <a:pt x="882502" y="138224"/>
                      </a:lnTo>
                      <a:lnTo>
                        <a:pt x="691116" y="223284"/>
                      </a:lnTo>
                      <a:lnTo>
                        <a:pt x="404037" y="308345"/>
                      </a:lnTo>
                      <a:lnTo>
                        <a:pt x="191386" y="350875"/>
                      </a:lnTo>
                      <a:lnTo>
                        <a:pt x="63795" y="32961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2FAA663F-7135-1E43-B442-C8F0EDEC6B6A}"/>
                    </a:ext>
                  </a:extLst>
                </p:cNvPr>
                <p:cNvSpPr/>
                <p:nvPr/>
              </p:nvSpPr>
              <p:spPr>
                <a:xfrm>
                  <a:off x="2025986" y="2847702"/>
                  <a:ext cx="1669311" cy="839972"/>
                </a:xfrm>
                <a:custGeom>
                  <a:avLst/>
                  <a:gdLst>
                    <a:gd name="connsiteX0" fmla="*/ 1669311 w 1669311"/>
                    <a:gd name="connsiteY0" fmla="*/ 42530 h 839972"/>
                    <a:gd name="connsiteX1" fmla="*/ 1297172 w 1669311"/>
                    <a:gd name="connsiteY1" fmla="*/ 21265 h 839972"/>
                    <a:gd name="connsiteX2" fmla="*/ 946298 w 1669311"/>
                    <a:gd name="connsiteY2" fmla="*/ 0 h 839972"/>
                    <a:gd name="connsiteX3" fmla="*/ 701749 w 1669311"/>
                    <a:gd name="connsiteY3" fmla="*/ 0 h 839972"/>
                    <a:gd name="connsiteX4" fmla="*/ 361507 w 1669311"/>
                    <a:gd name="connsiteY4" fmla="*/ 85061 h 839972"/>
                    <a:gd name="connsiteX5" fmla="*/ 191386 w 1669311"/>
                    <a:gd name="connsiteY5" fmla="*/ 170121 h 839972"/>
                    <a:gd name="connsiteX6" fmla="*/ 74428 w 1669311"/>
                    <a:gd name="connsiteY6" fmla="*/ 265814 h 839972"/>
                    <a:gd name="connsiteX7" fmla="*/ 0 w 1669311"/>
                    <a:gd name="connsiteY7" fmla="*/ 404037 h 839972"/>
                    <a:gd name="connsiteX8" fmla="*/ 0 w 1669311"/>
                    <a:gd name="connsiteY8" fmla="*/ 606056 h 839972"/>
                    <a:gd name="connsiteX9" fmla="*/ 31898 w 1669311"/>
                    <a:gd name="connsiteY9" fmla="*/ 744279 h 839972"/>
                    <a:gd name="connsiteX10" fmla="*/ 159488 w 1669311"/>
                    <a:gd name="connsiteY10" fmla="*/ 839972 h 839972"/>
                    <a:gd name="connsiteX11" fmla="*/ 372139 w 1669311"/>
                    <a:gd name="connsiteY11" fmla="*/ 808075 h 839972"/>
                    <a:gd name="connsiteX12" fmla="*/ 595423 w 1669311"/>
                    <a:gd name="connsiteY12" fmla="*/ 765544 h 839972"/>
                    <a:gd name="connsiteX13" fmla="*/ 797442 w 1669311"/>
                    <a:gd name="connsiteY13" fmla="*/ 680484 h 839972"/>
                    <a:gd name="connsiteX14" fmla="*/ 1052623 w 1669311"/>
                    <a:gd name="connsiteY14" fmla="*/ 595423 h 839972"/>
                    <a:gd name="connsiteX15" fmla="*/ 1254642 w 1669311"/>
                    <a:gd name="connsiteY15" fmla="*/ 563526 h 839972"/>
                    <a:gd name="connsiteX16" fmla="*/ 1477925 w 1669311"/>
                    <a:gd name="connsiteY16" fmla="*/ 510363 h 839972"/>
                    <a:gd name="connsiteX17" fmla="*/ 1594884 w 1669311"/>
                    <a:gd name="connsiteY17" fmla="*/ 478465 h 839972"/>
                    <a:gd name="connsiteX18" fmla="*/ 1584251 w 1669311"/>
                    <a:gd name="connsiteY18" fmla="*/ 435935 h 839972"/>
                    <a:gd name="connsiteX19" fmla="*/ 1573618 w 1669311"/>
                    <a:gd name="connsiteY19" fmla="*/ 233916 h 839972"/>
                    <a:gd name="connsiteX20" fmla="*/ 1669311 w 1669311"/>
                    <a:gd name="connsiteY20" fmla="*/ 42530 h 83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311" h="839972">
                      <a:moveTo>
                        <a:pt x="1669311" y="42530"/>
                      </a:moveTo>
                      <a:lnTo>
                        <a:pt x="1297172" y="21265"/>
                      </a:lnTo>
                      <a:lnTo>
                        <a:pt x="946298" y="0"/>
                      </a:lnTo>
                      <a:lnTo>
                        <a:pt x="701749" y="0"/>
                      </a:lnTo>
                      <a:lnTo>
                        <a:pt x="361507" y="85061"/>
                      </a:lnTo>
                      <a:lnTo>
                        <a:pt x="191386" y="170121"/>
                      </a:lnTo>
                      <a:lnTo>
                        <a:pt x="74428" y="265814"/>
                      </a:lnTo>
                      <a:lnTo>
                        <a:pt x="0" y="404037"/>
                      </a:lnTo>
                      <a:lnTo>
                        <a:pt x="0" y="606056"/>
                      </a:lnTo>
                      <a:lnTo>
                        <a:pt x="31898" y="744279"/>
                      </a:lnTo>
                      <a:lnTo>
                        <a:pt x="159488" y="839972"/>
                      </a:lnTo>
                      <a:lnTo>
                        <a:pt x="372139" y="808075"/>
                      </a:lnTo>
                      <a:lnTo>
                        <a:pt x="595423" y="765544"/>
                      </a:lnTo>
                      <a:lnTo>
                        <a:pt x="797442" y="680484"/>
                      </a:lnTo>
                      <a:lnTo>
                        <a:pt x="1052623" y="595423"/>
                      </a:lnTo>
                      <a:lnTo>
                        <a:pt x="1254642" y="563526"/>
                      </a:lnTo>
                      <a:lnTo>
                        <a:pt x="1477925" y="510363"/>
                      </a:lnTo>
                      <a:lnTo>
                        <a:pt x="1594884" y="478465"/>
                      </a:lnTo>
                      <a:lnTo>
                        <a:pt x="1584251" y="435935"/>
                      </a:lnTo>
                      <a:lnTo>
                        <a:pt x="1573618" y="233916"/>
                      </a:lnTo>
                      <a:lnTo>
                        <a:pt x="1669311" y="4253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93049DCF-6CC5-C543-8404-3E088CC06C63}"/>
                    </a:ext>
                  </a:extLst>
                </p:cNvPr>
                <p:cNvSpPr/>
                <p:nvPr/>
              </p:nvSpPr>
              <p:spPr>
                <a:xfrm>
                  <a:off x="3610237" y="2879600"/>
                  <a:ext cx="1095153" cy="871870"/>
                </a:xfrm>
                <a:custGeom>
                  <a:avLst/>
                  <a:gdLst>
                    <a:gd name="connsiteX0" fmla="*/ 85060 w 1095153"/>
                    <a:gd name="connsiteY0" fmla="*/ 10632 h 871870"/>
                    <a:gd name="connsiteX1" fmla="*/ 0 w 1095153"/>
                    <a:gd name="connsiteY1" fmla="*/ 191386 h 871870"/>
                    <a:gd name="connsiteX2" fmla="*/ 21265 w 1095153"/>
                    <a:gd name="connsiteY2" fmla="*/ 393404 h 871870"/>
                    <a:gd name="connsiteX3" fmla="*/ 106326 w 1095153"/>
                    <a:gd name="connsiteY3" fmla="*/ 627321 h 871870"/>
                    <a:gd name="connsiteX4" fmla="*/ 180753 w 1095153"/>
                    <a:gd name="connsiteY4" fmla="*/ 744279 h 871870"/>
                    <a:gd name="connsiteX5" fmla="*/ 308344 w 1095153"/>
                    <a:gd name="connsiteY5" fmla="*/ 850604 h 871870"/>
                    <a:gd name="connsiteX6" fmla="*/ 404037 w 1095153"/>
                    <a:gd name="connsiteY6" fmla="*/ 871870 h 871870"/>
                    <a:gd name="connsiteX7" fmla="*/ 637953 w 1095153"/>
                    <a:gd name="connsiteY7" fmla="*/ 808074 h 871870"/>
                    <a:gd name="connsiteX8" fmla="*/ 903767 w 1095153"/>
                    <a:gd name="connsiteY8" fmla="*/ 701749 h 871870"/>
                    <a:gd name="connsiteX9" fmla="*/ 1052623 w 1095153"/>
                    <a:gd name="connsiteY9" fmla="*/ 584790 h 871870"/>
                    <a:gd name="connsiteX10" fmla="*/ 1095153 w 1095153"/>
                    <a:gd name="connsiteY10" fmla="*/ 467832 h 871870"/>
                    <a:gd name="connsiteX11" fmla="*/ 1084521 w 1095153"/>
                    <a:gd name="connsiteY11" fmla="*/ 340242 h 871870"/>
                    <a:gd name="connsiteX12" fmla="*/ 1020726 w 1095153"/>
                    <a:gd name="connsiteY12" fmla="*/ 233916 h 871870"/>
                    <a:gd name="connsiteX13" fmla="*/ 882502 w 1095153"/>
                    <a:gd name="connsiteY13" fmla="*/ 138223 h 871870"/>
                    <a:gd name="connsiteX14" fmla="*/ 754912 w 1095153"/>
                    <a:gd name="connsiteY14" fmla="*/ 74428 h 871870"/>
                    <a:gd name="connsiteX15" fmla="*/ 595423 w 1095153"/>
                    <a:gd name="connsiteY15" fmla="*/ 31897 h 871870"/>
                    <a:gd name="connsiteX16" fmla="*/ 435935 w 1095153"/>
                    <a:gd name="connsiteY16" fmla="*/ 31897 h 871870"/>
                    <a:gd name="connsiteX17" fmla="*/ 202019 w 1095153"/>
                    <a:gd name="connsiteY17" fmla="*/ 0 h 871870"/>
                    <a:gd name="connsiteX18" fmla="*/ 85060 w 1095153"/>
                    <a:gd name="connsiteY18" fmla="*/ 10632 h 871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95153" h="871870">
                      <a:moveTo>
                        <a:pt x="85060" y="10632"/>
                      </a:moveTo>
                      <a:lnTo>
                        <a:pt x="0" y="191386"/>
                      </a:lnTo>
                      <a:lnTo>
                        <a:pt x="21265" y="393404"/>
                      </a:lnTo>
                      <a:lnTo>
                        <a:pt x="106326" y="627321"/>
                      </a:lnTo>
                      <a:lnTo>
                        <a:pt x="180753" y="744279"/>
                      </a:lnTo>
                      <a:lnTo>
                        <a:pt x="308344" y="850604"/>
                      </a:lnTo>
                      <a:lnTo>
                        <a:pt x="404037" y="871870"/>
                      </a:lnTo>
                      <a:lnTo>
                        <a:pt x="637953" y="808074"/>
                      </a:lnTo>
                      <a:lnTo>
                        <a:pt x="903767" y="701749"/>
                      </a:lnTo>
                      <a:lnTo>
                        <a:pt x="1052623" y="584790"/>
                      </a:lnTo>
                      <a:lnTo>
                        <a:pt x="1095153" y="467832"/>
                      </a:lnTo>
                      <a:lnTo>
                        <a:pt x="1084521" y="340242"/>
                      </a:lnTo>
                      <a:lnTo>
                        <a:pt x="1020726" y="233916"/>
                      </a:lnTo>
                      <a:lnTo>
                        <a:pt x="882502" y="138223"/>
                      </a:lnTo>
                      <a:lnTo>
                        <a:pt x="754912" y="74428"/>
                      </a:lnTo>
                      <a:lnTo>
                        <a:pt x="595423" y="31897"/>
                      </a:lnTo>
                      <a:lnTo>
                        <a:pt x="435935" y="31897"/>
                      </a:lnTo>
                      <a:lnTo>
                        <a:pt x="202019" y="0"/>
                      </a:lnTo>
                      <a:lnTo>
                        <a:pt x="85060" y="10632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E4369B-5EDD-6743-AA83-CCD196B2B52C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810E14-B881-4E43-B49D-F2434678A1B0}"/>
              </a:ext>
            </a:extLst>
          </p:cNvPr>
          <p:cNvSpPr txBox="1"/>
          <p:nvPr/>
        </p:nvSpPr>
        <p:spPr>
          <a:xfrm>
            <a:off x="4555935" y="1311886"/>
            <a:ext cx="308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CGE IN vs. MGE IN</a:t>
            </a:r>
          </a:p>
        </p:txBody>
      </p:sp>
    </p:spTree>
    <p:extLst>
      <p:ext uri="{BB962C8B-B14F-4D97-AF65-F5344CB8AC3E}">
        <p14:creationId xmlns:p14="http://schemas.microsoft.com/office/powerpoint/2010/main" val="2977331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Comparing Sox2 Activity at Promoters Across MGE IN vs. </a:t>
            </a:r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CGE IN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32784D-D020-FE45-BF57-354220A76A2B}"/>
              </a:ext>
            </a:extLst>
          </p:cNvPr>
          <p:cNvSpPr txBox="1"/>
          <p:nvPr/>
        </p:nvSpPr>
        <p:spPr>
          <a:xfrm>
            <a:off x="848077" y="1688070"/>
            <a:ext cx="2844355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Characterize Gene Expression Differences with DESeq2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26233B-E181-2F4E-BFF6-2D2BAB2AB017}"/>
              </a:ext>
            </a:extLst>
          </p:cNvPr>
          <p:cNvSpPr txBox="1"/>
          <p:nvPr/>
        </p:nvSpPr>
        <p:spPr>
          <a:xfrm>
            <a:off x="4371916" y="1770598"/>
            <a:ext cx="2629775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Identify shared and distinct Sox2 promoter peaks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AC8ED5-594F-3546-B89F-848E50BB1D7D}"/>
              </a:ext>
            </a:extLst>
          </p:cNvPr>
          <p:cNvCxnSpPr>
            <a:cxnSpLocks/>
          </p:cNvCxnSpPr>
          <p:nvPr/>
        </p:nvCxnSpPr>
        <p:spPr>
          <a:xfrm>
            <a:off x="3692432" y="2149735"/>
            <a:ext cx="658717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0E94D0-701E-8847-B112-2EF2143BCA8B}"/>
              </a:ext>
            </a:extLst>
          </p:cNvPr>
          <p:cNvCxnSpPr>
            <a:cxnSpLocks/>
          </p:cNvCxnSpPr>
          <p:nvPr/>
        </p:nvCxnSpPr>
        <p:spPr>
          <a:xfrm>
            <a:off x="7001691" y="2149735"/>
            <a:ext cx="587829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7AA5E9-76EB-5349-BA25-788D447B5FF0}"/>
              </a:ext>
            </a:extLst>
          </p:cNvPr>
          <p:cNvSpPr txBox="1"/>
          <p:nvPr/>
        </p:nvSpPr>
        <p:spPr>
          <a:xfrm>
            <a:off x="7758077" y="3351561"/>
            <a:ext cx="3225101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Annotated Sox2 Promoter Data with Gene Expression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2B2CD-4AE9-674C-8450-724F64DA4B93}"/>
              </a:ext>
            </a:extLst>
          </p:cNvPr>
          <p:cNvSpPr txBox="1"/>
          <p:nvPr/>
        </p:nvSpPr>
        <p:spPr>
          <a:xfrm>
            <a:off x="7589520" y="1699768"/>
            <a:ext cx="3468937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Annotate Sox2 bound promoters with H3K4me3, H3K27ac, H3K27me3 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30F7E2-4399-704B-AEA5-41CC9B98A45E}"/>
              </a:ext>
            </a:extLst>
          </p:cNvPr>
          <p:cNvCxnSpPr>
            <a:cxnSpLocks/>
          </p:cNvCxnSpPr>
          <p:nvPr/>
        </p:nvCxnSpPr>
        <p:spPr>
          <a:xfrm>
            <a:off x="9323988" y="2627926"/>
            <a:ext cx="1" cy="71306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FB0A4A-FFC8-494A-9EC2-CEA7BEA482C0}"/>
              </a:ext>
            </a:extLst>
          </p:cNvPr>
          <p:cNvSpPr txBox="1"/>
          <p:nvPr/>
        </p:nvSpPr>
        <p:spPr>
          <a:xfrm>
            <a:off x="4351149" y="3237606"/>
            <a:ext cx="2768108" cy="1200329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HOMER motif analysis of shared and cell-type specific Sox2 promoters to identify putative co-factors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98989C-56CD-6547-BC65-253EFE50C2FC}"/>
              </a:ext>
            </a:extLst>
          </p:cNvPr>
          <p:cNvCxnSpPr>
            <a:cxnSpLocks/>
          </p:cNvCxnSpPr>
          <p:nvPr/>
        </p:nvCxnSpPr>
        <p:spPr>
          <a:xfrm flipH="1">
            <a:off x="7119257" y="3802710"/>
            <a:ext cx="63882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0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0" grpId="0" animBg="1"/>
      <p:bldP spid="4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447037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Disrupted Interneuron Development Implicated in Disease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48C8AA-9BD0-A748-9CEA-954D27174345}"/>
              </a:ext>
            </a:extLst>
          </p:cNvPr>
          <p:cNvSpPr txBox="1"/>
          <p:nvPr/>
        </p:nvSpPr>
        <p:spPr>
          <a:xfrm>
            <a:off x="6716620" y="6014789"/>
            <a:ext cx="1747827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GABAergic Interneurons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CC6329-C725-9543-8706-B5575DDC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200" y="4129549"/>
            <a:ext cx="1391638" cy="1885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81E4F3-8668-954A-B0A2-367D45552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915" y="1122005"/>
            <a:ext cx="3238911" cy="424178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79A8218-5749-7B42-8C61-FE9E1C85B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796" y="4442207"/>
            <a:ext cx="575762" cy="8000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335D07-AC47-2F40-B055-BF1F045F95C7}"/>
              </a:ext>
            </a:extLst>
          </p:cNvPr>
          <p:cNvCxnSpPr>
            <a:cxnSpLocks/>
          </p:cNvCxnSpPr>
          <p:nvPr/>
        </p:nvCxnSpPr>
        <p:spPr>
          <a:xfrm flipH="1" flipV="1">
            <a:off x="9889559" y="4923281"/>
            <a:ext cx="477185" cy="23351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BF0B2B-0C4A-B746-A181-BF1EB67C5635}"/>
              </a:ext>
            </a:extLst>
          </p:cNvPr>
          <p:cNvCxnSpPr>
            <a:cxnSpLocks/>
          </p:cNvCxnSpPr>
          <p:nvPr/>
        </p:nvCxnSpPr>
        <p:spPr>
          <a:xfrm flipH="1" flipV="1">
            <a:off x="8807703" y="4519040"/>
            <a:ext cx="410451" cy="1724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0CCD843E-3335-4649-B734-2FECF9A39196}"/>
              </a:ext>
            </a:extLst>
          </p:cNvPr>
          <p:cNvSpPr/>
          <p:nvPr/>
        </p:nvSpPr>
        <p:spPr>
          <a:xfrm>
            <a:off x="8867744" y="3846767"/>
            <a:ext cx="277746" cy="546377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AD9F53F8-7BD9-B940-B399-F73C4C27B16F}"/>
              </a:ext>
            </a:extLst>
          </p:cNvPr>
          <p:cNvSpPr/>
          <p:nvPr/>
        </p:nvSpPr>
        <p:spPr>
          <a:xfrm>
            <a:off x="9773663" y="4010047"/>
            <a:ext cx="277746" cy="546377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7F4770D3-AAF5-3142-991B-89D5340A39B6}"/>
              </a:ext>
            </a:extLst>
          </p:cNvPr>
          <p:cNvSpPr/>
          <p:nvPr/>
        </p:nvSpPr>
        <p:spPr>
          <a:xfrm flipH="1">
            <a:off x="10101095" y="3932531"/>
            <a:ext cx="277746" cy="593884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81A01439-E66D-AA4A-9878-42F20437EF48}"/>
              </a:ext>
            </a:extLst>
          </p:cNvPr>
          <p:cNvSpPr/>
          <p:nvPr/>
        </p:nvSpPr>
        <p:spPr>
          <a:xfrm flipH="1">
            <a:off x="9220431" y="3769934"/>
            <a:ext cx="277746" cy="593884"/>
          </a:xfrm>
          <a:prstGeom prst="lightningBolt">
            <a:avLst/>
          </a:prstGeom>
          <a:solidFill>
            <a:srgbClr val="C0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652E9C-491E-AE4A-87ED-EA7032664F10}"/>
              </a:ext>
            </a:extLst>
          </p:cNvPr>
          <p:cNvSpPr txBox="1"/>
          <p:nvPr/>
        </p:nvSpPr>
        <p:spPr>
          <a:xfrm>
            <a:off x="220965" y="1430014"/>
            <a:ext cx="5371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Epilepsy – Dlx1&amp;2 mutants disrupt interneuron migration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Schizophrenia &amp; Autism – GABAergic deficit affect cortical excitatory-inhibitory balance</a:t>
            </a:r>
          </a:p>
        </p:txBody>
      </p:sp>
    </p:spTree>
    <p:extLst>
      <p:ext uri="{BB962C8B-B14F-4D97-AF65-F5344CB8AC3E}">
        <p14:creationId xmlns:p14="http://schemas.microsoft.com/office/powerpoint/2010/main" val="1904343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7C0E25A-BE2D-8442-A3E5-E27AAC926075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ED3075-EBA8-9E4C-ABB8-D8194DB55F5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AABBC5-8CF6-5D4A-A203-866C4B267440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9C63D5-3BAD-9340-81C7-0570DDA2577E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039C893-F7B4-E14D-837A-6BDE403681A8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F76A7F-2C29-A34A-BD64-1D73D9C25FB6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97AC82F-0D76-3443-B866-6C9A47132738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F4174C9E-63EC-2645-80DE-0BE6253E2F39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BDB2A7B8-1978-B344-9855-F892897527F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5A700C0-535A-8547-A11E-5E2EA70FFEF3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80EE9A3F-95AB-274D-AA15-ACD48CC4AA3A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47C61F-4466-2241-ABBB-476835C8373E}"/>
              </a:ext>
            </a:extLst>
          </p:cNvPr>
          <p:cNvGrpSpPr/>
          <p:nvPr/>
        </p:nvGrpSpPr>
        <p:grpSpPr>
          <a:xfrm>
            <a:off x="1218314" y="2013299"/>
            <a:ext cx="3439900" cy="3380348"/>
            <a:chOff x="1218314" y="2013299"/>
            <a:chExt cx="3439900" cy="3380348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2228A95-28E6-CF48-B9DB-DD0EEE3F913C}"/>
                </a:ext>
              </a:extLst>
            </p:cNvPr>
            <p:cNvSpPr txBox="1"/>
            <p:nvPr/>
          </p:nvSpPr>
          <p:spPr>
            <a:xfrm>
              <a:off x="3249967" y="5024315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Sox6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CF0E84C-9369-EA45-B083-6414807F4A62}"/>
                </a:ext>
              </a:extLst>
            </p:cNvPr>
            <p:cNvCxnSpPr>
              <a:cxnSpLocks/>
              <a:stCxn id="177" idx="1"/>
            </p:cNvCxnSpPr>
            <p:nvPr/>
          </p:nvCxnSpPr>
          <p:spPr>
            <a:xfrm flipH="1" flipV="1">
              <a:off x="2899879" y="4643891"/>
              <a:ext cx="350088" cy="565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D3BD894-2923-3248-93A8-AD0F51DA57BB}"/>
                </a:ext>
              </a:extLst>
            </p:cNvPr>
            <p:cNvSpPr txBox="1"/>
            <p:nvPr/>
          </p:nvSpPr>
          <p:spPr>
            <a:xfrm>
              <a:off x="2412321" y="2179490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COUP-TFII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2FBB94D4-3F6F-4047-8D1B-AE7776E612AD}"/>
                </a:ext>
              </a:extLst>
            </p:cNvPr>
            <p:cNvCxnSpPr>
              <a:cxnSpLocks/>
              <a:stCxn id="179" idx="1"/>
            </p:cNvCxnSpPr>
            <p:nvPr/>
          </p:nvCxnSpPr>
          <p:spPr>
            <a:xfrm flipH="1">
              <a:off x="1354161" y="2364156"/>
              <a:ext cx="1058160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32A9696-7C25-4549-B9A7-B78E0199A83C}"/>
                </a:ext>
              </a:extLst>
            </p:cNvPr>
            <p:cNvSpPr txBox="1"/>
            <p:nvPr/>
          </p:nvSpPr>
          <p:spPr>
            <a:xfrm>
              <a:off x="3804760" y="3473496"/>
              <a:ext cx="853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Lhx6</a:t>
              </a: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46ACE95C-440A-804F-BE21-3AB96CFCBB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8723" y="3796657"/>
              <a:ext cx="1043537" cy="615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A766C59-E5FD-8C40-8A51-E0AB34D5F8E0}"/>
                </a:ext>
              </a:extLst>
            </p:cNvPr>
            <p:cNvSpPr txBox="1"/>
            <p:nvPr/>
          </p:nvSpPr>
          <p:spPr>
            <a:xfrm>
              <a:off x="1783871" y="2013299"/>
              <a:ext cx="59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Sp8</a:t>
              </a:r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4B24401-F974-6F48-8680-FAF68A36A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8314" y="2341219"/>
              <a:ext cx="655874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757F873-264B-0A4D-8B3F-D6FA685C405F}"/>
              </a:ext>
            </a:extLst>
          </p:cNvPr>
          <p:cNvSpPr txBox="1"/>
          <p:nvPr/>
        </p:nvSpPr>
        <p:spPr>
          <a:xfrm>
            <a:off x="1176040" y="6083392"/>
            <a:ext cx="982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anticipate lineage specific genes to be differentially expressed.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A7C9F450-03B2-E948-AD77-D997D8630A23}"/>
              </a:ext>
            </a:extLst>
          </p:cNvPr>
          <p:cNvCxnSpPr>
            <a:cxnSpLocks/>
          </p:cNvCxnSpPr>
          <p:nvPr/>
        </p:nvCxnSpPr>
        <p:spPr>
          <a:xfrm flipH="1">
            <a:off x="2669518" y="2645037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A284E6BD-0942-444D-B2E4-5985C6C0115C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0A4DDF3-4C18-9F4D-8F5C-4A7E61B5F5C5}"/>
              </a:ext>
            </a:extLst>
          </p:cNvPr>
          <p:cNvCxnSpPr>
            <a:cxnSpLocks/>
            <a:stCxn id="195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EB965774-53C6-F24B-BB8E-4D0A61D9EC20}"/>
              </a:ext>
            </a:extLst>
          </p:cNvPr>
          <p:cNvSpPr txBox="1"/>
          <p:nvPr/>
        </p:nvSpPr>
        <p:spPr>
          <a:xfrm>
            <a:off x="3105152" y="240145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43E266-F993-BC44-B657-DAAB32F01266}"/>
              </a:ext>
            </a:extLst>
          </p:cNvPr>
          <p:cNvSpPr txBox="1"/>
          <p:nvPr/>
        </p:nvSpPr>
        <p:spPr>
          <a:xfrm>
            <a:off x="485890" y="966501"/>
            <a:ext cx="2844355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Characterize Gene Expression Differences with DESeq2</a:t>
            </a:r>
          </a:p>
        </p:txBody>
      </p:sp>
    </p:spTree>
    <p:extLst>
      <p:ext uri="{BB962C8B-B14F-4D97-AF65-F5344CB8AC3E}">
        <p14:creationId xmlns:p14="http://schemas.microsoft.com/office/powerpoint/2010/main" val="297969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5" grpId="0"/>
      <p:bldP spid="19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81BD0-C4A1-DC42-8BBF-B1D7FD38BC10}"/>
              </a:ext>
            </a:extLst>
          </p:cNvPr>
          <p:cNvSpPr txBox="1"/>
          <p:nvPr/>
        </p:nvSpPr>
        <p:spPr>
          <a:xfrm>
            <a:off x="142392" y="6114822"/>
            <a:ext cx="1189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</a:t>
            </a:r>
            <a:r>
              <a:rPr lang="en-US" dirty="0"/>
              <a:t> I anticipate ~15-20% of Sox2 peaks to lie in promoter regions.  I anticipate that most Sox2 promoters will be shared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C125F3-A0A5-034D-8C8A-439B88A323D2}"/>
              </a:ext>
            </a:extLst>
          </p:cNvPr>
          <p:cNvGrpSpPr/>
          <p:nvPr/>
        </p:nvGrpSpPr>
        <p:grpSpPr>
          <a:xfrm>
            <a:off x="2760088" y="2045271"/>
            <a:ext cx="2751437" cy="3380460"/>
            <a:chOff x="5948056" y="1108287"/>
            <a:chExt cx="2134145" cy="2806442"/>
          </a:xfrm>
        </p:grpSpPr>
        <p:graphicFrame>
          <p:nvGraphicFramePr>
            <p:cNvPr id="155" name="Chart 154">
              <a:extLst>
                <a:ext uri="{FF2B5EF4-FFF2-40B4-BE49-F238E27FC236}">
                  <a16:creationId xmlns:a16="http://schemas.microsoft.com/office/drawing/2014/main" id="{5676BECF-9CEB-7A46-A8A2-FEB2226F833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13954553"/>
                </p:ext>
              </p:extLst>
            </p:nvPr>
          </p:nvGraphicFramePr>
          <p:xfrm>
            <a:off x="6259279" y="1108287"/>
            <a:ext cx="1822922" cy="2806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1C3862D-1F63-A147-95C2-734E089D4B4C}"/>
                </a:ext>
              </a:extLst>
            </p:cNvPr>
            <p:cNvSpPr txBox="1"/>
            <p:nvPr/>
          </p:nvSpPr>
          <p:spPr>
            <a:xfrm rot="16200000">
              <a:off x="4927044" y="2157966"/>
              <a:ext cx="2319394" cy="27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% Of Sox2 Peaks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2F56D9C-1D24-1B4E-B71C-9F7FA0553340}"/>
              </a:ext>
            </a:extLst>
          </p:cNvPr>
          <p:cNvGrpSpPr/>
          <p:nvPr/>
        </p:nvGrpSpPr>
        <p:grpSpPr>
          <a:xfrm>
            <a:off x="6592201" y="2115718"/>
            <a:ext cx="2627856" cy="3244174"/>
            <a:chOff x="5961179" y="1046295"/>
            <a:chExt cx="2121022" cy="2868434"/>
          </a:xfrm>
        </p:grpSpPr>
        <p:graphicFrame>
          <p:nvGraphicFramePr>
            <p:cNvPr id="161" name="Chart 160">
              <a:extLst>
                <a:ext uri="{FF2B5EF4-FFF2-40B4-BE49-F238E27FC236}">
                  <a16:creationId xmlns:a16="http://schemas.microsoft.com/office/drawing/2014/main" id="{3214412D-B1DC-0340-8F54-8DEF1725ED1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2011272"/>
                </p:ext>
              </p:extLst>
            </p:nvPr>
          </p:nvGraphicFramePr>
          <p:xfrm>
            <a:off x="6259279" y="1108287"/>
            <a:ext cx="1822922" cy="2806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06F9E9A-8DD1-3648-A16F-3609B832E0D2}"/>
                </a:ext>
              </a:extLst>
            </p:cNvPr>
            <p:cNvSpPr txBox="1"/>
            <p:nvPr/>
          </p:nvSpPr>
          <p:spPr>
            <a:xfrm rot="16200000">
              <a:off x="4840162" y="2167312"/>
              <a:ext cx="2540134" cy="29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% Of Total Sox2 Promoter BS 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A1A19EDD-7FF2-624F-9836-052A1BFE2040}"/>
              </a:ext>
            </a:extLst>
          </p:cNvPr>
          <p:cNvSpPr txBox="1"/>
          <p:nvPr/>
        </p:nvSpPr>
        <p:spPr>
          <a:xfrm>
            <a:off x="666870" y="1018282"/>
            <a:ext cx="3468937" cy="646331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Identify shared and cell-type specific Sox2 promoter peaks</a:t>
            </a:r>
          </a:p>
        </p:txBody>
      </p:sp>
    </p:spTree>
    <p:extLst>
      <p:ext uri="{BB962C8B-B14F-4D97-AF65-F5344CB8AC3E}">
        <p14:creationId xmlns:p14="http://schemas.microsoft.com/office/powerpoint/2010/main" val="152689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81BD0-C4A1-DC42-8BBF-B1D7FD38BC10}"/>
              </a:ext>
            </a:extLst>
          </p:cNvPr>
          <p:cNvSpPr txBox="1"/>
          <p:nvPr/>
        </p:nvSpPr>
        <p:spPr>
          <a:xfrm>
            <a:off x="142392" y="6114822"/>
            <a:ext cx="1189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</a:t>
            </a:r>
            <a:r>
              <a:rPr lang="en-US" dirty="0"/>
              <a:t> I anticipate most Sox2 promoters will have active marks, but some could have bivalent marks.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4D414-8400-9744-86BD-D36667AA0B5F}"/>
              </a:ext>
            </a:extLst>
          </p:cNvPr>
          <p:cNvSpPr txBox="1"/>
          <p:nvPr/>
        </p:nvSpPr>
        <p:spPr>
          <a:xfrm>
            <a:off x="200349" y="953319"/>
            <a:ext cx="3757697" cy="646331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Annotate promoters with H3K4me3, H3K27ac, H3K27me3 data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6D073A9-8605-AC47-9EC3-C111D1C01A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413182"/>
              </p:ext>
            </p:extLst>
          </p:nvPr>
        </p:nvGraphicFramePr>
        <p:xfrm>
          <a:off x="557213" y="2333633"/>
          <a:ext cx="5305298" cy="3060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E1F1D41-62A6-8C4B-833E-7DB9BB198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509741"/>
              </p:ext>
            </p:extLst>
          </p:nvPr>
        </p:nvGraphicFramePr>
        <p:xfrm>
          <a:off x="6567615" y="2318364"/>
          <a:ext cx="5305298" cy="3060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3973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Graphic spid="2" grpId="0">
        <p:bldAsOne/>
      </p:bldGraphic>
      <p:bldGraphic spid="8" grpId="0">
        <p:bldAsOne/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8587EF-FF81-5643-B805-1B1152C25FFD}"/>
              </a:ext>
            </a:extLst>
          </p:cNvPr>
          <p:cNvSpPr txBox="1"/>
          <p:nvPr/>
        </p:nvSpPr>
        <p:spPr>
          <a:xfrm>
            <a:off x="487597" y="959721"/>
            <a:ext cx="3225101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Annotated Sox2 Promoter Data with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3236812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7C0E25A-BE2D-8442-A3E5-E27AAC926075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ED3075-EBA8-9E4C-ABB8-D8194DB55F5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AABBC5-8CF6-5D4A-A203-866C4B267440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9C63D5-3BAD-9340-81C7-0570DDA2577E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039C893-F7B4-E14D-837A-6BDE403681A8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F76A7F-2C29-A34A-BD64-1D73D9C25FB6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97AC82F-0D76-3443-B866-6C9A47132738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F4174C9E-63EC-2645-80DE-0BE6253E2F39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flipH="1" flipV="1">
                  <a:off x="2315706" y="3495268"/>
                  <a:ext cx="813778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BDB2A7B8-1978-B344-9855-F892897527F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5A700C0-535A-8547-A11E-5E2EA70FFEF3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80EE9A3F-95AB-274D-AA15-ACD48CC4AA3A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47C61F-4466-2241-ABBB-476835C8373E}"/>
              </a:ext>
            </a:extLst>
          </p:cNvPr>
          <p:cNvGrpSpPr/>
          <p:nvPr/>
        </p:nvGrpSpPr>
        <p:grpSpPr>
          <a:xfrm>
            <a:off x="1218314" y="2013299"/>
            <a:ext cx="3439900" cy="3380348"/>
            <a:chOff x="1218314" y="2013299"/>
            <a:chExt cx="3439900" cy="3380348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2228A95-28E6-CF48-B9DB-DD0EEE3F913C}"/>
                </a:ext>
              </a:extLst>
            </p:cNvPr>
            <p:cNvSpPr txBox="1"/>
            <p:nvPr/>
          </p:nvSpPr>
          <p:spPr>
            <a:xfrm>
              <a:off x="3249967" y="5024315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Sox6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CF0E84C-9369-EA45-B083-6414807F4A62}"/>
                </a:ext>
              </a:extLst>
            </p:cNvPr>
            <p:cNvCxnSpPr>
              <a:cxnSpLocks/>
              <a:stCxn id="177" idx="1"/>
            </p:cNvCxnSpPr>
            <p:nvPr/>
          </p:nvCxnSpPr>
          <p:spPr>
            <a:xfrm flipH="1" flipV="1">
              <a:off x="2899879" y="4643891"/>
              <a:ext cx="350088" cy="565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D3BD894-2923-3248-93A8-AD0F51DA57BB}"/>
                </a:ext>
              </a:extLst>
            </p:cNvPr>
            <p:cNvSpPr txBox="1"/>
            <p:nvPr/>
          </p:nvSpPr>
          <p:spPr>
            <a:xfrm>
              <a:off x="2412321" y="2179490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COUP-TFII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2FBB94D4-3F6F-4047-8D1B-AE7776E612AD}"/>
                </a:ext>
              </a:extLst>
            </p:cNvPr>
            <p:cNvCxnSpPr>
              <a:cxnSpLocks/>
              <a:stCxn id="179" idx="1"/>
            </p:cNvCxnSpPr>
            <p:nvPr/>
          </p:nvCxnSpPr>
          <p:spPr>
            <a:xfrm flipH="1">
              <a:off x="1354161" y="2364156"/>
              <a:ext cx="1058160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532A9696-7C25-4549-B9A7-B78E0199A83C}"/>
                </a:ext>
              </a:extLst>
            </p:cNvPr>
            <p:cNvSpPr txBox="1"/>
            <p:nvPr/>
          </p:nvSpPr>
          <p:spPr>
            <a:xfrm>
              <a:off x="3804760" y="3473496"/>
              <a:ext cx="853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Lhx6</a:t>
              </a: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46ACE95C-440A-804F-BE21-3AB96CFCBB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8723" y="3796657"/>
              <a:ext cx="1043537" cy="615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A766C59-E5FD-8C40-8A51-E0AB34D5F8E0}"/>
                </a:ext>
              </a:extLst>
            </p:cNvPr>
            <p:cNvSpPr txBox="1"/>
            <p:nvPr/>
          </p:nvSpPr>
          <p:spPr>
            <a:xfrm>
              <a:off x="1783871" y="2013299"/>
              <a:ext cx="59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Sp8</a:t>
              </a:r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4B24401-F974-6F48-8680-FAF68A36A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8314" y="2341219"/>
              <a:ext cx="655874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A7C9F450-03B2-E948-AD77-D997D8630A23}"/>
              </a:ext>
            </a:extLst>
          </p:cNvPr>
          <p:cNvCxnSpPr>
            <a:cxnSpLocks/>
          </p:cNvCxnSpPr>
          <p:nvPr/>
        </p:nvCxnSpPr>
        <p:spPr>
          <a:xfrm flipH="1">
            <a:off x="2669518" y="2645037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A284E6BD-0942-444D-B2E4-5985C6C0115C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0A4DDF3-4C18-9F4D-8F5C-4A7E61B5F5C5}"/>
              </a:ext>
            </a:extLst>
          </p:cNvPr>
          <p:cNvCxnSpPr>
            <a:cxnSpLocks/>
            <a:stCxn id="195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EB965774-53C6-F24B-BB8E-4D0A61D9EC20}"/>
              </a:ext>
            </a:extLst>
          </p:cNvPr>
          <p:cNvSpPr txBox="1"/>
          <p:nvPr/>
        </p:nvSpPr>
        <p:spPr>
          <a:xfrm>
            <a:off x="3105152" y="240145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BC2F259-A15F-F64D-ADF4-AF23D2C69122}"/>
              </a:ext>
            </a:extLst>
          </p:cNvPr>
          <p:cNvGrpSpPr/>
          <p:nvPr/>
        </p:nvGrpSpPr>
        <p:grpSpPr>
          <a:xfrm>
            <a:off x="4949544" y="1119677"/>
            <a:ext cx="1923257" cy="369332"/>
            <a:chOff x="3538222" y="2770568"/>
            <a:chExt cx="1923257" cy="369332"/>
          </a:xfrm>
        </p:grpSpPr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FB5F90C1-4463-AF4D-9D96-1115FC6E1DA0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FB89047-70AC-3746-81DE-9B2428C59B27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CBA494CC-A03B-F34C-9C9F-61B36D2DF2F6}"/>
              </a:ext>
            </a:extLst>
          </p:cNvPr>
          <p:cNvSpPr/>
          <p:nvPr/>
        </p:nvSpPr>
        <p:spPr>
          <a:xfrm>
            <a:off x="4949544" y="1854809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0A07CE8-93D0-B540-A6B0-E4F81E3F9E7C}"/>
              </a:ext>
            </a:extLst>
          </p:cNvPr>
          <p:cNvSpPr txBox="1"/>
          <p:nvPr/>
        </p:nvSpPr>
        <p:spPr>
          <a:xfrm>
            <a:off x="5281574" y="1809363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Bound Only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38F6F1C-8FB4-5D42-8ACE-488A85993F98}"/>
              </a:ext>
            </a:extLst>
          </p:cNvPr>
          <p:cNvGrpSpPr/>
          <p:nvPr/>
        </p:nvGrpSpPr>
        <p:grpSpPr>
          <a:xfrm>
            <a:off x="4949544" y="2498472"/>
            <a:ext cx="2645661" cy="369332"/>
            <a:chOff x="3536854" y="3587826"/>
            <a:chExt cx="2645661" cy="369332"/>
          </a:xfrm>
        </p:grpSpPr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id="{F9CEA54D-61BE-CE4E-A781-E7E7F6F848B2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150649-A31C-3D42-8991-FFC02936A080}"/>
                </a:ext>
              </a:extLst>
            </p:cNvPr>
            <p:cNvSpPr txBox="1"/>
            <p:nvPr/>
          </p:nvSpPr>
          <p:spPr>
            <a:xfrm>
              <a:off x="3869406" y="3587826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Bound Only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1EBDB0-BAF4-5749-A207-55A3B9EDADDC}"/>
              </a:ext>
            </a:extLst>
          </p:cNvPr>
          <p:cNvGrpSpPr/>
          <p:nvPr/>
        </p:nvGrpSpPr>
        <p:grpSpPr>
          <a:xfrm>
            <a:off x="7398140" y="1135380"/>
            <a:ext cx="4663206" cy="4902945"/>
            <a:chOff x="7200019" y="1347883"/>
            <a:chExt cx="4558594" cy="497358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4B52080-5A54-DC4D-92D5-C4E145CD428C}"/>
                </a:ext>
              </a:extLst>
            </p:cNvPr>
            <p:cNvGrpSpPr/>
            <p:nvPr/>
          </p:nvGrpSpPr>
          <p:grpSpPr>
            <a:xfrm>
              <a:off x="7200019" y="1347883"/>
              <a:ext cx="4558594" cy="4973584"/>
              <a:chOff x="7200019" y="1347883"/>
              <a:chExt cx="4558594" cy="4973584"/>
            </a:xfrm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88D364A-083F-E649-843E-B5AED1F8827F}"/>
                  </a:ext>
                </a:extLst>
              </p:cNvPr>
              <p:cNvSpPr/>
              <p:nvPr/>
            </p:nvSpPr>
            <p:spPr>
              <a:xfrm>
                <a:off x="9351675" y="2937429"/>
                <a:ext cx="934682" cy="300358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0B7890D-EC53-5F40-86C6-9A2FF3A2314D}"/>
                  </a:ext>
                </a:extLst>
              </p:cNvPr>
              <p:cNvSpPr/>
              <p:nvPr/>
            </p:nvSpPr>
            <p:spPr>
              <a:xfrm>
                <a:off x="9292788" y="1682135"/>
                <a:ext cx="1068183" cy="424222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7B56F817-8A40-2640-9784-557A469D0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0875" y="2082561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9335D6F-8A20-AE46-B776-2569DED82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3011" y="2425751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5CBCAFB-45CB-9A4A-82ED-F3EFA7A54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3011" y="3263436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71EE1AE-E4B3-2742-AFAB-C170B378FB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5147" y="3706642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04F64CC-C61E-B545-BC78-AA854A50B76A}"/>
                  </a:ext>
                </a:extLst>
              </p:cNvPr>
              <p:cNvSpPr txBox="1"/>
              <p:nvPr/>
            </p:nvSpPr>
            <p:spPr>
              <a:xfrm rot="16200000">
                <a:off x="6845308" y="1871596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H3K27ac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A1F5617-7DFC-A145-86A3-B055D470E294}"/>
                  </a:ext>
                </a:extLst>
              </p:cNvPr>
              <p:cNvSpPr txBox="1"/>
              <p:nvPr/>
            </p:nvSpPr>
            <p:spPr>
              <a:xfrm rot="16200000">
                <a:off x="6845400" y="3064482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H3K4me3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D791F42-D46E-EF4A-8D1B-29A752A528A0}"/>
                  </a:ext>
                </a:extLst>
              </p:cNvPr>
              <p:cNvSpPr txBox="1"/>
              <p:nvPr/>
            </p:nvSpPr>
            <p:spPr>
              <a:xfrm rot="16200000">
                <a:off x="6840530" y="5571570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Sox2</a:t>
                </a:r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3A0993C-9A1B-A843-9EBD-2359727AA0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0532" y="5692349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246E056-59AB-0A44-BBBE-6C3EEC448F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68" y="6135555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83E912F-5D7F-AB4C-8A90-DB9B87CE7AEB}"/>
                  </a:ext>
                </a:extLst>
              </p:cNvPr>
              <p:cNvSpPr/>
              <p:nvPr/>
            </p:nvSpPr>
            <p:spPr>
              <a:xfrm>
                <a:off x="10013910" y="1347883"/>
                <a:ext cx="940690" cy="2710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Dlx5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DE14F5B-ED9E-D94C-A55F-AEE7AD75E6B2}"/>
                  </a:ext>
                </a:extLst>
              </p:cNvPr>
              <p:cNvSpPr txBox="1"/>
              <p:nvPr/>
            </p:nvSpPr>
            <p:spPr>
              <a:xfrm>
                <a:off x="7559650" y="1736629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 IN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D4C362B-F4B8-074E-9A84-592280EE4846}"/>
                  </a:ext>
                </a:extLst>
              </p:cNvPr>
              <p:cNvSpPr txBox="1"/>
              <p:nvPr/>
            </p:nvSpPr>
            <p:spPr>
              <a:xfrm>
                <a:off x="7502497" y="2087210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2F96AF6-3C95-F046-804B-0EEAD71EFAEA}"/>
                  </a:ext>
                </a:extLst>
              </p:cNvPr>
              <p:cNvSpPr txBox="1"/>
              <p:nvPr/>
            </p:nvSpPr>
            <p:spPr>
              <a:xfrm>
                <a:off x="7590427" y="2931803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 IN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976271B-FB2B-124C-8B92-4CAD5D6B731D}"/>
                  </a:ext>
                </a:extLst>
              </p:cNvPr>
              <p:cNvSpPr txBox="1"/>
              <p:nvPr/>
            </p:nvSpPr>
            <p:spPr>
              <a:xfrm>
                <a:off x="7547562" y="3353824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00A7E5F-6FC6-D745-88A5-52F3D70200B5}"/>
                  </a:ext>
                </a:extLst>
              </p:cNvPr>
              <p:cNvSpPr txBox="1"/>
              <p:nvPr/>
            </p:nvSpPr>
            <p:spPr>
              <a:xfrm>
                <a:off x="7590427" y="5309254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 IN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37D3BE7-E5F1-ED40-9F04-12946323776A}"/>
                  </a:ext>
                </a:extLst>
              </p:cNvPr>
              <p:cNvSpPr txBox="1"/>
              <p:nvPr/>
            </p:nvSpPr>
            <p:spPr>
              <a:xfrm>
                <a:off x="7590427" y="5791626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</a:t>
                </a: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0329727F-EE1B-154B-84B0-265700AF2011}"/>
                  </a:ext>
                </a:extLst>
              </p:cNvPr>
              <p:cNvSpPr/>
              <p:nvPr/>
            </p:nvSpPr>
            <p:spPr>
              <a:xfrm>
                <a:off x="9309128" y="5392964"/>
                <a:ext cx="1051844" cy="292504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7A3C84E-AD1A-2B4E-9495-01F8151BAE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8396" y="4399797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113D927-6BDC-CB4E-8B2B-C77B53A32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0532" y="4843003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1E66D66D-69FB-1143-970C-BD7E2E58026E}"/>
                  </a:ext>
                </a:extLst>
              </p:cNvPr>
              <p:cNvSpPr txBox="1"/>
              <p:nvPr/>
            </p:nvSpPr>
            <p:spPr>
              <a:xfrm rot="16200000">
                <a:off x="6770892" y="4328095"/>
                <a:ext cx="1227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H3K27me3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D914CBB-99B8-464E-9E7C-D70507D456AE}"/>
                  </a:ext>
                </a:extLst>
              </p:cNvPr>
              <p:cNvSpPr txBox="1"/>
              <p:nvPr/>
            </p:nvSpPr>
            <p:spPr>
              <a:xfrm>
                <a:off x="7565812" y="4068164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 IN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66241F1-30C1-364E-B040-A61EFA8B2683}"/>
                  </a:ext>
                </a:extLst>
              </p:cNvPr>
              <p:cNvSpPr txBox="1"/>
              <p:nvPr/>
            </p:nvSpPr>
            <p:spPr>
              <a:xfrm>
                <a:off x="7522947" y="4490185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</a:t>
                </a:r>
              </a:p>
            </p:txBody>
          </p:sp>
        </p:grp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9D06F99-89F3-D94A-92F1-5C8EE00E2AAC}"/>
                </a:ext>
              </a:extLst>
            </p:cNvPr>
            <p:cNvSpPr/>
            <p:nvPr/>
          </p:nvSpPr>
          <p:spPr>
            <a:xfrm>
              <a:off x="9371233" y="3379084"/>
              <a:ext cx="934682" cy="315456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1530F7A-7622-C149-A357-8794714C0B30}"/>
                </a:ext>
              </a:extLst>
            </p:cNvPr>
            <p:cNvSpPr/>
            <p:nvPr/>
          </p:nvSpPr>
          <p:spPr>
            <a:xfrm>
              <a:off x="9409621" y="2096325"/>
              <a:ext cx="934682" cy="335913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835666-AC11-3A4C-BC50-60A018A151B8}"/>
                </a:ext>
              </a:extLst>
            </p:cNvPr>
            <p:cNvSpPr/>
            <p:nvPr/>
          </p:nvSpPr>
          <p:spPr>
            <a:xfrm>
              <a:off x="9351040" y="5805806"/>
              <a:ext cx="1051844" cy="317678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E681BD0-C4A1-DC42-8BBF-B1D7FD38BC10}"/>
              </a:ext>
            </a:extLst>
          </p:cNvPr>
          <p:cNvSpPr txBox="1"/>
          <p:nvPr/>
        </p:nvSpPr>
        <p:spPr>
          <a:xfrm>
            <a:off x="328825" y="6136192"/>
            <a:ext cx="1154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</a:t>
            </a:r>
            <a:r>
              <a:rPr lang="en-US" dirty="0"/>
              <a:t> I anticipate that genes important for GABAergic development will be bound in both cell-types.  I expect that lineage specific genes will be differentially bound by Sox2.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5C1C30-3117-F54F-AD99-45A327CCF003}"/>
              </a:ext>
            </a:extLst>
          </p:cNvPr>
          <p:cNvSpPr txBox="1"/>
          <p:nvPr/>
        </p:nvSpPr>
        <p:spPr>
          <a:xfrm>
            <a:off x="487597" y="959721"/>
            <a:ext cx="3225101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Annotated Sox2 Promoter Data with Gene Expression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0D2AB9-D0F3-1647-ADB5-6ED70BBDC825}"/>
              </a:ext>
            </a:extLst>
          </p:cNvPr>
          <p:cNvGrpSpPr/>
          <p:nvPr/>
        </p:nvGrpSpPr>
        <p:grpSpPr>
          <a:xfrm>
            <a:off x="1150075" y="2564068"/>
            <a:ext cx="532387" cy="1788878"/>
            <a:chOff x="1150076" y="2564068"/>
            <a:chExt cx="505440" cy="16983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6A75206-C3B8-1C47-9F80-58812C3B3806}"/>
                    </a:ext>
                  </a:extLst>
                </p14:cNvPr>
                <p14:cNvContentPartPr/>
                <p14:nvPr/>
              </p14:nvContentPartPr>
              <p14:xfrm>
                <a:off x="1150076" y="2564068"/>
                <a:ext cx="505440" cy="413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6A75206-C3B8-1C47-9F80-58812C3B38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0002" y="2533985"/>
                  <a:ext cx="565245" cy="473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25BD90-7AB6-1E44-8204-240E9E6E6784}"/>
                    </a:ext>
                  </a:extLst>
                </p14:cNvPr>
                <p14:cNvContentPartPr/>
                <p14:nvPr/>
              </p14:nvContentPartPr>
              <p14:xfrm>
                <a:off x="1304280" y="4011120"/>
                <a:ext cx="162720" cy="251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25BD90-7AB6-1E44-8204-240E9E6E678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74197" y="3981035"/>
                  <a:ext cx="222544" cy="31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E89675-6B5D-5048-920E-4976E1D0084C}"/>
              </a:ext>
            </a:extLst>
          </p:cNvPr>
          <p:cNvGrpSpPr/>
          <p:nvPr/>
        </p:nvGrpSpPr>
        <p:grpSpPr>
          <a:xfrm>
            <a:off x="1298880" y="4069080"/>
            <a:ext cx="1749032" cy="569312"/>
            <a:chOff x="1298880" y="4069080"/>
            <a:chExt cx="1749032" cy="5693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8BCFEE9-B334-1D47-ACA0-33C7BAC37E2C}"/>
                    </a:ext>
                  </a:extLst>
                </p14:cNvPr>
                <p14:cNvContentPartPr/>
                <p14:nvPr/>
              </p14:nvContentPartPr>
              <p14:xfrm>
                <a:off x="2410712" y="4324832"/>
                <a:ext cx="637200" cy="313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8BCFEE9-B334-1D47-ACA0-33C7BAC37E2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79032" y="4293152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79BC2D-B296-F84A-84A3-5A744463A10A}"/>
                    </a:ext>
                  </a:extLst>
                </p14:cNvPr>
                <p14:cNvContentPartPr/>
                <p14:nvPr/>
              </p14:nvContentPartPr>
              <p14:xfrm>
                <a:off x="1298880" y="4069080"/>
                <a:ext cx="357120" cy="296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79BC2D-B296-F84A-84A3-5A744463A1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67200" y="4037400"/>
                  <a:ext cx="4201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701F2B-5B91-9746-8440-011E51E3ABF6}"/>
              </a:ext>
            </a:extLst>
          </p:cNvPr>
          <p:cNvGrpSpPr/>
          <p:nvPr/>
        </p:nvGrpSpPr>
        <p:grpSpPr>
          <a:xfrm>
            <a:off x="1348395" y="2737289"/>
            <a:ext cx="1378248" cy="1538538"/>
            <a:chOff x="1348395" y="2737289"/>
            <a:chExt cx="1378248" cy="153853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54E460-CE8B-B04D-A7F5-1FFC81A99996}"/>
                    </a:ext>
                  </a:extLst>
                </p14:cNvPr>
                <p14:cNvContentPartPr/>
                <p14:nvPr/>
              </p14:nvContentPartPr>
              <p14:xfrm>
                <a:off x="1996660" y="2737289"/>
                <a:ext cx="674280" cy="885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54E460-CE8B-B04D-A7F5-1FFC81A9999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71100" y="2711729"/>
                  <a:ext cx="72468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1658EAB-2118-2942-A8D1-AC5906536772}"/>
                    </a:ext>
                  </a:extLst>
                </p14:cNvPr>
                <p14:cNvContentPartPr/>
                <p14:nvPr/>
              </p14:nvContentPartPr>
              <p14:xfrm rot="16027893">
                <a:off x="1512831" y="3062016"/>
                <a:ext cx="1049375" cy="1378248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1658EAB-2118-2942-A8D1-AC590653677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6027893">
                  <a:off x="1487263" y="3036453"/>
                  <a:ext cx="1099791" cy="1428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925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BC2F259-A15F-F64D-ADF4-AF23D2C69122}"/>
              </a:ext>
            </a:extLst>
          </p:cNvPr>
          <p:cNvGrpSpPr/>
          <p:nvPr/>
        </p:nvGrpSpPr>
        <p:grpSpPr>
          <a:xfrm>
            <a:off x="4949544" y="1119677"/>
            <a:ext cx="1923257" cy="369332"/>
            <a:chOff x="3538222" y="2770568"/>
            <a:chExt cx="1923257" cy="369332"/>
          </a:xfrm>
        </p:grpSpPr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FB5F90C1-4463-AF4D-9D96-1115FC6E1DA0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FB89047-70AC-3746-81DE-9B2428C59B27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CBA494CC-A03B-F34C-9C9F-61B36D2DF2F6}"/>
              </a:ext>
            </a:extLst>
          </p:cNvPr>
          <p:cNvSpPr/>
          <p:nvPr/>
        </p:nvSpPr>
        <p:spPr>
          <a:xfrm>
            <a:off x="4949544" y="1854809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0A07CE8-93D0-B540-A6B0-E4F81E3F9E7C}"/>
              </a:ext>
            </a:extLst>
          </p:cNvPr>
          <p:cNvSpPr txBox="1"/>
          <p:nvPr/>
        </p:nvSpPr>
        <p:spPr>
          <a:xfrm>
            <a:off x="5281574" y="1809363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Bound Only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38F6F1C-8FB4-5D42-8ACE-488A85993F98}"/>
              </a:ext>
            </a:extLst>
          </p:cNvPr>
          <p:cNvGrpSpPr/>
          <p:nvPr/>
        </p:nvGrpSpPr>
        <p:grpSpPr>
          <a:xfrm>
            <a:off x="4949544" y="2469896"/>
            <a:ext cx="2645661" cy="369332"/>
            <a:chOff x="3536854" y="3559250"/>
            <a:chExt cx="2645661" cy="369332"/>
          </a:xfrm>
        </p:grpSpPr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id="{F9CEA54D-61BE-CE4E-A781-E7E7F6F848B2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150649-A31C-3D42-8991-FFC02936A080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Bound Only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5EA8CC-F6DF-3C48-A879-6F9450ECC167}"/>
              </a:ext>
            </a:extLst>
          </p:cNvPr>
          <p:cNvGrpSpPr/>
          <p:nvPr/>
        </p:nvGrpSpPr>
        <p:grpSpPr>
          <a:xfrm>
            <a:off x="7314319" y="1174100"/>
            <a:ext cx="4558594" cy="5022011"/>
            <a:chOff x="7200019" y="1299456"/>
            <a:chExt cx="4558594" cy="5022011"/>
          </a:xfrm>
        </p:grpSpPr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3972766F-FE87-9841-884F-E0073488880F}"/>
                </a:ext>
              </a:extLst>
            </p:cNvPr>
            <p:cNvSpPr/>
            <p:nvPr/>
          </p:nvSpPr>
          <p:spPr>
            <a:xfrm>
              <a:off x="9351675" y="2813565"/>
              <a:ext cx="93468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C9A10F5D-5528-5B46-8454-CC87D071E9C4}"/>
                </a:ext>
              </a:extLst>
            </p:cNvPr>
            <p:cNvSpPr/>
            <p:nvPr/>
          </p:nvSpPr>
          <p:spPr>
            <a:xfrm>
              <a:off x="9292788" y="1682135"/>
              <a:ext cx="1068183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66C8D38-3073-C940-A541-09DD47E77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0875" y="2082561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5FA3B7CA-1CC0-D247-AD3F-099394996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011" y="2425751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612CCEB-91BE-F64B-9B8D-02194733D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011" y="3263436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D75AE90-5F16-9646-9D59-C9D2F1419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5147" y="3706642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7BE283-C025-5544-9EE7-06AF60DF4C16}"/>
                </a:ext>
              </a:extLst>
            </p:cNvPr>
            <p:cNvSpPr txBox="1"/>
            <p:nvPr/>
          </p:nvSpPr>
          <p:spPr>
            <a:xfrm rot="16200000">
              <a:off x="6845308" y="1871596"/>
              <a:ext cx="113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H3K27ac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27C7373-54B2-0641-9AC5-2DD8746E0AC2}"/>
                </a:ext>
              </a:extLst>
            </p:cNvPr>
            <p:cNvSpPr txBox="1"/>
            <p:nvPr/>
          </p:nvSpPr>
          <p:spPr>
            <a:xfrm rot="16200000">
              <a:off x="6845400" y="3064482"/>
              <a:ext cx="113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H3K4me3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E3F5EA0A-5795-F34D-8F0B-E8AB7C365396}"/>
                </a:ext>
              </a:extLst>
            </p:cNvPr>
            <p:cNvSpPr txBox="1"/>
            <p:nvPr/>
          </p:nvSpPr>
          <p:spPr>
            <a:xfrm rot="16200000">
              <a:off x="6840530" y="5571570"/>
              <a:ext cx="113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Sox2</a:t>
              </a: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456D6498-732F-E248-B7B1-5ED88C0B4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0532" y="5692349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41FA38E-F5E8-5246-8B1A-7C04E742C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668" y="6135555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E3B96B-5FA2-EA4E-912B-20857A08CC9F}"/>
                </a:ext>
              </a:extLst>
            </p:cNvPr>
            <p:cNvSpPr/>
            <p:nvPr/>
          </p:nvSpPr>
          <p:spPr>
            <a:xfrm>
              <a:off x="9994627" y="1299456"/>
              <a:ext cx="1228053" cy="2769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COUP-TFII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AA210F-961B-1242-836A-169D07D2235A}"/>
                </a:ext>
              </a:extLst>
            </p:cNvPr>
            <p:cNvSpPr txBox="1"/>
            <p:nvPr/>
          </p:nvSpPr>
          <p:spPr>
            <a:xfrm>
              <a:off x="7559650" y="1736629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A8C28D0-5040-F345-8141-FB1075606CAE}"/>
                </a:ext>
              </a:extLst>
            </p:cNvPr>
            <p:cNvSpPr txBox="1"/>
            <p:nvPr/>
          </p:nvSpPr>
          <p:spPr>
            <a:xfrm>
              <a:off x="7502497" y="2087210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A7F9FC2-8270-064F-94B5-27B0F2984562}"/>
                </a:ext>
              </a:extLst>
            </p:cNvPr>
            <p:cNvSpPr txBox="1"/>
            <p:nvPr/>
          </p:nvSpPr>
          <p:spPr>
            <a:xfrm>
              <a:off x="7590427" y="2931803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D01BB12-244B-9E48-96A3-062D34C26E84}"/>
                </a:ext>
              </a:extLst>
            </p:cNvPr>
            <p:cNvSpPr txBox="1"/>
            <p:nvPr/>
          </p:nvSpPr>
          <p:spPr>
            <a:xfrm>
              <a:off x="7547562" y="3353824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BFDFE84-59E6-DC46-A70A-2F350DB01A63}"/>
                </a:ext>
              </a:extLst>
            </p:cNvPr>
            <p:cNvSpPr txBox="1"/>
            <p:nvPr/>
          </p:nvSpPr>
          <p:spPr>
            <a:xfrm>
              <a:off x="7590427" y="5309254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BDF46C4-9991-494E-B436-863618C12A7E}"/>
                </a:ext>
              </a:extLst>
            </p:cNvPr>
            <p:cNvSpPr txBox="1"/>
            <p:nvPr/>
          </p:nvSpPr>
          <p:spPr>
            <a:xfrm>
              <a:off x="7590427" y="5791626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B352808C-863D-9C42-8A89-84BBDC75A8E9}"/>
                </a:ext>
              </a:extLst>
            </p:cNvPr>
            <p:cNvSpPr/>
            <p:nvPr/>
          </p:nvSpPr>
          <p:spPr>
            <a:xfrm>
              <a:off x="9309128" y="5261246"/>
              <a:ext cx="1051844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28A1003-7910-2341-96FE-CED833718EDC}"/>
                </a:ext>
              </a:extLst>
            </p:cNvPr>
            <p:cNvSpPr/>
            <p:nvPr/>
          </p:nvSpPr>
          <p:spPr>
            <a:xfrm>
              <a:off x="9390697" y="4421955"/>
              <a:ext cx="93468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818183B-AAE1-834E-B204-BBC74CA078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8396" y="4399797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B9BD213-141F-FF48-BE18-568338146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0532" y="4843003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157AAA2-BD94-5D49-AECC-212BE498F0AF}"/>
                </a:ext>
              </a:extLst>
            </p:cNvPr>
            <p:cNvSpPr txBox="1"/>
            <p:nvPr/>
          </p:nvSpPr>
          <p:spPr>
            <a:xfrm rot="16200000">
              <a:off x="6770892" y="4328095"/>
              <a:ext cx="1227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H3K27me3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48C2CC4-676F-F549-A5F7-9C1A7939FB8C}"/>
                </a:ext>
              </a:extLst>
            </p:cNvPr>
            <p:cNvSpPr txBox="1"/>
            <p:nvPr/>
          </p:nvSpPr>
          <p:spPr>
            <a:xfrm>
              <a:off x="7565812" y="4068164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2E39655-1B71-0D48-A45C-AC67C8FBE3A1}"/>
                </a:ext>
              </a:extLst>
            </p:cNvPr>
            <p:cNvSpPr txBox="1"/>
            <p:nvPr/>
          </p:nvSpPr>
          <p:spPr>
            <a:xfrm>
              <a:off x="7522947" y="4490185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CCB849B-06BD-7E46-8970-0E434D0081EB}"/>
              </a:ext>
            </a:extLst>
          </p:cNvPr>
          <p:cNvSpPr txBox="1"/>
          <p:nvPr/>
        </p:nvSpPr>
        <p:spPr>
          <a:xfrm>
            <a:off x="487597" y="959721"/>
            <a:ext cx="3225101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Annotated Sox2 Promoter Data with Gene Expression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BE2D26F-B695-1846-A0E8-8E4D92DA438F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672658B-B593-D548-8A41-C09F90A784DC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666082C-4A36-F040-B196-E6CDD16987A5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EF7A826-1566-7D43-8A9E-2317CC88A5EF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2F7BD9B-4D33-2A4C-BBB9-5138A5BDBC22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0FE51B-4472-0844-94F7-6EA6C8ECA888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11C58E5-23EF-6442-872B-72B635FF27FD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5FD790A5-C7BE-B540-AE89-0FFA360F3CC4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FEB41513-6DBA-EC4B-A2C0-586CF9052DE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0CBDE76C-AEFA-1740-A00C-36560A77015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25B13430-DFC5-C346-8D15-193CCAC15C0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C6A0FCD4-4326-E140-893A-A042EE3A428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5F25372C-ADF3-CE48-8F37-DD25239B65D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59A30850-1841-BE47-8B7B-724C8761212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0678DB72-8878-BE42-885D-12905B91920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E554058F-83D5-7F46-993D-DF49CE3D6B3E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1AC60C10-8DBF-5449-A510-82FB667DC04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8C1CA96F-11A0-5547-8C21-23DE06BBEECB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36DFFB7B-25C4-1A4C-AB91-26AF01B5227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FD9F8C2-F712-C24F-BFA9-A8C4B68B2340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0EFDB7E-E457-7540-8738-192590D6609B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0EFDB7E-E457-7540-8738-192590D660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flipH="1" flipV="1">
                  <a:off x="2315706" y="3495268"/>
                  <a:ext cx="813778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58E9E37-C8E4-AD4F-8296-25B182D28C5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015D03E-9C70-9248-A074-27D6C0631AEC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BEBE85C-E34A-0A44-83F6-7432189DFB56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D3F0D96-D62B-734E-A013-7A142305B056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03CB0E0-2DDA-F34B-9013-1EBA82986368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9CD62D9-45ED-F348-9BA2-853FB6986112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C85999C2-699D-0740-99DD-E1E876D1B851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1CCCF745-7A8B-204D-BCAD-1360ECC5A58E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8F5E453C-0D28-5F4B-8ADD-034CD0D6D07F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D4C916A7-4CC0-5A4A-9C22-A923112C2AE8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AC22CF3D-67E1-AA4D-BC90-054C7F8B3E09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F16BA7E9-72FA-D04E-9E8D-2849265B3BF5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743ADEB5-C77C-054C-9E76-5263AB98932F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0280941-BECD-904E-9403-75523E0206C4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58C72F9C-21A9-0442-829E-C022CA9D1A36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FFF84DD-0BA4-CB48-AD49-ACA0E17A98AE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D4684D-55DE-6B4C-A9B1-C3245929D2B4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7C7F291-784A-3D48-99C2-02EAA1BC38EF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08CDA6E-AF59-3A40-9863-42DBEDE1B922}"/>
              </a:ext>
            </a:extLst>
          </p:cNvPr>
          <p:cNvGrpSpPr/>
          <p:nvPr/>
        </p:nvGrpSpPr>
        <p:grpSpPr>
          <a:xfrm>
            <a:off x="1218314" y="2013299"/>
            <a:ext cx="3439900" cy="3380348"/>
            <a:chOff x="1218314" y="2013299"/>
            <a:chExt cx="3439900" cy="3380348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CD4CA0F-304D-BE41-B185-B58AD1EE56B4}"/>
                </a:ext>
              </a:extLst>
            </p:cNvPr>
            <p:cNvSpPr txBox="1"/>
            <p:nvPr/>
          </p:nvSpPr>
          <p:spPr>
            <a:xfrm>
              <a:off x="3249967" y="5024315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Sox6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89B147AE-3BC7-E94C-9831-3268E2798DAF}"/>
                </a:ext>
              </a:extLst>
            </p:cNvPr>
            <p:cNvCxnSpPr>
              <a:cxnSpLocks/>
              <a:stCxn id="147" idx="1"/>
            </p:cNvCxnSpPr>
            <p:nvPr/>
          </p:nvCxnSpPr>
          <p:spPr>
            <a:xfrm flipH="1" flipV="1">
              <a:off x="2899879" y="4643891"/>
              <a:ext cx="350088" cy="565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81563D2-769F-9643-8685-EA081A57FD70}"/>
                </a:ext>
              </a:extLst>
            </p:cNvPr>
            <p:cNvSpPr txBox="1"/>
            <p:nvPr/>
          </p:nvSpPr>
          <p:spPr>
            <a:xfrm>
              <a:off x="2412321" y="2179490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COUP-TFII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D56761B-FF00-104C-971F-89B879041AEA}"/>
                </a:ext>
              </a:extLst>
            </p:cNvPr>
            <p:cNvCxnSpPr>
              <a:cxnSpLocks/>
              <a:stCxn id="149" idx="1"/>
            </p:cNvCxnSpPr>
            <p:nvPr/>
          </p:nvCxnSpPr>
          <p:spPr>
            <a:xfrm flipH="1">
              <a:off x="1354161" y="2364156"/>
              <a:ext cx="1058160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B32879F-D48F-094A-BACF-DDC8D7316785}"/>
                </a:ext>
              </a:extLst>
            </p:cNvPr>
            <p:cNvSpPr txBox="1"/>
            <p:nvPr/>
          </p:nvSpPr>
          <p:spPr>
            <a:xfrm>
              <a:off x="3804760" y="3473496"/>
              <a:ext cx="853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Lhx6</a:t>
              </a: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586A744C-351F-8F40-A06A-29CB8FEE7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8723" y="3796657"/>
              <a:ext cx="1043537" cy="615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2B67A21-3715-AC44-A694-1C687D6355E2}"/>
                </a:ext>
              </a:extLst>
            </p:cNvPr>
            <p:cNvSpPr txBox="1"/>
            <p:nvPr/>
          </p:nvSpPr>
          <p:spPr>
            <a:xfrm>
              <a:off x="1783871" y="2013299"/>
              <a:ext cx="59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Sp8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98CE48D-BE6E-744A-9F0B-BB6ADD453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8314" y="2341219"/>
              <a:ext cx="655874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8159B20-BD6F-754C-B14B-5AE38FE1153A}"/>
              </a:ext>
            </a:extLst>
          </p:cNvPr>
          <p:cNvCxnSpPr>
            <a:cxnSpLocks/>
          </p:cNvCxnSpPr>
          <p:nvPr/>
        </p:nvCxnSpPr>
        <p:spPr>
          <a:xfrm flipH="1">
            <a:off x="2669518" y="2645037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62297CE1-8CB5-7E46-9306-FD7AAC11387D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E0284AC-024C-D246-BC76-187AAC7BFE5B}"/>
              </a:ext>
            </a:extLst>
          </p:cNvPr>
          <p:cNvCxnSpPr>
            <a:cxnSpLocks/>
            <a:stCxn id="156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0AA94209-2751-EF46-BD8F-D7451E746168}"/>
              </a:ext>
            </a:extLst>
          </p:cNvPr>
          <p:cNvSpPr txBox="1"/>
          <p:nvPr/>
        </p:nvSpPr>
        <p:spPr>
          <a:xfrm>
            <a:off x="3105152" y="240145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FF9358C-DC30-3B46-A3EB-6C87858B8BBC}"/>
              </a:ext>
            </a:extLst>
          </p:cNvPr>
          <p:cNvGrpSpPr/>
          <p:nvPr/>
        </p:nvGrpSpPr>
        <p:grpSpPr>
          <a:xfrm>
            <a:off x="1150075" y="2564068"/>
            <a:ext cx="532387" cy="1788878"/>
            <a:chOff x="1150076" y="2564068"/>
            <a:chExt cx="505440" cy="16983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328BED2-6061-2845-94F8-6B52B260DB8A}"/>
                    </a:ext>
                  </a:extLst>
                </p14:cNvPr>
                <p14:cNvContentPartPr/>
                <p14:nvPr/>
              </p14:nvContentPartPr>
              <p14:xfrm>
                <a:off x="1150076" y="2564068"/>
                <a:ext cx="505440" cy="413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328BED2-6061-2845-94F8-6B52B260DB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0002" y="2533985"/>
                  <a:ext cx="565245" cy="473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04C7D14-7318-144F-A63B-73B6F664D402}"/>
                    </a:ext>
                  </a:extLst>
                </p14:cNvPr>
                <p14:cNvContentPartPr/>
                <p14:nvPr/>
              </p14:nvContentPartPr>
              <p14:xfrm>
                <a:off x="1304280" y="4011120"/>
                <a:ext cx="162720" cy="251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04C7D14-7318-144F-A63B-73B6F664D40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74197" y="3981035"/>
                  <a:ext cx="222544" cy="31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C886C7F-4007-0E44-8C62-8CABC22EEDC3}"/>
              </a:ext>
            </a:extLst>
          </p:cNvPr>
          <p:cNvGrpSpPr/>
          <p:nvPr/>
        </p:nvGrpSpPr>
        <p:grpSpPr>
          <a:xfrm>
            <a:off x="1298880" y="4069080"/>
            <a:ext cx="1749032" cy="569312"/>
            <a:chOff x="1298880" y="4069080"/>
            <a:chExt cx="1749032" cy="5693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9FF10F1-254D-1840-B83C-17F7CA521209}"/>
                    </a:ext>
                  </a:extLst>
                </p14:cNvPr>
                <p14:cNvContentPartPr/>
                <p14:nvPr/>
              </p14:nvContentPartPr>
              <p14:xfrm>
                <a:off x="2410712" y="4324832"/>
                <a:ext cx="637200" cy="313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9FF10F1-254D-1840-B83C-17F7CA52120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79032" y="4293152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7DFF78A-D917-C842-A701-96D5AB00308A}"/>
                    </a:ext>
                  </a:extLst>
                </p14:cNvPr>
                <p14:cNvContentPartPr/>
                <p14:nvPr/>
              </p14:nvContentPartPr>
              <p14:xfrm>
                <a:off x="1298880" y="4069080"/>
                <a:ext cx="357120" cy="296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7DFF78A-D917-C842-A701-96D5AB00308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67200" y="4037400"/>
                  <a:ext cx="4201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EA06277-1D27-D74E-8291-B8550BBE4B9C}"/>
              </a:ext>
            </a:extLst>
          </p:cNvPr>
          <p:cNvGrpSpPr/>
          <p:nvPr/>
        </p:nvGrpSpPr>
        <p:grpSpPr>
          <a:xfrm>
            <a:off x="1348395" y="2737289"/>
            <a:ext cx="1378248" cy="1538538"/>
            <a:chOff x="1348395" y="2737289"/>
            <a:chExt cx="1378248" cy="153853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1514EA1-C5BB-284F-A465-98983A144A44}"/>
                    </a:ext>
                  </a:extLst>
                </p14:cNvPr>
                <p14:cNvContentPartPr/>
                <p14:nvPr/>
              </p14:nvContentPartPr>
              <p14:xfrm>
                <a:off x="1996660" y="2737289"/>
                <a:ext cx="674280" cy="885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1514EA1-C5BB-284F-A465-98983A144A4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71100" y="2711729"/>
                  <a:ext cx="72468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68B3267-60D7-384A-A5CB-776199F82077}"/>
                    </a:ext>
                  </a:extLst>
                </p14:cNvPr>
                <p14:cNvContentPartPr/>
                <p14:nvPr/>
              </p14:nvContentPartPr>
              <p14:xfrm rot="16027893">
                <a:off x="1512831" y="3062016"/>
                <a:ext cx="1049375" cy="1378248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68B3267-60D7-384A-A5CB-776199F8207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6027893">
                  <a:off x="1487263" y="3036453"/>
                  <a:ext cx="1099791" cy="1428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107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BC2F259-A15F-F64D-ADF4-AF23D2C69122}"/>
              </a:ext>
            </a:extLst>
          </p:cNvPr>
          <p:cNvGrpSpPr/>
          <p:nvPr/>
        </p:nvGrpSpPr>
        <p:grpSpPr>
          <a:xfrm>
            <a:off x="4949544" y="1119677"/>
            <a:ext cx="1923257" cy="369332"/>
            <a:chOff x="3538222" y="2770568"/>
            <a:chExt cx="1923257" cy="369332"/>
          </a:xfrm>
        </p:grpSpPr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FB5F90C1-4463-AF4D-9D96-1115FC6E1DA0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FB89047-70AC-3746-81DE-9B2428C59B27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CBA494CC-A03B-F34C-9C9F-61B36D2DF2F6}"/>
              </a:ext>
            </a:extLst>
          </p:cNvPr>
          <p:cNvSpPr/>
          <p:nvPr/>
        </p:nvSpPr>
        <p:spPr>
          <a:xfrm>
            <a:off x="4949544" y="1854809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0A07CE8-93D0-B540-A6B0-E4F81E3F9E7C}"/>
              </a:ext>
            </a:extLst>
          </p:cNvPr>
          <p:cNvSpPr txBox="1"/>
          <p:nvPr/>
        </p:nvSpPr>
        <p:spPr>
          <a:xfrm>
            <a:off x="5281574" y="1809363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Bound Only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38F6F1C-8FB4-5D42-8ACE-488A85993F98}"/>
              </a:ext>
            </a:extLst>
          </p:cNvPr>
          <p:cNvGrpSpPr/>
          <p:nvPr/>
        </p:nvGrpSpPr>
        <p:grpSpPr>
          <a:xfrm>
            <a:off x="4949544" y="2469896"/>
            <a:ext cx="2645661" cy="369332"/>
            <a:chOff x="3536854" y="3559250"/>
            <a:chExt cx="2645661" cy="369332"/>
          </a:xfrm>
        </p:grpSpPr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id="{F9CEA54D-61BE-CE4E-A781-E7E7F6F848B2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9150649-A31C-3D42-8991-FFC02936A080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Bound Only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FD810B3-C642-024F-AE1F-1AB1C3AA780E}"/>
              </a:ext>
            </a:extLst>
          </p:cNvPr>
          <p:cNvGrpSpPr/>
          <p:nvPr/>
        </p:nvGrpSpPr>
        <p:grpSpPr>
          <a:xfrm>
            <a:off x="7200454" y="1187930"/>
            <a:ext cx="4558594" cy="4850142"/>
            <a:chOff x="7200019" y="1471325"/>
            <a:chExt cx="4558594" cy="4850142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344CC6D-3AFA-0140-B8B7-CE54BBA2B835}"/>
                </a:ext>
              </a:extLst>
            </p:cNvPr>
            <p:cNvSpPr/>
            <p:nvPr/>
          </p:nvSpPr>
          <p:spPr>
            <a:xfrm>
              <a:off x="9391440" y="3396688"/>
              <a:ext cx="934682" cy="31512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FD033B0A-9459-1647-B187-FB802D157A3B}"/>
                </a:ext>
              </a:extLst>
            </p:cNvPr>
            <p:cNvSpPr/>
            <p:nvPr/>
          </p:nvSpPr>
          <p:spPr>
            <a:xfrm>
              <a:off x="9309129" y="2120410"/>
              <a:ext cx="1051844" cy="314493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4224521-9216-5944-A37A-474EC693CE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0875" y="2082561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CB160D5-E80B-A044-81C2-4DF9D6588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011" y="2425751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B8E9BB3-D633-1F4A-A830-D7BE7D052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011" y="3263436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39AE5BF-429F-454C-BB8B-EC0B7D9A9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5147" y="3706642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D3D295F-AA61-9F47-845C-A623072D32BB}"/>
                </a:ext>
              </a:extLst>
            </p:cNvPr>
            <p:cNvSpPr txBox="1"/>
            <p:nvPr/>
          </p:nvSpPr>
          <p:spPr>
            <a:xfrm rot="16200000">
              <a:off x="6845308" y="1871596"/>
              <a:ext cx="113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H3K27ac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D53CF1C-F206-AF41-9C99-C62C35C33FA5}"/>
                </a:ext>
              </a:extLst>
            </p:cNvPr>
            <p:cNvSpPr txBox="1"/>
            <p:nvPr/>
          </p:nvSpPr>
          <p:spPr>
            <a:xfrm rot="16200000">
              <a:off x="6845400" y="3064482"/>
              <a:ext cx="113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H3K4me3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BCE7659-5131-054D-B27A-56F8E3FA374B}"/>
                </a:ext>
              </a:extLst>
            </p:cNvPr>
            <p:cNvSpPr txBox="1"/>
            <p:nvPr/>
          </p:nvSpPr>
          <p:spPr>
            <a:xfrm rot="16200000">
              <a:off x="6840530" y="5571570"/>
              <a:ext cx="113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Sox2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598F942-5CBD-CE47-A32D-1F38B01D74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0532" y="5692349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4F79CB-F430-3B40-B0A1-D3574A438519}"/>
                </a:ext>
              </a:extLst>
            </p:cNvPr>
            <p:cNvSpPr/>
            <p:nvPr/>
          </p:nvSpPr>
          <p:spPr>
            <a:xfrm>
              <a:off x="9985648" y="1471325"/>
              <a:ext cx="1235351" cy="288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Sox6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0F05CCE-4105-4947-8BB5-4EC37D53FEA3}"/>
                </a:ext>
              </a:extLst>
            </p:cNvPr>
            <p:cNvSpPr txBox="1"/>
            <p:nvPr/>
          </p:nvSpPr>
          <p:spPr>
            <a:xfrm>
              <a:off x="7559650" y="1736629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C0AD87F-9676-2C46-9EC4-EE9A33A72FEF}"/>
                </a:ext>
              </a:extLst>
            </p:cNvPr>
            <p:cNvSpPr txBox="1"/>
            <p:nvPr/>
          </p:nvSpPr>
          <p:spPr>
            <a:xfrm>
              <a:off x="7502497" y="2087210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8D75E6A-0F92-9444-9B65-1FDD66F25659}"/>
                </a:ext>
              </a:extLst>
            </p:cNvPr>
            <p:cNvSpPr txBox="1"/>
            <p:nvPr/>
          </p:nvSpPr>
          <p:spPr>
            <a:xfrm>
              <a:off x="7590427" y="2931803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F0F5F00-BF7A-7540-97E4-CA4307E89683}"/>
                </a:ext>
              </a:extLst>
            </p:cNvPr>
            <p:cNvSpPr txBox="1"/>
            <p:nvPr/>
          </p:nvSpPr>
          <p:spPr>
            <a:xfrm>
              <a:off x="7547562" y="3353824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B096994-D9B9-7F46-91E9-446F71F838CE}"/>
                </a:ext>
              </a:extLst>
            </p:cNvPr>
            <p:cNvSpPr txBox="1"/>
            <p:nvPr/>
          </p:nvSpPr>
          <p:spPr>
            <a:xfrm>
              <a:off x="7590427" y="5309254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520086E-07D8-B245-8905-0015EE884816}"/>
                </a:ext>
              </a:extLst>
            </p:cNvPr>
            <p:cNvSpPr txBox="1"/>
            <p:nvPr/>
          </p:nvSpPr>
          <p:spPr>
            <a:xfrm>
              <a:off x="7590427" y="5791626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6DF623F-9145-0D46-ABC5-196F4E83C814}"/>
                </a:ext>
              </a:extLst>
            </p:cNvPr>
            <p:cNvSpPr/>
            <p:nvPr/>
          </p:nvSpPr>
          <p:spPr>
            <a:xfrm>
              <a:off x="9351675" y="5791626"/>
              <a:ext cx="1051844" cy="354046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0F5DF6E-2A11-494C-B078-60F4731FB92B}"/>
                </a:ext>
              </a:extLst>
            </p:cNvPr>
            <p:cNvSpPr/>
            <p:nvPr/>
          </p:nvSpPr>
          <p:spPr>
            <a:xfrm>
              <a:off x="9410256" y="3966313"/>
              <a:ext cx="934682" cy="424222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4AD51AF-9286-BF4D-AD1E-0161FC86D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8396" y="4399797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A444B71-48F1-F64F-AAC7-FB939004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0532" y="4843003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9A8ACE5-70B8-684F-9805-2E9E4533419B}"/>
                </a:ext>
              </a:extLst>
            </p:cNvPr>
            <p:cNvSpPr txBox="1"/>
            <p:nvPr/>
          </p:nvSpPr>
          <p:spPr>
            <a:xfrm rot="16200000">
              <a:off x="6770892" y="4328095"/>
              <a:ext cx="1227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H3K27me3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C669504-04D6-CA41-B46E-0B5AE4594D2B}"/>
                </a:ext>
              </a:extLst>
            </p:cNvPr>
            <p:cNvSpPr txBox="1"/>
            <p:nvPr/>
          </p:nvSpPr>
          <p:spPr>
            <a:xfrm>
              <a:off x="7565812" y="4068164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BBF0AF8-5BDB-D844-9B4E-76B7225AD3FB}"/>
                </a:ext>
              </a:extLst>
            </p:cNvPr>
            <p:cNvSpPr txBox="1"/>
            <p:nvPr/>
          </p:nvSpPr>
          <p:spPr>
            <a:xfrm>
              <a:off x="7522947" y="4490185"/>
              <a:ext cx="98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DC08CDC-A964-CE42-A27A-2DFD8F345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668" y="6135555"/>
              <a:ext cx="3847738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00B6F222-57DC-0841-A205-21F431B79812}"/>
              </a:ext>
            </a:extLst>
          </p:cNvPr>
          <p:cNvSpPr txBox="1"/>
          <p:nvPr/>
        </p:nvSpPr>
        <p:spPr>
          <a:xfrm>
            <a:off x="283279" y="6151113"/>
            <a:ext cx="1206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</a:t>
            </a:r>
            <a:r>
              <a:rPr lang="en-US" dirty="0"/>
              <a:t> At Sox2 differentially bound lineage specific genes, I anticipate chromatin marks reflecting activity restricted to that lineage, and repressive chromatin marks in the other lineage.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40CAAE-F73F-244F-BC6E-7110A129774F}"/>
              </a:ext>
            </a:extLst>
          </p:cNvPr>
          <p:cNvSpPr txBox="1"/>
          <p:nvPr/>
        </p:nvSpPr>
        <p:spPr>
          <a:xfrm>
            <a:off x="487597" y="959721"/>
            <a:ext cx="3225101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Annotated Sox2 Promoter Data with Gene Expression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5FC11A-72E2-A84C-854B-C89DBBF9ACA6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AC59F6B-2E62-E64D-9D5A-829E04AEB6DC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AC0F21F-B46B-F84F-BFC6-4579596E2FD3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F220AFD-582C-E440-B2DA-6FFF7F6060F0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4B76DFD-85F1-DF4B-939A-0173CB6FBE5E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8FB7804-57DB-E943-8E11-D1CCE86AD2FF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D94B0D-096B-9D49-B5C3-6481DA4D7001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9BD2DBE-D182-0241-AB67-87B10734F44B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C133868B-996B-8640-AFE6-D96A4DF26E0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26C4B8BF-CE30-0146-A026-7447C38C45B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D9D8F5DC-77F0-B640-8BF6-D43E06EB3DA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EA1ED4FA-A33B-5C46-B24C-2684D627CA9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D6652F49-5DB0-D243-BEA8-314F3578F7B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C5D8E632-1F07-3D47-B8D0-FA295E0C2D6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3DFA140-1890-0941-999D-0CDA92FA2BC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A01DA4D0-930A-364F-9933-6926347C1A2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76B6DD85-8789-4449-B9E9-7B5B32CD0F4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545882A9-1A00-034F-9364-1F816673ADA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53F88D15-0055-5646-861D-07B33FB05F1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63D0821-9258-EB40-8ADB-ED6A310C8D7E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172E66B-D319-0A47-978A-CAA958A55BEC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72E66B-D319-0A47-978A-CAA958A55B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flipH="1" flipV="1">
                  <a:off x="2315706" y="3495268"/>
                  <a:ext cx="813778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1806C51-C658-3640-8EE5-D521FBE718A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112B11A-01A1-6548-8C73-AFC6D5FFF758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357592D-416F-8C4C-B23A-0DE09196C7CE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295373-0555-A543-BA2F-97E3D1938654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CD47CE6-AF77-0944-BCCE-20F1E59F94C3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2C16BA6-407B-2645-ADE0-C5B878591B18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5279568E-79DB-FA4A-83EE-AA0B9161607E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62620954-9F25-CF48-BF55-5BE9B9E763BF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90E17BDC-F985-764D-B345-138CD629C5EC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0B9FEC2D-E101-7742-86CB-69D2AE126C67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9AC40222-3D40-1F4C-872B-685988121D85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F2A62C4B-336E-7445-9AD2-EEB2F3606855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6A94E991-E313-4547-A7DB-6D5311B33DC0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4DA3DE8F-F958-534B-B214-4B40FCE7B96A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DC6322A2-AFE7-B344-9AD6-3BFB5C941DD3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22AD54AF-D3EE-3D45-867D-7CB6B6C7CE49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266C432-BEAE-CA4E-B52A-C639BCD971D3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D68F4D0-1C9D-1B4A-88FF-D2AF496006AC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59C13E0-6B18-0D4E-9A24-70684F426050}"/>
              </a:ext>
            </a:extLst>
          </p:cNvPr>
          <p:cNvGrpSpPr/>
          <p:nvPr/>
        </p:nvGrpSpPr>
        <p:grpSpPr>
          <a:xfrm>
            <a:off x="1218314" y="2013299"/>
            <a:ext cx="3439900" cy="3380348"/>
            <a:chOff x="1218314" y="2013299"/>
            <a:chExt cx="3439900" cy="3380348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BD19C27-D019-6146-A196-32847197A25E}"/>
                </a:ext>
              </a:extLst>
            </p:cNvPr>
            <p:cNvSpPr txBox="1"/>
            <p:nvPr/>
          </p:nvSpPr>
          <p:spPr>
            <a:xfrm>
              <a:off x="3249967" y="5024315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Sox6</a:t>
              </a: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6E792355-9F68-914B-BA8F-CCE111C70485}"/>
                </a:ext>
              </a:extLst>
            </p:cNvPr>
            <p:cNvCxnSpPr>
              <a:cxnSpLocks/>
              <a:stCxn id="173" idx="1"/>
            </p:cNvCxnSpPr>
            <p:nvPr/>
          </p:nvCxnSpPr>
          <p:spPr>
            <a:xfrm flipH="1" flipV="1">
              <a:off x="2899879" y="4643891"/>
              <a:ext cx="350088" cy="565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F1AF327A-FBC5-3843-A558-C5782FB2A9C8}"/>
                </a:ext>
              </a:extLst>
            </p:cNvPr>
            <p:cNvSpPr txBox="1"/>
            <p:nvPr/>
          </p:nvSpPr>
          <p:spPr>
            <a:xfrm>
              <a:off x="2412321" y="2179490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COUP-TFII</a:t>
              </a: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6DEFFB22-B421-0B4E-A2E8-C94E136A11C2}"/>
                </a:ext>
              </a:extLst>
            </p:cNvPr>
            <p:cNvCxnSpPr>
              <a:cxnSpLocks/>
              <a:stCxn id="175" idx="1"/>
            </p:cNvCxnSpPr>
            <p:nvPr/>
          </p:nvCxnSpPr>
          <p:spPr>
            <a:xfrm flipH="1">
              <a:off x="1354161" y="2364156"/>
              <a:ext cx="1058160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4298856-D1FD-D341-B9D0-312E034AACB6}"/>
                </a:ext>
              </a:extLst>
            </p:cNvPr>
            <p:cNvSpPr txBox="1"/>
            <p:nvPr/>
          </p:nvSpPr>
          <p:spPr>
            <a:xfrm>
              <a:off x="3804760" y="3473496"/>
              <a:ext cx="853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Lhx6</a:t>
              </a:r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DB16BFC-ADD6-0A4B-BC3B-AE475A6DF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8723" y="3796657"/>
              <a:ext cx="1043537" cy="615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29D16CF-0C63-F749-BFA3-B897F7E4A34E}"/>
                </a:ext>
              </a:extLst>
            </p:cNvPr>
            <p:cNvSpPr txBox="1"/>
            <p:nvPr/>
          </p:nvSpPr>
          <p:spPr>
            <a:xfrm>
              <a:off x="1783871" y="2013299"/>
              <a:ext cx="59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Sp8</a:t>
              </a:r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B134384-3167-3F40-B775-0EAE64B870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8314" y="2341219"/>
              <a:ext cx="655874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AFFC937-3D18-9E4F-8926-8E8605402D22}"/>
              </a:ext>
            </a:extLst>
          </p:cNvPr>
          <p:cNvCxnSpPr>
            <a:cxnSpLocks/>
          </p:cNvCxnSpPr>
          <p:nvPr/>
        </p:nvCxnSpPr>
        <p:spPr>
          <a:xfrm flipH="1">
            <a:off x="2669518" y="2645037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7D0368B3-B969-5747-8C79-AF589101314C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18A4C1A-1503-864F-AA76-1CAE11CD7B61}"/>
              </a:ext>
            </a:extLst>
          </p:cNvPr>
          <p:cNvCxnSpPr>
            <a:cxnSpLocks/>
            <a:stCxn id="190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3C4CD566-863D-9443-895B-84F047C31002}"/>
              </a:ext>
            </a:extLst>
          </p:cNvPr>
          <p:cNvSpPr txBox="1"/>
          <p:nvPr/>
        </p:nvSpPr>
        <p:spPr>
          <a:xfrm>
            <a:off x="3105152" y="240145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940FFBC-A7EC-6A4E-A8E5-03518068730E}"/>
              </a:ext>
            </a:extLst>
          </p:cNvPr>
          <p:cNvGrpSpPr/>
          <p:nvPr/>
        </p:nvGrpSpPr>
        <p:grpSpPr>
          <a:xfrm>
            <a:off x="1150075" y="2564068"/>
            <a:ext cx="532387" cy="1788878"/>
            <a:chOff x="1150076" y="2564068"/>
            <a:chExt cx="505440" cy="16983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50EB5C1-7372-BF45-B2B8-A6D0FC90DC5D}"/>
                    </a:ext>
                  </a:extLst>
                </p14:cNvPr>
                <p14:cNvContentPartPr/>
                <p14:nvPr/>
              </p14:nvContentPartPr>
              <p14:xfrm>
                <a:off x="1150076" y="2564068"/>
                <a:ext cx="505440" cy="4136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50EB5C1-7372-BF45-B2B8-A6D0FC90DC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0002" y="2533985"/>
                  <a:ext cx="565245" cy="473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3101736-461C-6647-A920-FBDF0A93A9C2}"/>
                    </a:ext>
                  </a:extLst>
                </p14:cNvPr>
                <p14:cNvContentPartPr/>
                <p14:nvPr/>
              </p14:nvContentPartPr>
              <p14:xfrm>
                <a:off x="1304280" y="4011120"/>
                <a:ext cx="162720" cy="251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3101736-461C-6647-A920-FBDF0A93A9C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74197" y="3981035"/>
                  <a:ext cx="222544" cy="31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85EA152-AB3F-084C-ACAF-AEFA333A6E1B}"/>
              </a:ext>
            </a:extLst>
          </p:cNvPr>
          <p:cNvGrpSpPr/>
          <p:nvPr/>
        </p:nvGrpSpPr>
        <p:grpSpPr>
          <a:xfrm>
            <a:off x="1298880" y="4069080"/>
            <a:ext cx="1749032" cy="569312"/>
            <a:chOff x="1298880" y="4069080"/>
            <a:chExt cx="1749032" cy="5693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67C5AFD-82F1-F74F-8C6C-73AFC3622171}"/>
                    </a:ext>
                  </a:extLst>
                </p14:cNvPr>
                <p14:cNvContentPartPr/>
                <p14:nvPr/>
              </p14:nvContentPartPr>
              <p14:xfrm>
                <a:off x="2410712" y="4324832"/>
                <a:ext cx="637200" cy="3135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67C5AFD-82F1-F74F-8C6C-73AFC36221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79032" y="4293152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D22F635-5320-0548-9864-B9F7856F7CA8}"/>
                    </a:ext>
                  </a:extLst>
                </p14:cNvPr>
                <p14:cNvContentPartPr/>
                <p14:nvPr/>
              </p14:nvContentPartPr>
              <p14:xfrm>
                <a:off x="1298880" y="4069080"/>
                <a:ext cx="357120" cy="296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D22F635-5320-0548-9864-B9F7856F7C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67200" y="4037400"/>
                  <a:ext cx="4201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A97B5BC-397E-BF40-9C96-A489B86E2D4C}"/>
              </a:ext>
            </a:extLst>
          </p:cNvPr>
          <p:cNvGrpSpPr/>
          <p:nvPr/>
        </p:nvGrpSpPr>
        <p:grpSpPr>
          <a:xfrm>
            <a:off x="1348395" y="2737289"/>
            <a:ext cx="1378248" cy="1538538"/>
            <a:chOff x="1348395" y="2737289"/>
            <a:chExt cx="1378248" cy="153853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D7256C1-2515-A145-BFD2-86B5AC01507E}"/>
                    </a:ext>
                  </a:extLst>
                </p14:cNvPr>
                <p14:cNvContentPartPr/>
                <p14:nvPr/>
              </p14:nvContentPartPr>
              <p14:xfrm>
                <a:off x="1996660" y="2737289"/>
                <a:ext cx="674280" cy="885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D7256C1-2515-A145-BFD2-86B5AC01507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71100" y="2711729"/>
                  <a:ext cx="72468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3ACA4DD-529D-364F-942D-CCE5CF110B8E}"/>
                    </a:ext>
                  </a:extLst>
                </p14:cNvPr>
                <p14:cNvContentPartPr/>
                <p14:nvPr/>
              </p14:nvContentPartPr>
              <p14:xfrm rot="16027893">
                <a:off x="1512831" y="3062016"/>
                <a:ext cx="1049375" cy="1378248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3ACA4DD-529D-364F-942D-CCE5CF110B8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6027893">
                  <a:off x="1487263" y="3036453"/>
                  <a:ext cx="1099791" cy="1428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7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D96D667-AE55-9E41-A89B-C7B4767D886C}"/>
              </a:ext>
            </a:extLst>
          </p:cNvPr>
          <p:cNvCxnSpPr>
            <a:cxnSpLocks/>
          </p:cNvCxnSpPr>
          <p:nvPr/>
        </p:nvCxnSpPr>
        <p:spPr>
          <a:xfrm>
            <a:off x="5621989" y="3431798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79BAADF4-2092-8A45-9CEB-86CBBB495A7E}"/>
              </a:ext>
            </a:extLst>
          </p:cNvPr>
          <p:cNvSpPr txBox="1"/>
          <p:nvPr/>
        </p:nvSpPr>
        <p:spPr>
          <a:xfrm>
            <a:off x="5447647" y="3530200"/>
            <a:ext cx="194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 Motif Analysis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96FD794-154A-E54E-8EFD-7577A04A1BA3}"/>
              </a:ext>
            </a:extLst>
          </p:cNvPr>
          <p:cNvSpPr/>
          <p:nvPr/>
        </p:nvSpPr>
        <p:spPr>
          <a:xfrm>
            <a:off x="995921" y="6062911"/>
            <a:ext cx="10200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At differentially bound Sox2 promoters, I expect motif enrichment of lineage-specific co-factors. At shared Sox2 promoters, I expect motif enrichment for general GABAergic factors.</a:t>
            </a: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BCFDFFB2-67CE-D847-A561-65A91D76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242" y="1157933"/>
            <a:ext cx="1046889" cy="246327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BA598A6D-9901-C442-B0C9-65D17ACED9D0}"/>
              </a:ext>
            </a:extLst>
          </p:cNvPr>
          <p:cNvSpPr txBox="1"/>
          <p:nvPr/>
        </p:nvSpPr>
        <p:spPr>
          <a:xfrm>
            <a:off x="8386025" y="927560"/>
            <a:ext cx="6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Dlx2</a:t>
            </a: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024AA4B9-D77B-D94E-9543-502DA6735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146" y="1806687"/>
            <a:ext cx="1670522" cy="294180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A4B5792A-FAFF-CF4A-AA12-CFE19441EEDB}"/>
              </a:ext>
            </a:extLst>
          </p:cNvPr>
          <p:cNvSpPr txBox="1"/>
          <p:nvPr/>
        </p:nvSpPr>
        <p:spPr>
          <a:xfrm>
            <a:off x="9587824" y="1546048"/>
            <a:ext cx="79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Sp8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8A93DC09-1CFD-E141-905C-93F1ACEEF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967" y="2577304"/>
            <a:ext cx="1540184" cy="360628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DCDC26D2-F83E-DC4B-AFAB-79D843D26E51}"/>
              </a:ext>
            </a:extLst>
          </p:cNvPr>
          <p:cNvSpPr txBox="1"/>
          <p:nvPr/>
        </p:nvSpPr>
        <p:spPr>
          <a:xfrm>
            <a:off x="8508632" y="2275515"/>
            <a:ext cx="94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Nkx2.1</a:t>
            </a:r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E6DC9DA2-53F9-2746-A232-2B5D8BB24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769" y="1864064"/>
            <a:ext cx="866863" cy="243501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37A40BF0-D45F-BC4F-ADD7-1D411E4FCB8A}"/>
              </a:ext>
            </a:extLst>
          </p:cNvPr>
          <p:cNvSpPr txBox="1"/>
          <p:nvPr/>
        </p:nvSpPr>
        <p:spPr>
          <a:xfrm>
            <a:off x="7454012" y="1578908"/>
            <a:ext cx="10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Coup-TFII</a:t>
            </a: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BB9B2AE-E881-4546-8415-50A46D245E89}"/>
              </a:ext>
            </a:extLst>
          </p:cNvPr>
          <p:cNvGrpSpPr/>
          <p:nvPr/>
        </p:nvGrpSpPr>
        <p:grpSpPr>
          <a:xfrm>
            <a:off x="4949544" y="1119677"/>
            <a:ext cx="1923257" cy="369332"/>
            <a:chOff x="3538222" y="2770568"/>
            <a:chExt cx="1923257" cy="369332"/>
          </a:xfrm>
        </p:grpSpPr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720A866E-DEAB-1F41-8074-027796DF7351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FC03488-ABAA-9B4D-B244-93E64A4291D4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72851286-632D-8F42-B617-9E05ECBF2FE8}"/>
              </a:ext>
            </a:extLst>
          </p:cNvPr>
          <p:cNvSpPr/>
          <p:nvPr/>
        </p:nvSpPr>
        <p:spPr>
          <a:xfrm>
            <a:off x="4949544" y="1854809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4DA1F7-E4C7-6F41-AE3A-8A763AC152A2}"/>
              </a:ext>
            </a:extLst>
          </p:cNvPr>
          <p:cNvSpPr txBox="1"/>
          <p:nvPr/>
        </p:nvSpPr>
        <p:spPr>
          <a:xfrm>
            <a:off x="5281574" y="1809363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Bound Only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B647AE3-4966-C548-9B2C-17A0D5CA07D4}"/>
              </a:ext>
            </a:extLst>
          </p:cNvPr>
          <p:cNvGrpSpPr/>
          <p:nvPr/>
        </p:nvGrpSpPr>
        <p:grpSpPr>
          <a:xfrm>
            <a:off x="4949544" y="2469896"/>
            <a:ext cx="2645661" cy="369332"/>
            <a:chOff x="3536854" y="3559250"/>
            <a:chExt cx="2645661" cy="369332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56BADB01-7B0D-BB48-93FF-B614395D1938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7E9BD18F-E01A-464B-90CB-51F285852987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Bound Only</a:t>
              </a: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758C4314-F452-0641-92C3-7E3A66C2E147}"/>
              </a:ext>
            </a:extLst>
          </p:cNvPr>
          <p:cNvSpPr txBox="1"/>
          <p:nvPr/>
        </p:nvSpPr>
        <p:spPr>
          <a:xfrm>
            <a:off x="999422" y="5557803"/>
            <a:ext cx="961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could Sox2 activity at promoters drive interneuron development?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D7176F-445E-3442-BBC3-B160B824A09D}"/>
              </a:ext>
            </a:extLst>
          </p:cNvPr>
          <p:cNvSpPr txBox="1"/>
          <p:nvPr/>
        </p:nvSpPr>
        <p:spPr>
          <a:xfrm>
            <a:off x="487597" y="959721"/>
            <a:ext cx="3225101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Annotated Sox2 Promoter Data with Gene Expression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CEAE34-A1E0-544E-BBC3-44C317A61C7D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6B0B16-0E81-DB44-B2A5-021AD04962D6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4819EEE-AA56-474A-94C5-0412C7966A01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DBF464E-468F-D243-B7F3-1D34E37D96EF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081B976-35F6-A646-9F86-15CF954EED94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CBEDC6-4D26-264E-B52E-A70BCB600F60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360E10D-FE75-BF4D-8A66-BF2DC3EBC00F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35D1BB7-5DC5-7A4C-8198-36681BA285FB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67DD549E-139A-FB4D-8CFC-A7E7B453642B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A812A5F9-FDAF-AB49-AE16-BDC721C8974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FA901974-88AA-AA46-BFB1-3D365FC7E26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841986B4-D3D4-254C-AC76-504F66A9BA6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FFABFA62-4BB4-554C-9FA3-00FD38E9844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1716B36F-633F-7745-ACFA-20B02B57D0A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92E6F5AE-7C3C-2D45-8190-511915747039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90E4A5E6-5FC4-0F44-B5E3-C261679B54C9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E3174B3-702B-4F43-83E3-6C3471CC6FE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725F76A1-63C9-7748-8666-824141B2C53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A86FB9AB-A014-BE4E-B0A7-167023C83E4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547E7DE-C5ED-0F49-A778-AD0D457FC768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8CDB4A-F852-554D-9CF4-82AEC3A5E407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8CDB4A-F852-554D-9CF4-82AEC3A5E4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 flipH="1" flipV="1">
                  <a:off x="2315706" y="3495268"/>
                  <a:ext cx="813778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E688FB1-1D7E-C54F-B29F-4C8D147FDAAC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46A08B-EC35-8644-8301-F4212F6ACDE6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898857C-342F-9B47-8492-716519D72C43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902D1BE-F7EA-0547-A6FD-9CB573F650DF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AFECC6E-D8FF-EF49-A4AE-9D0FD1E6F652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FE067B1-7292-374B-A9CE-381D5B104B9D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BBA56A4-9784-AC4A-8F69-94DB8DD88734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8DA82885-D3F8-BA40-B385-E77983402C95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B5469498-9014-E546-AB6E-B727274340EC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6D113B97-4630-A54A-BB31-0D2D8F9A3A96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5A4A2297-D66B-0F49-B6A4-421D6FBC0146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E54D5029-DB7C-D240-B43F-920A5140661C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D6F0AD4B-AADF-0B43-9021-BF741C237D57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F203186B-712D-F349-84AC-3955B183419F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6BB3733E-FB2B-0C43-8E0D-67381909E6B7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F56B4524-CB54-614B-A417-81FF64B84CC4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C9F12A4-5D8B-A44F-9F3F-C96084152459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5564B27-C7D1-AC47-B38E-ABF0E4DE243E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3AF6C7F-4D3A-9046-9CC9-05546183B32B}"/>
              </a:ext>
            </a:extLst>
          </p:cNvPr>
          <p:cNvGrpSpPr/>
          <p:nvPr/>
        </p:nvGrpSpPr>
        <p:grpSpPr>
          <a:xfrm>
            <a:off x="1218314" y="2013299"/>
            <a:ext cx="3439900" cy="3380348"/>
            <a:chOff x="1218314" y="2013299"/>
            <a:chExt cx="3439900" cy="3380348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53778CB-A8E2-9F4B-81B4-EA9DDEB5006C}"/>
                </a:ext>
              </a:extLst>
            </p:cNvPr>
            <p:cNvSpPr txBox="1"/>
            <p:nvPr/>
          </p:nvSpPr>
          <p:spPr>
            <a:xfrm>
              <a:off x="3249967" y="5024315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Sox6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990C26F-F160-5645-8DB0-75CF8051F101}"/>
                </a:ext>
              </a:extLst>
            </p:cNvPr>
            <p:cNvCxnSpPr>
              <a:cxnSpLocks/>
              <a:stCxn id="129" idx="1"/>
            </p:cNvCxnSpPr>
            <p:nvPr/>
          </p:nvCxnSpPr>
          <p:spPr>
            <a:xfrm flipH="1" flipV="1">
              <a:off x="2899879" y="4643891"/>
              <a:ext cx="350088" cy="565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91735A1-8F38-AA4E-9524-4207985E04D3}"/>
                </a:ext>
              </a:extLst>
            </p:cNvPr>
            <p:cNvSpPr txBox="1"/>
            <p:nvPr/>
          </p:nvSpPr>
          <p:spPr>
            <a:xfrm>
              <a:off x="2412321" y="2179490"/>
              <a:ext cx="1300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COUP-TFII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568D5B4C-E2CA-3349-BFAE-0DCBD98462F7}"/>
                </a:ext>
              </a:extLst>
            </p:cNvPr>
            <p:cNvCxnSpPr>
              <a:cxnSpLocks/>
              <a:stCxn id="131" idx="1"/>
            </p:cNvCxnSpPr>
            <p:nvPr/>
          </p:nvCxnSpPr>
          <p:spPr>
            <a:xfrm flipH="1">
              <a:off x="1354161" y="2364156"/>
              <a:ext cx="1058160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7AE78B-578E-FA4B-A33A-D1A6A4503B26}"/>
                </a:ext>
              </a:extLst>
            </p:cNvPr>
            <p:cNvSpPr txBox="1"/>
            <p:nvPr/>
          </p:nvSpPr>
          <p:spPr>
            <a:xfrm>
              <a:off x="3804760" y="3473496"/>
              <a:ext cx="853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Lhx6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2BFD48EE-58FA-C943-A07F-9E6D86CDAC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8723" y="3796657"/>
              <a:ext cx="1043537" cy="615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55BFC4D-B915-2542-BDB9-85BF667C16A6}"/>
                </a:ext>
              </a:extLst>
            </p:cNvPr>
            <p:cNvSpPr txBox="1"/>
            <p:nvPr/>
          </p:nvSpPr>
          <p:spPr>
            <a:xfrm>
              <a:off x="1783871" y="2013299"/>
              <a:ext cx="59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Sp8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1357B069-33FB-8F41-9DC0-E2241A222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8314" y="2341219"/>
              <a:ext cx="655874" cy="163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378F40F-D59C-6E42-89AD-815C60A0ADED}"/>
              </a:ext>
            </a:extLst>
          </p:cNvPr>
          <p:cNvCxnSpPr>
            <a:cxnSpLocks/>
          </p:cNvCxnSpPr>
          <p:nvPr/>
        </p:nvCxnSpPr>
        <p:spPr>
          <a:xfrm flipH="1">
            <a:off x="2669518" y="2645037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E4699CB-5A40-AC4B-81E9-5FEE5416D0F4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0610FD3-7BED-0D47-A931-1C4338C2FB7F}"/>
              </a:ext>
            </a:extLst>
          </p:cNvPr>
          <p:cNvCxnSpPr>
            <a:cxnSpLocks/>
            <a:stCxn id="138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40BD1C8-588A-CA4E-920F-93C5419E86A4}"/>
              </a:ext>
            </a:extLst>
          </p:cNvPr>
          <p:cNvSpPr txBox="1"/>
          <p:nvPr/>
        </p:nvSpPr>
        <p:spPr>
          <a:xfrm>
            <a:off x="3105152" y="240145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5067F3B-C113-F543-9D90-AB696D9BCE34}"/>
              </a:ext>
            </a:extLst>
          </p:cNvPr>
          <p:cNvGrpSpPr/>
          <p:nvPr/>
        </p:nvGrpSpPr>
        <p:grpSpPr>
          <a:xfrm>
            <a:off x="1150075" y="2564068"/>
            <a:ext cx="532387" cy="1788878"/>
            <a:chOff x="1150076" y="2564068"/>
            <a:chExt cx="505440" cy="16983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AE28C1C-6374-0E48-BA55-6E410AF07952}"/>
                    </a:ext>
                  </a:extLst>
                </p14:cNvPr>
                <p14:cNvContentPartPr/>
                <p14:nvPr/>
              </p14:nvContentPartPr>
              <p14:xfrm>
                <a:off x="1150076" y="2564068"/>
                <a:ext cx="505440" cy="413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AE28C1C-6374-0E48-BA55-6E410AF079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0002" y="2533985"/>
                  <a:ext cx="565245" cy="473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8B47E7B-A8F8-BD4C-B5ED-66379098B471}"/>
                    </a:ext>
                  </a:extLst>
                </p14:cNvPr>
                <p14:cNvContentPartPr/>
                <p14:nvPr/>
              </p14:nvContentPartPr>
              <p14:xfrm>
                <a:off x="1304280" y="4011120"/>
                <a:ext cx="162720" cy="251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8B47E7B-A8F8-BD4C-B5ED-66379098B47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74197" y="3981035"/>
                  <a:ext cx="222544" cy="31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D2B5925-BF22-044A-BAA9-52BC7A0A7071}"/>
              </a:ext>
            </a:extLst>
          </p:cNvPr>
          <p:cNvGrpSpPr/>
          <p:nvPr/>
        </p:nvGrpSpPr>
        <p:grpSpPr>
          <a:xfrm>
            <a:off x="1298880" y="4069080"/>
            <a:ext cx="1749032" cy="569312"/>
            <a:chOff x="1298880" y="4069080"/>
            <a:chExt cx="1749032" cy="5693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4742456-EEA7-BC4C-9ED1-9D6F010FC778}"/>
                    </a:ext>
                  </a:extLst>
                </p14:cNvPr>
                <p14:cNvContentPartPr/>
                <p14:nvPr/>
              </p14:nvContentPartPr>
              <p14:xfrm>
                <a:off x="2410712" y="4324832"/>
                <a:ext cx="637200" cy="3135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4742456-EEA7-BC4C-9ED1-9D6F010FC77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79032" y="4293152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0002DF7-5039-D34A-A438-065C0698AC53}"/>
                    </a:ext>
                  </a:extLst>
                </p14:cNvPr>
                <p14:cNvContentPartPr/>
                <p14:nvPr/>
              </p14:nvContentPartPr>
              <p14:xfrm>
                <a:off x="1298880" y="4069080"/>
                <a:ext cx="357120" cy="296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0002DF7-5039-D34A-A438-065C0698AC5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67200" y="4037400"/>
                  <a:ext cx="4201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A1AB465-662E-1A4B-B6F4-20CEB90C008C}"/>
              </a:ext>
            </a:extLst>
          </p:cNvPr>
          <p:cNvGrpSpPr/>
          <p:nvPr/>
        </p:nvGrpSpPr>
        <p:grpSpPr>
          <a:xfrm>
            <a:off x="1348395" y="2737289"/>
            <a:ext cx="1378248" cy="1538538"/>
            <a:chOff x="1348395" y="2737289"/>
            <a:chExt cx="1378248" cy="153853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84A8F9C-1728-4441-B354-6DF9AB6A7FCE}"/>
                    </a:ext>
                  </a:extLst>
                </p14:cNvPr>
                <p14:cNvContentPartPr/>
                <p14:nvPr/>
              </p14:nvContentPartPr>
              <p14:xfrm>
                <a:off x="1996660" y="2737289"/>
                <a:ext cx="674280" cy="8856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84A8F9C-1728-4441-B354-6DF9AB6A7FC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71100" y="2711729"/>
                  <a:ext cx="72468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1ECE96B-B566-1845-BF75-31B6F17BBF04}"/>
                    </a:ext>
                  </a:extLst>
                </p14:cNvPr>
                <p14:cNvContentPartPr/>
                <p14:nvPr/>
              </p14:nvContentPartPr>
              <p14:xfrm rot="16027893">
                <a:off x="1512831" y="3062016"/>
                <a:ext cx="1049375" cy="1378248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1ECE96B-B566-1845-BF75-31B6F17BBF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 rot="16027893">
                  <a:off x="1487263" y="3036453"/>
                  <a:ext cx="1099791" cy="1428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88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209" grpId="0"/>
      <p:bldP spid="230" grpId="0"/>
      <p:bldP spid="232" grpId="0"/>
      <p:bldP spid="234" grpId="0"/>
      <p:bldP spid="23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7C0E25A-BE2D-8442-A3E5-E27AAC926075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ED3075-EBA8-9E4C-ABB8-D8194DB55F5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AABBC5-8CF6-5D4A-A203-866C4B267440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9C63D5-3BAD-9340-81C7-0570DDA2577E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039C893-F7B4-E14D-837A-6BDE403681A8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F76A7F-2C29-A34A-BD64-1D73D9C25FB6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97AC82F-0D76-3443-B866-6C9A47132738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F4174C9E-63EC-2645-80DE-0BE6253E2F39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BDB2A7B8-1978-B344-9855-F892897527F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5A700C0-535A-8547-A11E-5E2EA70FFEF3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80EE9A3F-95AB-274D-AA15-ACD48CC4AA3A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14:cNvPr>
              <p14:cNvContentPartPr/>
              <p14:nvPr/>
            </p14:nvContentPartPr>
            <p14:xfrm>
              <a:off x="1150076" y="2564068"/>
              <a:ext cx="505440" cy="41364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18396" y="2532388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14:cNvPr>
              <p14:cNvContentPartPr/>
              <p14:nvPr/>
            </p14:nvContentPartPr>
            <p14:xfrm>
              <a:off x="2410712" y="4324832"/>
              <a:ext cx="637200" cy="31356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79032" y="4293152"/>
                <a:ext cx="700200" cy="376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74E7E1-CE20-434A-B909-69D549D80163}"/>
              </a:ext>
            </a:extLst>
          </p:cNvPr>
          <p:cNvCxnSpPr>
            <a:cxnSpLocks/>
          </p:cNvCxnSpPr>
          <p:nvPr/>
        </p:nvCxnSpPr>
        <p:spPr>
          <a:xfrm flipH="1">
            <a:off x="2685385" y="2645626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F5B47629-097F-E240-A2B6-81CB479D49BD}"/>
              </a:ext>
            </a:extLst>
          </p:cNvPr>
          <p:cNvSpPr txBox="1"/>
          <p:nvPr/>
        </p:nvSpPr>
        <p:spPr>
          <a:xfrm>
            <a:off x="3105152" y="240145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2CC20A0-56DF-EE45-B798-F1BAC8C2F7E3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0FA0364-32C3-A140-AA8D-F5D0DC8B2C62}"/>
              </a:ext>
            </a:extLst>
          </p:cNvPr>
          <p:cNvCxnSpPr>
            <a:cxnSpLocks/>
            <a:stCxn id="175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D96D667-AE55-9E41-A89B-C7B4767D886C}"/>
              </a:ext>
            </a:extLst>
          </p:cNvPr>
          <p:cNvCxnSpPr>
            <a:cxnSpLocks/>
          </p:cNvCxnSpPr>
          <p:nvPr/>
        </p:nvCxnSpPr>
        <p:spPr>
          <a:xfrm>
            <a:off x="5621989" y="3431798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79BAADF4-2092-8A45-9CEB-86CBBB495A7E}"/>
              </a:ext>
            </a:extLst>
          </p:cNvPr>
          <p:cNvSpPr txBox="1"/>
          <p:nvPr/>
        </p:nvSpPr>
        <p:spPr>
          <a:xfrm>
            <a:off x="5447647" y="3530200"/>
            <a:ext cx="194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 Motif Analysis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96FD794-154A-E54E-8EFD-7577A04A1BA3}"/>
              </a:ext>
            </a:extLst>
          </p:cNvPr>
          <p:cNvSpPr/>
          <p:nvPr/>
        </p:nvSpPr>
        <p:spPr>
          <a:xfrm>
            <a:off x="995921" y="6062911"/>
            <a:ext cx="10200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At differentially bound Sox2 promoters, I expect motif enrichment of lineage-specific activators. At shared Sox2 promoters, I expect motif enrichment for general GABAergic factors.</a:t>
            </a: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BCFDFFB2-67CE-D847-A561-65A91D76197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76242" y="1157933"/>
            <a:ext cx="1046889" cy="246327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BA598A6D-9901-C442-B0C9-65D17ACED9D0}"/>
              </a:ext>
            </a:extLst>
          </p:cNvPr>
          <p:cNvSpPr txBox="1"/>
          <p:nvPr/>
        </p:nvSpPr>
        <p:spPr>
          <a:xfrm>
            <a:off x="8386025" y="927560"/>
            <a:ext cx="6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Dlx2</a:t>
            </a: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024AA4B9-D77B-D94E-9543-502DA673578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942146" y="1806687"/>
            <a:ext cx="1670522" cy="294180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A4B5792A-FAFF-CF4A-AA12-CFE19441EEDB}"/>
              </a:ext>
            </a:extLst>
          </p:cNvPr>
          <p:cNvSpPr txBox="1"/>
          <p:nvPr/>
        </p:nvSpPr>
        <p:spPr>
          <a:xfrm>
            <a:off x="9587824" y="1546048"/>
            <a:ext cx="79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Sp8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8A93DC09-1CFD-E141-905C-93F1ACEEF02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168967" y="2577304"/>
            <a:ext cx="1540184" cy="360628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DCDC26D2-F83E-DC4B-AFAB-79D843D26E51}"/>
              </a:ext>
            </a:extLst>
          </p:cNvPr>
          <p:cNvSpPr txBox="1"/>
          <p:nvPr/>
        </p:nvSpPr>
        <p:spPr>
          <a:xfrm>
            <a:off x="8508632" y="2275515"/>
            <a:ext cx="94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Nkx2.1</a:t>
            </a:r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E6DC9DA2-53F9-2746-A232-2B5D8BB2460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641769" y="1864064"/>
            <a:ext cx="866863" cy="243501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37A40BF0-D45F-BC4F-ADD7-1D411E4FCB8A}"/>
              </a:ext>
            </a:extLst>
          </p:cNvPr>
          <p:cNvSpPr txBox="1"/>
          <p:nvPr/>
        </p:nvSpPr>
        <p:spPr>
          <a:xfrm>
            <a:off x="7454012" y="1578908"/>
            <a:ext cx="10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Coup-TFII</a:t>
            </a: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BB9B2AE-E881-4546-8415-50A46D245E89}"/>
              </a:ext>
            </a:extLst>
          </p:cNvPr>
          <p:cNvGrpSpPr/>
          <p:nvPr/>
        </p:nvGrpSpPr>
        <p:grpSpPr>
          <a:xfrm>
            <a:off x="4949544" y="1119677"/>
            <a:ext cx="1923257" cy="369332"/>
            <a:chOff x="3538222" y="2770568"/>
            <a:chExt cx="1923257" cy="369332"/>
          </a:xfrm>
        </p:grpSpPr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720A866E-DEAB-1F41-8074-027796DF7351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FC03488-ABAA-9B4D-B244-93E64A4291D4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72851286-632D-8F42-B617-9E05ECBF2FE8}"/>
              </a:ext>
            </a:extLst>
          </p:cNvPr>
          <p:cNvSpPr/>
          <p:nvPr/>
        </p:nvSpPr>
        <p:spPr>
          <a:xfrm>
            <a:off x="4949544" y="1854809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4DA1F7-E4C7-6F41-AE3A-8A763AC152A2}"/>
              </a:ext>
            </a:extLst>
          </p:cNvPr>
          <p:cNvSpPr txBox="1"/>
          <p:nvPr/>
        </p:nvSpPr>
        <p:spPr>
          <a:xfrm>
            <a:off x="5281574" y="1809363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Bound Only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B647AE3-4966-C548-9B2C-17A0D5CA07D4}"/>
              </a:ext>
            </a:extLst>
          </p:cNvPr>
          <p:cNvGrpSpPr/>
          <p:nvPr/>
        </p:nvGrpSpPr>
        <p:grpSpPr>
          <a:xfrm>
            <a:off x="4949544" y="2469896"/>
            <a:ext cx="2645661" cy="369332"/>
            <a:chOff x="3536854" y="3559250"/>
            <a:chExt cx="2645661" cy="369332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56BADB01-7B0D-BB48-93FF-B614395D1938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7E9BD18F-E01A-464B-90CB-51F285852987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Bound Only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B075BE0F-B2FB-BB49-B86B-711734209EA2}"/>
                  </a:ext>
                </a:extLst>
              </p14:cNvPr>
              <p14:cNvContentPartPr/>
              <p14:nvPr/>
            </p14:nvContentPartPr>
            <p14:xfrm>
              <a:off x="1996660" y="2737289"/>
              <a:ext cx="674280" cy="8856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B075BE0F-B2FB-BB49-B86B-711734209E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71100" y="2711729"/>
                <a:ext cx="724680" cy="936000"/>
              </a:xfrm>
              <a:prstGeom prst="rect">
                <a:avLst/>
              </a:prstGeom>
            </p:spPr>
          </p:pic>
        </mc:Fallback>
      </mc:AlternateContent>
      <p:sp>
        <p:nvSpPr>
          <p:cNvPr id="246" name="TextBox 245">
            <a:extLst>
              <a:ext uri="{FF2B5EF4-FFF2-40B4-BE49-F238E27FC236}">
                <a16:creationId xmlns:a16="http://schemas.microsoft.com/office/drawing/2014/main" id="{A6B6DF5A-C69D-B946-ABFE-3AF5317F642D}"/>
              </a:ext>
            </a:extLst>
          </p:cNvPr>
          <p:cNvSpPr txBox="1"/>
          <p:nvPr/>
        </p:nvSpPr>
        <p:spPr>
          <a:xfrm>
            <a:off x="3249967" y="5024315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Sox6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A473A588-6E61-2D47-8AA0-735C0D64E0EC}"/>
              </a:ext>
            </a:extLst>
          </p:cNvPr>
          <p:cNvCxnSpPr>
            <a:cxnSpLocks/>
            <a:stCxn id="246" idx="1"/>
          </p:cNvCxnSpPr>
          <p:nvPr/>
        </p:nvCxnSpPr>
        <p:spPr>
          <a:xfrm flipH="1" flipV="1">
            <a:off x="2899879" y="4643891"/>
            <a:ext cx="350088" cy="565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368F9DF6-12BC-1143-845E-5EB09CFC9070}"/>
              </a:ext>
            </a:extLst>
          </p:cNvPr>
          <p:cNvSpPr txBox="1"/>
          <p:nvPr/>
        </p:nvSpPr>
        <p:spPr>
          <a:xfrm>
            <a:off x="2412321" y="2179490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COUP-TFII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3B4ECDF4-DF08-FE44-85C5-C71A1E8EA9E1}"/>
              </a:ext>
            </a:extLst>
          </p:cNvPr>
          <p:cNvCxnSpPr>
            <a:cxnSpLocks/>
            <a:stCxn id="248" idx="1"/>
          </p:cNvCxnSpPr>
          <p:nvPr/>
        </p:nvCxnSpPr>
        <p:spPr>
          <a:xfrm flipH="1">
            <a:off x="1354161" y="2364156"/>
            <a:ext cx="1058160" cy="163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4F5F1D43-4E78-0847-BCB6-DB4FAB53A5A5}"/>
              </a:ext>
            </a:extLst>
          </p:cNvPr>
          <p:cNvSpPr txBox="1"/>
          <p:nvPr/>
        </p:nvSpPr>
        <p:spPr>
          <a:xfrm>
            <a:off x="3804760" y="3473496"/>
            <a:ext cx="8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Lhx6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827A482-9227-2E46-9EAA-1F7D4FE3F610}"/>
              </a:ext>
            </a:extLst>
          </p:cNvPr>
          <p:cNvCxnSpPr>
            <a:cxnSpLocks/>
          </p:cNvCxnSpPr>
          <p:nvPr/>
        </p:nvCxnSpPr>
        <p:spPr>
          <a:xfrm flipH="1">
            <a:off x="2838723" y="3796657"/>
            <a:ext cx="1043537" cy="615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EF2AAB24-4D54-8B45-BD38-B72BB9BF6226}"/>
              </a:ext>
            </a:extLst>
          </p:cNvPr>
          <p:cNvSpPr txBox="1"/>
          <p:nvPr/>
        </p:nvSpPr>
        <p:spPr>
          <a:xfrm>
            <a:off x="1783871" y="2013299"/>
            <a:ext cx="59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Sp8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09C10E-3CE1-614C-9CFA-4009A145D10B}"/>
              </a:ext>
            </a:extLst>
          </p:cNvPr>
          <p:cNvCxnSpPr>
            <a:cxnSpLocks/>
          </p:cNvCxnSpPr>
          <p:nvPr/>
        </p:nvCxnSpPr>
        <p:spPr>
          <a:xfrm flipH="1">
            <a:off x="1218314" y="2341219"/>
            <a:ext cx="655874" cy="163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209" grpId="0"/>
      <p:bldP spid="230" grpId="0"/>
      <p:bldP spid="232" grpId="0"/>
      <p:bldP spid="234" grpId="0"/>
      <p:bldP spid="23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Possible Model</a:t>
            </a:r>
            <a:endParaRPr lang="en-US" sz="2500" b="1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1F06F7F7-58C5-364B-AEF6-D772EF716F3F}"/>
              </a:ext>
            </a:extLst>
          </p:cNvPr>
          <p:cNvGrpSpPr/>
          <p:nvPr/>
        </p:nvGrpSpPr>
        <p:grpSpPr>
          <a:xfrm>
            <a:off x="9748059" y="1093320"/>
            <a:ext cx="1923257" cy="369332"/>
            <a:chOff x="3538222" y="2770568"/>
            <a:chExt cx="1923257" cy="369332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BC650ECA-72AC-AE44-B727-3CF5C5D2A908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F7B49E13-6274-C84E-9BCF-F570979B9B46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509" name="Rounded Rectangle 508">
            <a:extLst>
              <a:ext uri="{FF2B5EF4-FFF2-40B4-BE49-F238E27FC236}">
                <a16:creationId xmlns:a16="http://schemas.microsoft.com/office/drawing/2014/main" id="{5BF935D7-713B-8C45-BBD5-4CAC1203E36B}"/>
              </a:ext>
            </a:extLst>
          </p:cNvPr>
          <p:cNvSpPr/>
          <p:nvPr/>
        </p:nvSpPr>
        <p:spPr>
          <a:xfrm>
            <a:off x="9748059" y="1828452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53EB4FAC-0189-0F43-A404-7283022E8A30}"/>
              </a:ext>
            </a:extLst>
          </p:cNvPr>
          <p:cNvSpPr txBox="1"/>
          <p:nvPr/>
        </p:nvSpPr>
        <p:spPr>
          <a:xfrm>
            <a:off x="10080089" y="1783006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Bound Only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C9D61ECD-A17B-3340-AD6C-946CABAC8F82}"/>
              </a:ext>
            </a:extLst>
          </p:cNvPr>
          <p:cNvGrpSpPr/>
          <p:nvPr/>
        </p:nvGrpSpPr>
        <p:grpSpPr>
          <a:xfrm>
            <a:off x="9748059" y="2443539"/>
            <a:ext cx="2645661" cy="369332"/>
            <a:chOff x="3536854" y="3559250"/>
            <a:chExt cx="2645661" cy="369332"/>
          </a:xfrm>
        </p:grpSpPr>
        <p:sp>
          <p:nvSpPr>
            <p:cNvPr id="511" name="Rounded Rectangle 510">
              <a:extLst>
                <a:ext uri="{FF2B5EF4-FFF2-40B4-BE49-F238E27FC236}">
                  <a16:creationId xmlns:a16="http://schemas.microsoft.com/office/drawing/2014/main" id="{6B8713E2-8581-2C4E-8BE8-F37503ABA35A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8C62D74A-DF6C-9242-AA35-A41EFA053221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Bound Only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6218D49-943A-7945-BE4C-8715703FCE50}"/>
              </a:ext>
            </a:extLst>
          </p:cNvPr>
          <p:cNvSpPr/>
          <p:nvPr/>
        </p:nvSpPr>
        <p:spPr>
          <a:xfrm>
            <a:off x="1162882" y="6080637"/>
            <a:ext cx="10104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Sox2 promoter binding precedes gene activation</a:t>
            </a:r>
          </a:p>
        </p:txBody>
      </p: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ED2B6063-CCCA-9449-84FF-986B2EDAD785}"/>
              </a:ext>
            </a:extLst>
          </p:cNvPr>
          <p:cNvCxnSpPr>
            <a:cxnSpLocks/>
          </p:cNvCxnSpPr>
          <p:nvPr/>
        </p:nvCxnSpPr>
        <p:spPr>
          <a:xfrm>
            <a:off x="4310884" y="3587250"/>
            <a:ext cx="83031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7519D2-5F9C-834A-A403-B302BA0AFDE9}"/>
              </a:ext>
            </a:extLst>
          </p:cNvPr>
          <p:cNvSpPr txBox="1"/>
          <p:nvPr/>
        </p:nvSpPr>
        <p:spPr>
          <a:xfrm>
            <a:off x="1280515" y="1769219"/>
            <a:ext cx="18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Less Mature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7E734A-C140-764E-9D6B-B9D824A99AE1}"/>
              </a:ext>
            </a:extLst>
          </p:cNvPr>
          <p:cNvGrpSpPr/>
          <p:nvPr/>
        </p:nvGrpSpPr>
        <p:grpSpPr>
          <a:xfrm>
            <a:off x="5640499" y="1650425"/>
            <a:ext cx="3135201" cy="3514223"/>
            <a:chOff x="5640499" y="1650425"/>
            <a:chExt cx="3135201" cy="3514223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24978B63-A2B9-064C-AE38-A1D16021B8A0}"/>
                </a:ext>
              </a:extLst>
            </p:cNvPr>
            <p:cNvGrpSpPr/>
            <p:nvPr/>
          </p:nvGrpSpPr>
          <p:grpSpPr>
            <a:xfrm>
              <a:off x="5640499" y="2443538"/>
              <a:ext cx="3135201" cy="2721110"/>
              <a:chOff x="283280" y="2469895"/>
              <a:chExt cx="3135201" cy="2721110"/>
            </a:xfrm>
          </p:grpSpPr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10D2E19A-08AC-6246-803B-96ABDE2F25B5}"/>
                  </a:ext>
                </a:extLst>
              </p:cNvPr>
              <p:cNvSpPr txBox="1"/>
              <p:nvPr/>
            </p:nvSpPr>
            <p:spPr>
              <a:xfrm>
                <a:off x="1547283" y="4821673"/>
                <a:ext cx="1871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 RPKM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2E3B849B-2D7F-7543-8982-B0BEBAA5E74D}"/>
                  </a:ext>
                </a:extLst>
              </p:cNvPr>
              <p:cNvSpPr txBox="1"/>
              <p:nvPr/>
            </p:nvSpPr>
            <p:spPr>
              <a:xfrm rot="16200000">
                <a:off x="-451488" y="3204663"/>
                <a:ext cx="1838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 IN RPKM</a:t>
                </a: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88B7DC46-E7A1-D647-8DA4-53AC6BADECBD}"/>
                  </a:ext>
                </a:extLst>
              </p:cNvPr>
              <p:cNvGrpSpPr/>
              <p:nvPr/>
            </p:nvGrpSpPr>
            <p:grpSpPr>
              <a:xfrm>
                <a:off x="1008094" y="2469896"/>
                <a:ext cx="2361236" cy="2233914"/>
                <a:chOff x="2361235" y="590309"/>
                <a:chExt cx="2361236" cy="2233914"/>
              </a:xfrm>
            </p:grpSpPr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EB536C6A-2780-C947-9E3F-268739DF1959}"/>
                    </a:ext>
                  </a:extLst>
                </p:cNvPr>
                <p:cNvCxnSpPr/>
                <p:nvPr/>
              </p:nvCxnSpPr>
              <p:spPr>
                <a:xfrm>
                  <a:off x="2372810" y="590309"/>
                  <a:ext cx="0" cy="223391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B0D4E7AF-C2B8-524A-B224-E1CBF1B0E940}"/>
                    </a:ext>
                  </a:extLst>
                </p:cNvPr>
                <p:cNvCxnSpPr/>
                <p:nvPr/>
              </p:nvCxnSpPr>
              <p:spPr>
                <a:xfrm>
                  <a:off x="2361235" y="2824222"/>
                  <a:ext cx="2361236" cy="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CB3B1954-1AC2-AA47-97EB-8F60326A2FE0}"/>
                </a:ext>
              </a:extLst>
            </p:cNvPr>
            <p:cNvGrpSpPr/>
            <p:nvPr/>
          </p:nvGrpSpPr>
          <p:grpSpPr>
            <a:xfrm>
              <a:off x="7371248" y="3478270"/>
              <a:ext cx="1267935" cy="1116273"/>
              <a:chOff x="2014029" y="3504627"/>
              <a:chExt cx="1267935" cy="1116273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EFAFA75B-2EC2-3A44-A084-9F574DC91B9C}"/>
                  </a:ext>
                </a:extLst>
              </p:cNvPr>
              <p:cNvGrpSpPr/>
              <p:nvPr/>
            </p:nvGrpSpPr>
            <p:grpSpPr>
              <a:xfrm>
                <a:off x="2526745" y="4309689"/>
                <a:ext cx="755219" cy="311211"/>
                <a:chOff x="2526745" y="4309689"/>
                <a:chExt cx="755219" cy="31121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383" name="Ink 382">
                      <a:extLst>
                        <a:ext uri="{FF2B5EF4-FFF2-40B4-BE49-F238E27FC236}">
                          <a16:creationId xmlns:a16="http://schemas.microsoft.com/office/drawing/2014/main" id="{F4A85F8D-55C0-5840-959E-5936C762ADE6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281691" y="4405231"/>
                    <a:ext cx="186" cy="360"/>
                  </p14:xfrm>
                </p:contentPart>
              </mc:Choice>
              <mc:Fallback xmlns="">
                <p:pic>
                  <p:nvPicPr>
                    <p:cNvPr id="383" name="Ink 382">
                      <a:extLst>
                        <a:ext uri="{FF2B5EF4-FFF2-40B4-BE49-F238E27FC236}">
                          <a16:creationId xmlns:a16="http://schemas.microsoft.com/office/drawing/2014/main" id="{F4A85F8D-55C0-5840-959E-5936C762ADE6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3276855" y="4395871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84" name="Ink 383">
                      <a:extLst>
                        <a:ext uri="{FF2B5EF4-FFF2-40B4-BE49-F238E27FC236}">
                          <a16:creationId xmlns:a16="http://schemas.microsoft.com/office/drawing/2014/main" id="{1602061A-4E11-D94D-BC02-5CF9E3F1157C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039626" y="4498954"/>
                    <a:ext cx="186" cy="360"/>
                  </p14:xfrm>
                </p:contentPart>
              </mc:Choice>
              <mc:Fallback xmlns="">
                <p:pic>
                  <p:nvPicPr>
                    <p:cNvPr id="384" name="Ink 383">
                      <a:extLst>
                        <a:ext uri="{FF2B5EF4-FFF2-40B4-BE49-F238E27FC236}">
                          <a16:creationId xmlns:a16="http://schemas.microsoft.com/office/drawing/2014/main" id="{1602061A-4E11-D94D-BC02-5CF9E3F1157C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3034790" y="4489594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85" name="Ink 384">
                      <a:extLst>
                        <a:ext uri="{FF2B5EF4-FFF2-40B4-BE49-F238E27FC236}">
                          <a16:creationId xmlns:a16="http://schemas.microsoft.com/office/drawing/2014/main" id="{5B9E0EA8-30A4-DD4F-9CFD-3EA59B97651A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178580" y="4615270"/>
                    <a:ext cx="186" cy="360"/>
                  </p14:xfrm>
                </p:contentPart>
              </mc:Choice>
              <mc:Fallback xmlns="">
                <p:pic>
                  <p:nvPicPr>
                    <p:cNvPr id="385" name="Ink 384">
                      <a:extLst>
                        <a:ext uri="{FF2B5EF4-FFF2-40B4-BE49-F238E27FC236}">
                          <a16:creationId xmlns:a16="http://schemas.microsoft.com/office/drawing/2014/main" id="{5B9E0EA8-30A4-DD4F-9CFD-3EA59B97651A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3173744" y="4606270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386" name="Ink 385">
                      <a:extLst>
                        <a:ext uri="{FF2B5EF4-FFF2-40B4-BE49-F238E27FC236}">
                          <a16:creationId xmlns:a16="http://schemas.microsoft.com/office/drawing/2014/main" id="{CDF98131-EE5C-6B4B-9080-7BDA318472A7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180124" y="4512733"/>
                    <a:ext cx="186" cy="360"/>
                  </p14:xfrm>
                </p:contentPart>
              </mc:Choice>
              <mc:Fallback xmlns="">
                <p:pic>
                  <p:nvPicPr>
                    <p:cNvPr id="386" name="Ink 385">
                      <a:extLst>
                        <a:ext uri="{FF2B5EF4-FFF2-40B4-BE49-F238E27FC236}">
                          <a16:creationId xmlns:a16="http://schemas.microsoft.com/office/drawing/2014/main" id="{CDF98131-EE5C-6B4B-9080-7BDA318472A7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3175288" y="4503373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389" name="Ink 388">
                      <a:extLst>
                        <a:ext uri="{FF2B5EF4-FFF2-40B4-BE49-F238E27FC236}">
                          <a16:creationId xmlns:a16="http://schemas.microsoft.com/office/drawing/2014/main" id="{234DF6AD-B4EA-9B44-B134-9A93F67E79D2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891740" y="4612118"/>
                    <a:ext cx="186" cy="360"/>
                  </p14:xfrm>
                </p:contentPart>
              </mc:Choice>
              <mc:Fallback xmlns="">
                <p:pic>
                  <p:nvPicPr>
                    <p:cNvPr id="389" name="Ink 388">
                      <a:extLst>
                        <a:ext uri="{FF2B5EF4-FFF2-40B4-BE49-F238E27FC236}">
                          <a16:creationId xmlns:a16="http://schemas.microsoft.com/office/drawing/2014/main" id="{234DF6AD-B4EA-9B44-B134-9A93F67E79D2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2886904" y="4602758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90" name="Ink 389">
                      <a:extLst>
                        <a:ext uri="{FF2B5EF4-FFF2-40B4-BE49-F238E27FC236}">
                          <a16:creationId xmlns:a16="http://schemas.microsoft.com/office/drawing/2014/main" id="{DBA62CBD-EB86-EB44-9514-ACB86151571E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745757" y="4620627"/>
                    <a:ext cx="186" cy="360"/>
                  </p14:xfrm>
                </p:contentPart>
              </mc:Choice>
              <mc:Fallback xmlns="">
                <p:pic>
                  <p:nvPicPr>
                    <p:cNvPr id="390" name="Ink 389">
                      <a:extLst>
                        <a:ext uri="{FF2B5EF4-FFF2-40B4-BE49-F238E27FC236}">
                          <a16:creationId xmlns:a16="http://schemas.microsoft.com/office/drawing/2014/main" id="{DBA62CBD-EB86-EB44-9514-ACB86151571E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2740921" y="461126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391" name="Ink 390">
                      <a:extLst>
                        <a:ext uri="{FF2B5EF4-FFF2-40B4-BE49-F238E27FC236}">
                          <a16:creationId xmlns:a16="http://schemas.microsoft.com/office/drawing/2014/main" id="{300706A6-8902-2B4D-A7DE-26DEC95AD506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129424" y="4411335"/>
                    <a:ext cx="186" cy="360"/>
                  </p14:xfrm>
                </p:contentPart>
              </mc:Choice>
              <mc:Fallback xmlns="">
                <p:pic>
                  <p:nvPicPr>
                    <p:cNvPr id="391" name="Ink 390">
                      <a:extLst>
                        <a:ext uri="{FF2B5EF4-FFF2-40B4-BE49-F238E27FC236}">
                          <a16:creationId xmlns:a16="http://schemas.microsoft.com/office/drawing/2014/main" id="{300706A6-8902-2B4D-A7DE-26DEC95AD506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3124588" y="4401975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392" name="Ink 391">
                      <a:extLst>
                        <a:ext uri="{FF2B5EF4-FFF2-40B4-BE49-F238E27FC236}">
                          <a16:creationId xmlns:a16="http://schemas.microsoft.com/office/drawing/2014/main" id="{A935E3D7-9F44-6B4E-8343-D6621BE5BC05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815700" y="4483125"/>
                    <a:ext cx="186" cy="360"/>
                  </p14:xfrm>
                </p:contentPart>
              </mc:Choice>
              <mc:Fallback xmlns="">
                <p:pic>
                  <p:nvPicPr>
                    <p:cNvPr id="392" name="Ink 391">
                      <a:extLst>
                        <a:ext uri="{FF2B5EF4-FFF2-40B4-BE49-F238E27FC236}">
                          <a16:creationId xmlns:a16="http://schemas.microsoft.com/office/drawing/2014/main" id="{A935E3D7-9F44-6B4E-8343-D6621BE5BC05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2810864" y="4473765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393" name="Ink 392">
                      <a:extLst>
                        <a:ext uri="{FF2B5EF4-FFF2-40B4-BE49-F238E27FC236}">
                          <a16:creationId xmlns:a16="http://schemas.microsoft.com/office/drawing/2014/main" id="{4EC7D685-3D81-F849-8DD0-D99A73797B88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2526832" y="4607883"/>
                    <a:ext cx="186" cy="360"/>
                  </p14:xfrm>
                </p:contentPart>
              </mc:Choice>
              <mc:Fallback xmlns="">
                <p:pic>
                  <p:nvPicPr>
                    <p:cNvPr id="393" name="Ink 392">
                      <a:extLst>
                        <a:ext uri="{FF2B5EF4-FFF2-40B4-BE49-F238E27FC236}">
                          <a16:creationId xmlns:a16="http://schemas.microsoft.com/office/drawing/2014/main" id="{4EC7D685-3D81-F849-8DD0-D99A73797B88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2521996" y="4598523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394" name="Ink 393">
                      <a:extLst>
                        <a:ext uri="{FF2B5EF4-FFF2-40B4-BE49-F238E27FC236}">
                          <a16:creationId xmlns:a16="http://schemas.microsoft.com/office/drawing/2014/main" id="{EF1917C8-D4C9-7B41-A0E2-58E9711711D1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012364" y="4414952"/>
                    <a:ext cx="186" cy="360"/>
                  </p14:xfrm>
                </p:contentPart>
              </mc:Choice>
              <mc:Fallback xmlns="">
                <p:pic>
                  <p:nvPicPr>
                    <p:cNvPr id="394" name="Ink 393">
                      <a:extLst>
                        <a:ext uri="{FF2B5EF4-FFF2-40B4-BE49-F238E27FC236}">
                          <a16:creationId xmlns:a16="http://schemas.microsoft.com/office/drawing/2014/main" id="{EF1917C8-D4C9-7B41-A0E2-58E9711711D1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3007528" y="4405592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395" name="Ink 394">
                      <a:extLst>
                        <a:ext uri="{FF2B5EF4-FFF2-40B4-BE49-F238E27FC236}">
                          <a16:creationId xmlns:a16="http://schemas.microsoft.com/office/drawing/2014/main" id="{00269C9B-7298-8A4E-937A-99F550199410}"/>
                        </a:ext>
                      </a:extLst>
                    </p14:cNvPr>
                    <p14:cNvContentPartPr/>
                    <p14:nvPr/>
                  </p14:nvContentPartPr>
                  <p14:xfrm rot="4166971">
                    <a:off x="3281212" y="4309602"/>
                    <a:ext cx="186" cy="360"/>
                  </p14:xfrm>
                </p:contentPart>
              </mc:Choice>
              <mc:Fallback xmlns="">
                <p:pic>
                  <p:nvPicPr>
                    <p:cNvPr id="395" name="Ink 394">
                      <a:extLst>
                        <a:ext uri="{FF2B5EF4-FFF2-40B4-BE49-F238E27FC236}">
                          <a16:creationId xmlns:a16="http://schemas.microsoft.com/office/drawing/2014/main" id="{00269C9B-7298-8A4E-937A-99F550199410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 rot="4166971">
                      <a:off x="3276376" y="4300242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92DCECC4-F3D7-834F-BF36-DA22C28576A7}"/>
                      </a:ext>
                    </a:extLst>
                  </p14:cNvPr>
                  <p14:cNvContentPartPr/>
                  <p14:nvPr/>
                </p14:nvContentPartPr>
                <p14:xfrm flipH="1" flipV="1">
                  <a:off x="2014029" y="3859169"/>
                  <a:ext cx="795054" cy="704460"/>
                </p14:xfrm>
              </p:contentPart>
            </mc:Choice>
            <mc:Fallback xmlns=""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92DCECC4-F3D7-834F-BF36-DA22C28576A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 flipH="1" flipV="1">
                    <a:off x="2004671" y="3849810"/>
                    <a:ext cx="813770" cy="72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F5D1D1FE-563A-404C-AEF3-6678F219EF59}"/>
                      </a:ext>
                    </a:extLst>
                  </p14:cNvPr>
                  <p14:cNvContentPartPr/>
                  <p14:nvPr/>
                </p14:nvContentPartPr>
                <p14:xfrm flipH="1" flipV="1">
                  <a:off x="2325068" y="3504627"/>
                  <a:ext cx="795054" cy="70446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F5D1D1FE-563A-404C-AEF3-6678F219EF59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 flipH="1" flipV="1">
                    <a:off x="2315710" y="3495268"/>
                    <a:ext cx="813770" cy="7231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6C381775-1961-9243-90A9-CE2E15F42C37}"/>
                </a:ext>
              </a:extLst>
            </p:cNvPr>
            <p:cNvGrpSpPr/>
            <p:nvPr/>
          </p:nvGrpSpPr>
          <p:grpSpPr>
            <a:xfrm>
              <a:off x="6365313" y="2697444"/>
              <a:ext cx="1786770" cy="1886022"/>
              <a:chOff x="1008094" y="2723801"/>
              <a:chExt cx="1786770" cy="188602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9B735C60-6994-5641-9270-8DE7B1972AB0}"/>
                      </a:ext>
                    </a:extLst>
                  </p14:cNvPr>
                  <p14:cNvContentPartPr/>
                  <p14:nvPr/>
                </p14:nvContentPartPr>
                <p14:xfrm>
                  <a:off x="1156504" y="2741201"/>
                  <a:ext cx="1638360" cy="177840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9B735C60-6994-5641-9270-8DE7B1972AB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147144" y="2731841"/>
                    <a:ext cx="1657080" cy="179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895E5773-B36B-0E4D-A8E2-F950801479E4}"/>
                      </a:ext>
                    </a:extLst>
                  </p14:cNvPr>
                  <p14:cNvContentPartPr/>
                  <p14:nvPr/>
                </p14:nvContentPartPr>
                <p14:xfrm>
                  <a:off x="1008094" y="2723801"/>
                  <a:ext cx="1638360" cy="177840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895E5773-B36B-0E4D-A8E2-F950801479E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98734" y="2714441"/>
                    <a:ext cx="1657080" cy="179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6718EECE-E11A-524D-A537-0EE0B472DEE6}"/>
                      </a:ext>
                    </a:extLst>
                  </p14:cNvPr>
                  <p14:cNvContentPartPr/>
                  <p14:nvPr/>
                </p14:nvContentPartPr>
                <p14:xfrm>
                  <a:off x="1043758" y="2831423"/>
                  <a:ext cx="1638360" cy="177840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6718EECE-E11A-524D-A537-0EE0B472DEE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34398" y="2822063"/>
                    <a:ext cx="1657080" cy="1797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F8F86F83-E9A7-DB47-942D-769A99D0456D}"/>
                </a:ext>
              </a:extLst>
            </p:cNvPr>
            <p:cNvGrpSpPr/>
            <p:nvPr/>
          </p:nvGrpSpPr>
          <p:grpSpPr>
            <a:xfrm>
              <a:off x="6490353" y="2541025"/>
              <a:ext cx="850501" cy="1019867"/>
              <a:chOff x="3439629" y="2361712"/>
              <a:chExt cx="850501" cy="1019867"/>
            </a:xfrm>
          </p:grpSpPr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B716D161-627C-7140-8270-A6F336E0FCBF}"/>
                  </a:ext>
                </a:extLst>
              </p:cNvPr>
              <p:cNvGrpSpPr/>
              <p:nvPr/>
            </p:nvGrpSpPr>
            <p:grpSpPr>
              <a:xfrm>
                <a:off x="3439629" y="2371634"/>
                <a:ext cx="251304" cy="811440"/>
                <a:chOff x="1135417" y="2577197"/>
                <a:chExt cx="251304" cy="811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438" name="Ink 437">
                      <a:extLst>
                        <a:ext uri="{FF2B5EF4-FFF2-40B4-BE49-F238E27FC236}">
                          <a16:creationId xmlns:a16="http://schemas.microsoft.com/office/drawing/2014/main" id="{129DA705-A173-6949-BBDC-16F6CD0427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26057" y="2610317"/>
                    <a:ext cx="186" cy="360"/>
                  </p14:xfrm>
                </p:contentPart>
              </mc:Choice>
              <mc:Fallback xmlns="">
                <p:pic>
                  <p:nvPicPr>
                    <p:cNvPr id="438" name="Ink 437">
                      <a:extLst>
                        <a:ext uri="{FF2B5EF4-FFF2-40B4-BE49-F238E27FC236}">
                          <a16:creationId xmlns:a16="http://schemas.microsoft.com/office/drawing/2014/main" id="{129DA705-A173-6949-BBDC-16F6CD0427F1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221221" y="260095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439" name="Ink 438">
                      <a:extLst>
                        <a:ext uri="{FF2B5EF4-FFF2-40B4-BE49-F238E27FC236}">
                          <a16:creationId xmlns:a16="http://schemas.microsoft.com/office/drawing/2014/main" id="{EBFCE145-5719-8F4F-B3DB-BAEBEAA818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28843" y="2869877"/>
                    <a:ext cx="186" cy="360"/>
                  </p14:xfrm>
                </p:contentPart>
              </mc:Choice>
              <mc:Fallback xmlns="">
                <p:pic>
                  <p:nvPicPr>
                    <p:cNvPr id="439" name="Ink 438">
                      <a:extLst>
                        <a:ext uri="{FF2B5EF4-FFF2-40B4-BE49-F238E27FC236}">
                          <a16:creationId xmlns:a16="http://schemas.microsoft.com/office/drawing/2014/main" id="{EBFCE145-5719-8F4F-B3DB-BAEBEAA81857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224007" y="286051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440" name="Ink 439">
                      <a:extLst>
                        <a:ext uri="{FF2B5EF4-FFF2-40B4-BE49-F238E27FC236}">
                          <a16:creationId xmlns:a16="http://schemas.microsoft.com/office/drawing/2014/main" id="{CF8A06BC-86F4-E446-B510-C31423671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86535" y="2780597"/>
                    <a:ext cx="186" cy="360"/>
                  </p14:xfrm>
                </p:contentPart>
              </mc:Choice>
              <mc:Fallback xmlns="">
                <p:pic>
                  <p:nvPicPr>
                    <p:cNvPr id="440" name="Ink 439">
                      <a:extLst>
                        <a:ext uri="{FF2B5EF4-FFF2-40B4-BE49-F238E27FC236}">
                          <a16:creationId xmlns:a16="http://schemas.microsoft.com/office/drawing/2014/main" id="{CF8A06BC-86F4-E446-B510-C3142367175C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381699" y="277159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446" name="Ink 445">
                      <a:extLst>
                        <a:ext uri="{FF2B5EF4-FFF2-40B4-BE49-F238E27FC236}">
                          <a16:creationId xmlns:a16="http://schemas.microsoft.com/office/drawing/2014/main" id="{4FE69D4C-30D5-FB47-B74D-9C71AF70C7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91066" y="2743157"/>
                    <a:ext cx="186" cy="360"/>
                  </p14:xfrm>
                </p:contentPart>
              </mc:Choice>
              <mc:Fallback xmlns="">
                <p:pic>
                  <p:nvPicPr>
                    <p:cNvPr id="446" name="Ink 445">
                      <a:extLst>
                        <a:ext uri="{FF2B5EF4-FFF2-40B4-BE49-F238E27FC236}">
                          <a16:creationId xmlns:a16="http://schemas.microsoft.com/office/drawing/2014/main" id="{4FE69D4C-30D5-FB47-B74D-9C71AF70C756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286230" y="273379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78AC9942-4A56-2545-833E-6232373724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82893" y="3048077"/>
                    <a:ext cx="186" cy="360"/>
                  </p14:xfrm>
                </p:contentPart>
              </mc:Choice>
              <mc:Fallback xmlns=""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78AC9942-4A56-2545-833E-623237372419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278057" y="303871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DA8770A2-B77D-A946-95ED-76068325DE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39616" y="3187757"/>
                    <a:ext cx="186" cy="360"/>
                  </p14:xfrm>
                </p:contentPart>
              </mc:Choice>
              <mc:Fallback xmlns=""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DA8770A2-B77D-A946-95ED-76068325DEE0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234780" y="317839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D29686A2-6AB4-4545-820F-6D031104F6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8323" y="2755037"/>
                    <a:ext cx="186" cy="360"/>
                  </p14:xfrm>
                </p:contentPart>
              </mc:Choice>
              <mc:Fallback xmlns=""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D29686A2-6AB4-4545-820F-6D031104F66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73487" y="274567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9763BEDA-81AC-A940-ACFA-91C8DAB59A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5417" y="3073997"/>
                    <a:ext cx="186" cy="360"/>
                  </p14:xfrm>
                </p:contentPart>
              </mc:Choice>
              <mc:Fallback xmlns=""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9763BEDA-81AC-A940-ACFA-91C8DAB59A85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30581" y="306463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45BB476F-31BD-F346-B0A2-B260F8C8CE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50833" y="3388277"/>
                    <a:ext cx="186" cy="360"/>
                  </p14:xfrm>
                </p:contentPart>
              </mc:Choice>
              <mc:Fallback xmlns=""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45BB476F-31BD-F346-B0A2-B260F8C8CE22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45997" y="337891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5E2EC03D-8B61-2D4E-9276-9B68B10C65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6346" y="2577197"/>
                    <a:ext cx="186" cy="360"/>
                  </p14:xfrm>
                </p:contentPart>
              </mc:Choice>
              <mc:Fallback xmlns=""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5E2EC03D-8B61-2D4E-9276-9B68B10C657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31510" y="2567837"/>
                      <a:ext cx="9858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88530150-FDE3-0343-B9F5-5B66D0F98D15}"/>
                      </a:ext>
                    </a:extLst>
                  </p14:cNvPr>
                  <p14:cNvContentPartPr/>
                  <p14:nvPr/>
                </p14:nvContentPartPr>
                <p14:xfrm rot="10800000" flipH="1" flipV="1">
                  <a:off x="3495076" y="2677119"/>
                  <a:ext cx="795054" cy="70446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88530150-FDE3-0343-B9F5-5B66D0F98D1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 rot="10800000" flipH="1" flipV="1">
                    <a:off x="3485718" y="2667760"/>
                    <a:ext cx="813770" cy="7231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FFACD1D6-79D6-4D44-9386-DD063F29CF92}"/>
                      </a:ext>
                    </a:extLst>
                  </p14:cNvPr>
                  <p14:cNvContentPartPr/>
                  <p14:nvPr/>
                </p14:nvContentPartPr>
                <p14:xfrm rot="5400000">
                  <a:off x="3582767" y="2395742"/>
                  <a:ext cx="597283" cy="529224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FFACD1D6-79D6-4D44-9386-DD063F29CF9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 rot="5400000">
                    <a:off x="3573412" y="2386742"/>
                    <a:ext cx="615633" cy="54794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793DAE07-EF1F-D044-88EC-D2B5DBBD6F03}"/>
                    </a:ext>
                  </a:extLst>
                </p14:cNvPr>
                <p14:cNvContentPartPr/>
                <p14:nvPr/>
              </p14:nvContentPartPr>
              <p14:xfrm>
                <a:off x="6507295" y="2537711"/>
                <a:ext cx="505440" cy="413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793DAE07-EF1F-D044-88EC-D2B5DBBD6F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75615" y="2506031"/>
                  <a:ext cx="5684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DDCD9163-01C4-D943-9184-CE176F6B41DF}"/>
                    </a:ext>
                  </a:extLst>
                </p14:cNvPr>
                <p14:cNvContentPartPr/>
                <p14:nvPr/>
              </p14:nvContentPartPr>
              <p14:xfrm>
                <a:off x="7767931" y="4298475"/>
                <a:ext cx="637200" cy="3135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DDCD9163-01C4-D943-9184-CE176F6B41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36251" y="4266795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8052C665-FBDF-034E-B836-BAE029FD035F}"/>
                    </a:ext>
                  </a:extLst>
                </p14:cNvPr>
                <p14:cNvContentPartPr/>
                <p14:nvPr/>
              </p14:nvContentPartPr>
              <p14:xfrm>
                <a:off x="7335821" y="2675292"/>
                <a:ext cx="674280" cy="8856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8052C665-FBDF-034E-B836-BAE029FD03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10261" y="2649732"/>
                  <a:ext cx="724680" cy="936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E674CC74-2A78-F74E-A7AC-AAF491FB40D2}"/>
                </a:ext>
              </a:extLst>
            </p:cNvPr>
            <p:cNvSpPr txBox="1"/>
            <p:nvPr/>
          </p:nvSpPr>
          <p:spPr>
            <a:xfrm>
              <a:off x="6215063" y="1650425"/>
              <a:ext cx="184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Mature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2D9F0E1-8F31-7247-8B38-9E33A906B9CF}"/>
              </a:ext>
            </a:extLst>
          </p:cNvPr>
          <p:cNvGrpSpPr/>
          <p:nvPr/>
        </p:nvGrpSpPr>
        <p:grpSpPr>
          <a:xfrm>
            <a:off x="283280" y="2443538"/>
            <a:ext cx="3086050" cy="2747467"/>
            <a:chOff x="283280" y="2443538"/>
            <a:chExt cx="3086050" cy="274746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6BB3F83-6EC9-2A40-9895-C96BB7CCC6E0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IPC RPKM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7F02D22-85D5-1C49-A41A-567144932084}"/>
                </a:ext>
              </a:extLst>
            </p:cNvPr>
            <p:cNvSpPr txBox="1"/>
            <p:nvPr/>
          </p:nvSpPr>
          <p:spPr>
            <a:xfrm rot="16200000">
              <a:off x="-464666" y="3191484"/>
              <a:ext cx="1865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IPC RPKM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13C40B0-EA8C-4044-873B-FDCD592BC64D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BC9B846-16F4-0042-B1B9-8CBEE6AD0319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91E3243-1BC3-9B4F-86FF-B96E59456B72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F0F2521-7516-6C42-99E5-4E490B2C9A90}"/>
                  </a:ext>
                </a:extLst>
              </p14:cNvPr>
              <p14:cNvContentPartPr/>
              <p14:nvPr/>
            </p14:nvContentPartPr>
            <p14:xfrm flipH="1" flipV="1">
              <a:off x="1625166" y="3822488"/>
              <a:ext cx="795054" cy="7044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F0F2521-7516-6C42-99E5-4E490B2C9A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flipH="1" flipV="1">
                <a:off x="1615808" y="3813129"/>
                <a:ext cx="813770" cy="723178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20FA40D-5F73-374E-BAC8-12ED88005248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C1172E1-C37E-C449-87A7-71989E674B5E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C1172E1-C37E-C449-87A7-71989E674B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82C8BA-1CDD-3E4F-9EDF-43D380B1FEBE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82C8BA-1CDD-3E4F-9EDF-43D380B1FE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560E3B5-F689-6B4A-A05B-A494D89085B2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560E3B5-F689-6B4A-A05B-A494D89085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C28A16-5DC7-5944-B3AC-07B0342C98FA}"/>
                  </a:ext>
                </a:extLst>
              </p14:cNvPr>
              <p14:cNvContentPartPr/>
              <p14:nvPr/>
            </p14:nvContentPartPr>
            <p14:xfrm rot="10800000" flipH="1" flipV="1">
              <a:off x="1200215" y="3190159"/>
              <a:ext cx="795054" cy="7044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C28A16-5DC7-5944-B3AC-07B0342C98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10800000" flipH="1" flipV="1">
                <a:off x="1190857" y="3180800"/>
                <a:ext cx="813770" cy="723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F1AE9B2-5825-564A-967B-3584BCFA7FDF}"/>
                  </a:ext>
                </a:extLst>
              </p14:cNvPr>
              <p14:cNvContentPartPr/>
              <p14:nvPr/>
            </p14:nvContentPartPr>
            <p14:xfrm rot="19498351">
              <a:off x="1014585" y="4012393"/>
              <a:ext cx="921971" cy="313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F1AE9B2-5825-564A-967B-3584BCFA7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 rot="19498351">
                <a:off x="983265" y="3980713"/>
                <a:ext cx="984972" cy="376560"/>
              </a:xfrm>
              <a:prstGeom prst="rect">
                <a:avLst/>
              </a:prstGeom>
            </p:spPr>
          </p:pic>
        </mc:Fallback>
      </mc:AlternateContent>
      <p:pic>
        <p:nvPicPr>
          <p:cNvPr id="120" name="Picture 119">
            <a:extLst>
              <a:ext uri="{FF2B5EF4-FFF2-40B4-BE49-F238E27FC236}">
                <a16:creationId xmlns:a16="http://schemas.microsoft.com/office/drawing/2014/main" id="{9A853F4F-2FA3-1F4D-9D9E-4B06FDD23C79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316959" y="3694232"/>
            <a:ext cx="236851" cy="25000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77B4F71-4F71-6E42-9D30-8A7EA99242C2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29652" y="3953550"/>
            <a:ext cx="236851" cy="25000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633A3E0-A8B8-EC46-B55D-54E66B00872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382867" y="3864009"/>
            <a:ext cx="236851" cy="2500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F90A170-71E4-2147-9768-F0BA908F06EB}"/>
                  </a:ext>
                </a:extLst>
              </p14:cNvPr>
              <p14:cNvContentPartPr/>
              <p14:nvPr/>
            </p14:nvContentPartPr>
            <p14:xfrm>
              <a:off x="1153162" y="3679451"/>
              <a:ext cx="674280" cy="885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F90A170-71E4-2147-9768-F0BA908F06E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27602" y="3653891"/>
                <a:ext cx="724680" cy="9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38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09C3B0-BEE5-A740-B5A7-E1A1E6846AA2}"/>
              </a:ext>
            </a:extLst>
          </p:cNvPr>
          <p:cNvSpPr txBox="1"/>
          <p:nvPr/>
        </p:nvSpPr>
        <p:spPr>
          <a:xfrm>
            <a:off x="3431344" y="4401806"/>
            <a:ext cx="24128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Flint and </a:t>
            </a:r>
            <a:r>
              <a:rPr lang="en-US" sz="1300" dirty="0" err="1"/>
              <a:t>Geshwind</a:t>
            </a:r>
            <a:r>
              <a:rPr lang="en-US" sz="1300" dirty="0"/>
              <a:t> et. al. 2015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1BE1ED-2EE5-5C44-A4C2-43DDF68E0E40}"/>
              </a:ext>
            </a:extLst>
          </p:cNvPr>
          <p:cNvSpPr/>
          <p:nvPr/>
        </p:nvSpPr>
        <p:spPr>
          <a:xfrm>
            <a:off x="718571" y="1284779"/>
            <a:ext cx="572979" cy="200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CDDAAA0-96B3-C645-915E-AAEF217C39BE}"/>
              </a:ext>
            </a:extLst>
          </p:cNvPr>
          <p:cNvSpPr/>
          <p:nvPr/>
        </p:nvSpPr>
        <p:spPr>
          <a:xfrm>
            <a:off x="1772079" y="365225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2F0623-B124-1C46-A39F-1A92BA74AB1F}"/>
              </a:ext>
            </a:extLst>
          </p:cNvPr>
          <p:cNvGrpSpPr/>
          <p:nvPr/>
        </p:nvGrpSpPr>
        <p:grpSpPr>
          <a:xfrm>
            <a:off x="702622" y="1633964"/>
            <a:ext cx="4507265" cy="2695376"/>
            <a:chOff x="432082" y="863600"/>
            <a:chExt cx="4507265" cy="26953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0DCA45-16DC-274B-AB73-48BF8C414056}"/>
                </a:ext>
              </a:extLst>
            </p:cNvPr>
            <p:cNvGrpSpPr/>
            <p:nvPr/>
          </p:nvGrpSpPr>
          <p:grpSpPr>
            <a:xfrm>
              <a:off x="718571" y="863600"/>
              <a:ext cx="4220776" cy="2695376"/>
              <a:chOff x="718571" y="863600"/>
              <a:chExt cx="4220776" cy="269537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0B4DD5E-CB1B-274C-BAFE-FB8CE8F5EC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2492" b="48118"/>
              <a:stretch/>
            </p:blipFill>
            <p:spPr>
              <a:xfrm>
                <a:off x="718571" y="1015126"/>
                <a:ext cx="2412805" cy="254385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5BFEE2-844D-FC41-A9A2-5229D3E6D3DE}"/>
                  </a:ext>
                </a:extLst>
              </p:cNvPr>
              <p:cNvSpPr/>
              <p:nvPr/>
            </p:nvSpPr>
            <p:spPr>
              <a:xfrm>
                <a:off x="1218352" y="863600"/>
                <a:ext cx="269701" cy="4211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8572B1C-8229-0C46-8999-E1EE5ACF33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130" b="48118"/>
              <a:stretch/>
            </p:blipFill>
            <p:spPr>
              <a:xfrm>
                <a:off x="3082180" y="1014972"/>
                <a:ext cx="1857167" cy="254385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A797F53-F4C2-CF41-B169-DDC4353C4F42}"/>
                  </a:ext>
                </a:extLst>
              </p:cNvPr>
              <p:cNvSpPr/>
              <p:nvPr/>
            </p:nvSpPr>
            <p:spPr>
              <a:xfrm>
                <a:off x="3132782" y="942352"/>
                <a:ext cx="269701" cy="4211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476C11-C1DA-434E-A066-1BA027D52AAD}"/>
                </a:ext>
              </a:extLst>
            </p:cNvPr>
            <p:cNvSpPr txBox="1"/>
            <p:nvPr/>
          </p:nvSpPr>
          <p:spPr>
            <a:xfrm>
              <a:off x="432082" y="1343025"/>
              <a:ext cx="975884" cy="19528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30" b="1" dirty="0"/>
                <a:t>Anxiety</a:t>
              </a:r>
            </a:p>
            <a:p>
              <a:pPr algn="r"/>
              <a:r>
                <a:rPr lang="en-US" sz="930" b="1" dirty="0"/>
                <a:t>Alcoholism</a:t>
              </a:r>
            </a:p>
            <a:p>
              <a:pPr algn="r"/>
              <a:r>
                <a:rPr lang="en-US" sz="930" b="1" dirty="0"/>
                <a:t>Depression</a:t>
              </a:r>
            </a:p>
            <a:p>
              <a:pPr algn="r"/>
              <a:r>
                <a:rPr lang="en-US" sz="930" b="1" dirty="0"/>
                <a:t>Phobia</a:t>
              </a:r>
            </a:p>
            <a:p>
              <a:pPr algn="r"/>
              <a:r>
                <a:rPr lang="en-US" sz="930" b="1" dirty="0"/>
                <a:t>Conduct</a:t>
              </a:r>
            </a:p>
            <a:p>
              <a:pPr algn="r"/>
              <a:r>
                <a:rPr lang="en-US" sz="930" b="1" dirty="0"/>
                <a:t>ADHD</a:t>
              </a:r>
            </a:p>
            <a:p>
              <a:pPr algn="r"/>
              <a:r>
                <a:rPr lang="en-US" sz="930" b="1" dirty="0"/>
                <a:t>PTSD</a:t>
              </a:r>
            </a:p>
            <a:p>
              <a:pPr algn="r"/>
              <a:r>
                <a:rPr lang="en-US" sz="930" b="1" dirty="0"/>
                <a:t>Bipolar</a:t>
              </a:r>
            </a:p>
            <a:p>
              <a:pPr algn="r"/>
              <a:r>
                <a:rPr lang="en-US" sz="930" b="1" dirty="0"/>
                <a:t>Eating Disorder</a:t>
              </a:r>
            </a:p>
            <a:p>
              <a:pPr algn="r"/>
              <a:r>
                <a:rPr lang="en-US" sz="930" b="1" dirty="0"/>
                <a:t>OCD</a:t>
              </a:r>
            </a:p>
            <a:p>
              <a:pPr algn="r"/>
              <a:r>
                <a:rPr lang="en-US" sz="930" b="1" dirty="0">
                  <a:solidFill>
                    <a:srgbClr val="FF0000"/>
                  </a:solidFill>
                </a:rPr>
                <a:t>ASD</a:t>
              </a:r>
            </a:p>
            <a:p>
              <a:pPr algn="r"/>
              <a:r>
                <a:rPr lang="en-US" sz="930" b="1" dirty="0">
                  <a:solidFill>
                    <a:srgbClr val="FF0000"/>
                  </a:solidFill>
                </a:rPr>
                <a:t>Schizophrenia</a:t>
              </a:r>
            </a:p>
            <a:p>
              <a:pPr algn="r"/>
              <a:r>
                <a:rPr lang="en-US" sz="930" b="1" dirty="0"/>
                <a:t>Tourette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6FE98AB-71DB-DE4A-888B-ADD494799650}"/>
              </a:ext>
            </a:extLst>
          </p:cNvPr>
          <p:cNvSpPr/>
          <p:nvPr/>
        </p:nvSpPr>
        <p:spPr>
          <a:xfrm>
            <a:off x="535947" y="344723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Neuropsychiatric Diseases are Highly Genetic</a:t>
            </a:r>
          </a:p>
        </p:txBody>
      </p:sp>
    </p:spTree>
    <p:extLst>
      <p:ext uri="{BB962C8B-B14F-4D97-AF65-F5344CB8AC3E}">
        <p14:creationId xmlns:p14="http://schemas.microsoft.com/office/powerpoint/2010/main" val="12367900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7C0E25A-BE2D-8442-A3E5-E27AAC926075}"/>
              </a:ext>
            </a:extLst>
          </p:cNvPr>
          <p:cNvGrpSpPr/>
          <p:nvPr/>
        </p:nvGrpSpPr>
        <p:grpSpPr>
          <a:xfrm>
            <a:off x="283280" y="2443538"/>
            <a:ext cx="3086050" cy="2747467"/>
            <a:chOff x="283280" y="2443538"/>
            <a:chExt cx="3086050" cy="274746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ED3075-EBA8-9E4C-ABB8-D8194DB55F5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IPC RPKM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AABBC5-8CF6-5D4A-A203-866C4B267440}"/>
                </a:ext>
              </a:extLst>
            </p:cNvPr>
            <p:cNvSpPr txBox="1"/>
            <p:nvPr/>
          </p:nvSpPr>
          <p:spPr>
            <a:xfrm rot="16200000">
              <a:off x="-464666" y="3191484"/>
              <a:ext cx="1865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IPC RPKM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9C63D5-3BAD-9340-81C7-0570DDA2577E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039C893-F7B4-E14D-837A-6BDE403681A8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F76A7F-2C29-A34A-BD64-1D73D9C25FB6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737F821-E9D3-7E45-BA93-CE5D34707BC4}"/>
                  </a:ext>
                </a:extLst>
              </p14:cNvPr>
              <p14:cNvContentPartPr/>
              <p14:nvPr/>
            </p14:nvContentPartPr>
            <p14:xfrm flipH="1" flipV="1">
              <a:off x="1625166" y="3822488"/>
              <a:ext cx="795054" cy="7044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737F821-E9D3-7E45-BA93-CE5D34707B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H="1" flipV="1">
                <a:off x="1615808" y="3813129"/>
                <a:ext cx="813770" cy="723178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BDB2A7B8-1978-B344-9855-F892897527F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C593086-DFAD-D240-B39A-65C748E1B977}"/>
                  </a:ext>
                </a:extLst>
              </p14:cNvPr>
              <p14:cNvContentPartPr/>
              <p14:nvPr/>
            </p14:nvContentPartPr>
            <p14:xfrm rot="10800000" flipH="1" flipV="1">
              <a:off x="1200215" y="3190159"/>
              <a:ext cx="795054" cy="7044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C593086-DFAD-D240-B39A-65C748E1B9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 flipH="1" flipV="1">
                <a:off x="1190857" y="3180800"/>
                <a:ext cx="813770" cy="723178"/>
              </a:xfrm>
              <a:prstGeom prst="rect">
                <a:avLst/>
              </a:prstGeom>
            </p:spPr>
          </p:pic>
        </mc:Fallback>
      </mc:AlternateContent>
      <p:grpSp>
        <p:nvGrpSpPr>
          <p:cNvPr id="517" name="Group 516">
            <a:extLst>
              <a:ext uri="{FF2B5EF4-FFF2-40B4-BE49-F238E27FC236}">
                <a16:creationId xmlns:a16="http://schemas.microsoft.com/office/drawing/2014/main" id="{1F06F7F7-58C5-364B-AEF6-D772EF716F3F}"/>
              </a:ext>
            </a:extLst>
          </p:cNvPr>
          <p:cNvGrpSpPr/>
          <p:nvPr/>
        </p:nvGrpSpPr>
        <p:grpSpPr>
          <a:xfrm>
            <a:off x="9748059" y="1093320"/>
            <a:ext cx="1923257" cy="369332"/>
            <a:chOff x="3538222" y="2770568"/>
            <a:chExt cx="1923257" cy="369332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BC650ECA-72AC-AE44-B727-3CF5C5D2A908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F7B49E13-6274-C84E-9BCF-F570979B9B46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509" name="Rounded Rectangle 508">
            <a:extLst>
              <a:ext uri="{FF2B5EF4-FFF2-40B4-BE49-F238E27FC236}">
                <a16:creationId xmlns:a16="http://schemas.microsoft.com/office/drawing/2014/main" id="{5BF935D7-713B-8C45-BBD5-4CAC1203E36B}"/>
              </a:ext>
            </a:extLst>
          </p:cNvPr>
          <p:cNvSpPr/>
          <p:nvPr/>
        </p:nvSpPr>
        <p:spPr>
          <a:xfrm>
            <a:off x="9748059" y="1828452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53EB4FAC-0189-0F43-A404-7283022E8A30}"/>
              </a:ext>
            </a:extLst>
          </p:cNvPr>
          <p:cNvSpPr txBox="1"/>
          <p:nvPr/>
        </p:nvSpPr>
        <p:spPr>
          <a:xfrm>
            <a:off x="10080089" y="1783006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Bound Only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C9D61ECD-A17B-3340-AD6C-946CABAC8F82}"/>
              </a:ext>
            </a:extLst>
          </p:cNvPr>
          <p:cNvGrpSpPr/>
          <p:nvPr/>
        </p:nvGrpSpPr>
        <p:grpSpPr>
          <a:xfrm>
            <a:off x="9748059" y="2443539"/>
            <a:ext cx="2645661" cy="369332"/>
            <a:chOff x="3536854" y="3559250"/>
            <a:chExt cx="2645661" cy="369332"/>
          </a:xfrm>
        </p:grpSpPr>
        <p:sp>
          <p:nvSpPr>
            <p:cNvPr id="511" name="Rounded Rectangle 510">
              <a:extLst>
                <a:ext uri="{FF2B5EF4-FFF2-40B4-BE49-F238E27FC236}">
                  <a16:creationId xmlns:a16="http://schemas.microsoft.com/office/drawing/2014/main" id="{6B8713E2-8581-2C4E-8BE8-F37503ABA35A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8C62D74A-DF6C-9242-AA35-A41EFA053221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Bound Only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14:cNvPr>
              <p14:cNvContentPartPr/>
              <p14:nvPr/>
            </p14:nvContentPartPr>
            <p14:xfrm rot="19498351">
              <a:off x="1014585" y="4012393"/>
              <a:ext cx="921971" cy="31356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19498351">
                <a:off x="983265" y="3980713"/>
                <a:ext cx="984972" cy="376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6BA7C35-75B6-1E45-9E45-67E87A0FA9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6959" y="3694232"/>
            <a:ext cx="236851" cy="250009"/>
          </a:xfrm>
          <a:prstGeom prst="rect">
            <a:avLst/>
          </a:prstGeom>
        </p:spPr>
      </p:pic>
      <p:pic>
        <p:nvPicPr>
          <p:cNvPr id="537" name="Picture 536">
            <a:extLst>
              <a:ext uri="{FF2B5EF4-FFF2-40B4-BE49-F238E27FC236}">
                <a16:creationId xmlns:a16="http://schemas.microsoft.com/office/drawing/2014/main" id="{36F75E13-28F4-5A48-A2E3-CFB2EAD38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9652" y="3953550"/>
            <a:ext cx="236851" cy="250009"/>
          </a:xfrm>
          <a:prstGeom prst="rect">
            <a:avLst/>
          </a:prstGeom>
        </p:spPr>
      </p:pic>
      <p:pic>
        <p:nvPicPr>
          <p:cNvPr id="538" name="Picture 537">
            <a:extLst>
              <a:ext uri="{FF2B5EF4-FFF2-40B4-BE49-F238E27FC236}">
                <a16:creationId xmlns:a16="http://schemas.microsoft.com/office/drawing/2014/main" id="{FAD5E4F7-48AF-E744-A3E1-1B1DC2DA88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2867" y="3864009"/>
            <a:ext cx="236851" cy="2500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9B8A55-7F44-0B48-9469-55302B2FEE40}"/>
              </a:ext>
            </a:extLst>
          </p:cNvPr>
          <p:cNvGrpSpPr/>
          <p:nvPr/>
        </p:nvGrpSpPr>
        <p:grpSpPr>
          <a:xfrm>
            <a:off x="4606392" y="1481859"/>
            <a:ext cx="4754304" cy="4708462"/>
            <a:chOff x="4564679" y="1176026"/>
            <a:chExt cx="4754304" cy="4708462"/>
          </a:xfrm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102039E-1F07-5044-868E-1E31A9DD577E}"/>
                </a:ext>
              </a:extLst>
            </p:cNvPr>
            <p:cNvSpPr/>
            <p:nvPr/>
          </p:nvSpPr>
          <p:spPr>
            <a:xfrm>
              <a:off x="6892559" y="2483015"/>
              <a:ext cx="976504" cy="41351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4E1668A-9235-3F49-BCCE-9D9553AFDAFC}"/>
                </a:ext>
              </a:extLst>
            </p:cNvPr>
            <p:cNvGrpSpPr/>
            <p:nvPr/>
          </p:nvGrpSpPr>
          <p:grpSpPr>
            <a:xfrm>
              <a:off x="4564679" y="1176026"/>
              <a:ext cx="4754304" cy="4708462"/>
              <a:chOff x="7207928" y="1491030"/>
              <a:chExt cx="4550685" cy="4830437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6696BE43-B35B-2147-96BF-9135289D62D0}"/>
                  </a:ext>
                </a:extLst>
              </p:cNvPr>
              <p:cNvSpPr/>
              <p:nvPr/>
            </p:nvSpPr>
            <p:spPr>
              <a:xfrm>
                <a:off x="9391440" y="3396688"/>
                <a:ext cx="934682" cy="31512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854256D-31A6-BD45-957D-DEFF2EDE07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0875" y="2082561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98EE0AA-BB8D-3141-BC1E-A50C334E53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3011" y="2425751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28B69CC-0079-B643-AC64-FC5D31FA47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3011" y="3263436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FB098D5-8FAA-4B4C-9247-92D047F4F8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5147" y="3706642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6E64B0-EFF4-F342-967B-201A2137086C}"/>
                  </a:ext>
                </a:extLst>
              </p:cNvPr>
              <p:cNvSpPr txBox="1"/>
              <p:nvPr/>
            </p:nvSpPr>
            <p:spPr>
              <a:xfrm rot="16200000">
                <a:off x="6845308" y="1871596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H3K27ac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D6B0614-A52B-C841-A167-BEB9CA41DFA9}"/>
                  </a:ext>
                </a:extLst>
              </p:cNvPr>
              <p:cNvSpPr txBox="1"/>
              <p:nvPr/>
            </p:nvSpPr>
            <p:spPr>
              <a:xfrm rot="16200000">
                <a:off x="6845400" y="3064482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H3K4me3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4C3B0DE-DC53-824B-9EBB-241A0A0CE676}"/>
                  </a:ext>
                </a:extLst>
              </p:cNvPr>
              <p:cNvSpPr txBox="1"/>
              <p:nvPr/>
            </p:nvSpPr>
            <p:spPr>
              <a:xfrm rot="16200000">
                <a:off x="6840530" y="5571570"/>
                <a:ext cx="1130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Sox2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A53E427-927A-C743-9F85-D144BA713C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0532" y="5692349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A65E323-1A5C-5344-87B2-5A4B5CEC9E63}"/>
                  </a:ext>
                </a:extLst>
              </p:cNvPr>
              <p:cNvSpPr/>
              <p:nvPr/>
            </p:nvSpPr>
            <p:spPr>
              <a:xfrm>
                <a:off x="10004902" y="1595205"/>
                <a:ext cx="1235351" cy="28833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Sox6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7E74648-88A2-7B44-BE32-570D09B7A9E9}"/>
                  </a:ext>
                </a:extLst>
              </p:cNvPr>
              <p:cNvSpPr txBox="1"/>
              <p:nvPr/>
            </p:nvSpPr>
            <p:spPr>
              <a:xfrm>
                <a:off x="7559650" y="1736629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 IN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713191-0ACE-974F-9B14-03B9FD33424F}"/>
                  </a:ext>
                </a:extLst>
              </p:cNvPr>
              <p:cNvSpPr txBox="1"/>
              <p:nvPr/>
            </p:nvSpPr>
            <p:spPr>
              <a:xfrm>
                <a:off x="7502497" y="2087210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F09CC69-999C-4F44-B12A-790B46BE7C73}"/>
                  </a:ext>
                </a:extLst>
              </p:cNvPr>
              <p:cNvSpPr txBox="1"/>
              <p:nvPr/>
            </p:nvSpPr>
            <p:spPr>
              <a:xfrm>
                <a:off x="7590427" y="2931803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 IN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099A1A8-61BE-D546-B774-3CCC686CD374}"/>
                  </a:ext>
                </a:extLst>
              </p:cNvPr>
              <p:cNvSpPr txBox="1"/>
              <p:nvPr/>
            </p:nvSpPr>
            <p:spPr>
              <a:xfrm>
                <a:off x="7547562" y="3353824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938104B-7714-B543-AEA8-05A644E2BD5B}"/>
                  </a:ext>
                </a:extLst>
              </p:cNvPr>
              <p:cNvSpPr txBox="1"/>
              <p:nvPr/>
            </p:nvSpPr>
            <p:spPr>
              <a:xfrm>
                <a:off x="7590427" y="5309254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 IN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6B90A76-2365-F94B-974F-9C2FFB26D0F0}"/>
                  </a:ext>
                </a:extLst>
              </p:cNvPr>
              <p:cNvSpPr txBox="1"/>
              <p:nvPr/>
            </p:nvSpPr>
            <p:spPr>
              <a:xfrm>
                <a:off x="7590427" y="5791626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</a:t>
                </a: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D2BA449B-677C-D14D-B1AD-5487BCECC566}"/>
                  </a:ext>
                </a:extLst>
              </p:cNvPr>
              <p:cNvSpPr/>
              <p:nvPr/>
            </p:nvSpPr>
            <p:spPr>
              <a:xfrm>
                <a:off x="9351675" y="5791626"/>
                <a:ext cx="1051844" cy="354046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5D98368B-C293-B84C-8F5B-0A79C7673C07}"/>
                  </a:ext>
                </a:extLst>
              </p:cNvPr>
              <p:cNvSpPr/>
              <p:nvPr/>
            </p:nvSpPr>
            <p:spPr>
              <a:xfrm>
                <a:off x="9410256" y="3966313"/>
                <a:ext cx="934682" cy="424222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41F6B35-911A-A345-8AA8-519F632030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8396" y="4399797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D720F6D-0F49-EE44-BB82-516D113736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0532" y="4843003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F0C0E0B-D14F-5D48-B9A2-D3F1C93ADD5D}"/>
                  </a:ext>
                </a:extLst>
              </p:cNvPr>
              <p:cNvSpPr txBox="1"/>
              <p:nvPr/>
            </p:nvSpPr>
            <p:spPr>
              <a:xfrm rot="16200000">
                <a:off x="6728598" y="4293711"/>
                <a:ext cx="1312174" cy="35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H3K27me3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1448758-B935-BE47-B7D3-20ACDEF38793}"/>
                  </a:ext>
                </a:extLst>
              </p:cNvPr>
              <p:cNvSpPr txBox="1"/>
              <p:nvPr/>
            </p:nvSpPr>
            <p:spPr>
              <a:xfrm>
                <a:off x="7565812" y="4068164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CGE IN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2985CA9-92BF-B142-8739-00B374A53D4C}"/>
                  </a:ext>
                </a:extLst>
              </p:cNvPr>
              <p:cNvSpPr txBox="1"/>
              <p:nvPr/>
            </p:nvSpPr>
            <p:spPr>
              <a:xfrm>
                <a:off x="7522947" y="4490185"/>
                <a:ext cx="981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MGE IN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F9026D9-38CA-604B-A1B7-28578D9BE9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68" y="6135555"/>
                <a:ext cx="3847738" cy="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7EBA616-9773-8F4C-83E3-A436C38FC5BD}"/>
                </a:ext>
              </a:extLst>
            </p:cNvPr>
            <p:cNvSpPr/>
            <p:nvPr/>
          </p:nvSpPr>
          <p:spPr>
            <a:xfrm>
              <a:off x="6882302" y="4127165"/>
              <a:ext cx="976504" cy="307163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E4921D-DE3D-904D-A763-F42608266BBB}"/>
              </a:ext>
            </a:extLst>
          </p:cNvPr>
          <p:cNvSpPr txBox="1"/>
          <p:nvPr/>
        </p:nvSpPr>
        <p:spPr>
          <a:xfrm>
            <a:off x="3586163" y="2610424"/>
            <a:ext cx="67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Sox6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AB87D41-9F8E-4A4C-9748-325729CF83EE}"/>
              </a:ext>
            </a:extLst>
          </p:cNvPr>
          <p:cNvCxnSpPr>
            <a:cxnSpLocks/>
          </p:cNvCxnSpPr>
          <p:nvPr/>
        </p:nvCxnSpPr>
        <p:spPr>
          <a:xfrm flipH="1">
            <a:off x="1930878" y="2900730"/>
            <a:ext cx="1651847" cy="1024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33000A-20A4-CD49-8D22-9D69CA4B1893}"/>
              </a:ext>
            </a:extLst>
          </p:cNvPr>
          <p:cNvSpPr txBox="1"/>
          <p:nvPr/>
        </p:nvSpPr>
        <p:spPr>
          <a:xfrm>
            <a:off x="9795647" y="3478690"/>
            <a:ext cx="2113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Capturing different developmental time points allows us to investigate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73AFF-AFA2-844F-B943-9C52190F8537}"/>
              </a:ext>
            </a:extLst>
          </p:cNvPr>
          <p:cNvSpPr txBox="1"/>
          <p:nvPr/>
        </p:nvSpPr>
        <p:spPr>
          <a:xfrm>
            <a:off x="1574912" y="6395879"/>
            <a:ext cx="98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</a:t>
            </a:r>
            <a:r>
              <a:rPr lang="en-US" dirty="0"/>
              <a:t> Sox2 could be binding to bivalent promoters prior to activating lineage specific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1FD0F-78F0-D341-85F0-17C67FC79FD9}"/>
              </a:ext>
            </a:extLst>
          </p:cNvPr>
          <p:cNvSpPr txBox="1"/>
          <p:nvPr/>
        </p:nvSpPr>
        <p:spPr>
          <a:xfrm>
            <a:off x="9851225" y="5619790"/>
            <a:ext cx="214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is Sox2 recruited?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E78AA58-04F1-0C40-9AE1-0B4733DB5E03}"/>
                  </a:ext>
                </a:extLst>
              </p14:cNvPr>
              <p14:cNvContentPartPr/>
              <p14:nvPr/>
            </p14:nvContentPartPr>
            <p14:xfrm>
              <a:off x="1153162" y="3679451"/>
              <a:ext cx="674280" cy="885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E78AA58-04F1-0C40-9AE1-0B4733DB5E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7602" y="3653891"/>
                <a:ext cx="724680" cy="9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97609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74629A-3ED3-A842-9C0C-7B030E457FE2}"/>
              </a:ext>
            </a:extLst>
          </p:cNvPr>
          <p:cNvGrpSpPr/>
          <p:nvPr/>
        </p:nvGrpSpPr>
        <p:grpSpPr>
          <a:xfrm>
            <a:off x="0" y="1435395"/>
            <a:ext cx="6572693" cy="4571705"/>
            <a:chOff x="822200" y="1435394"/>
            <a:chExt cx="6572693" cy="45717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1C6463E-8CD2-EA43-AFA5-EFF92CFC7DE8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5113274" y="1435394"/>
              <a:chExt cx="6572693" cy="457170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597E4F-229C-F840-8FED-4CD11998EC74}"/>
                  </a:ext>
                </a:extLst>
              </p:cNvPr>
              <p:cNvGrpSpPr/>
              <p:nvPr/>
            </p:nvGrpSpPr>
            <p:grpSpPr>
              <a:xfrm>
                <a:off x="5113274" y="1435394"/>
                <a:ext cx="6572693" cy="4571705"/>
                <a:chOff x="226146" y="1325563"/>
                <a:chExt cx="7453425" cy="5208218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B35E565E-4441-6B44-88C5-4AC773D569CB}"/>
                    </a:ext>
                  </a:extLst>
                </p:cNvPr>
                <p:cNvGrpSpPr/>
                <p:nvPr/>
              </p:nvGrpSpPr>
              <p:grpSpPr>
                <a:xfrm>
                  <a:off x="226146" y="1325563"/>
                  <a:ext cx="7453425" cy="5208218"/>
                  <a:chOff x="85059" y="1334577"/>
                  <a:chExt cx="5336108" cy="3632702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194A986C-4AF0-684F-A5E6-A5AD599F3A6D}"/>
                      </a:ext>
                    </a:extLst>
                  </p:cNvPr>
                  <p:cNvGrpSpPr/>
                  <p:nvPr/>
                </p:nvGrpSpPr>
                <p:grpSpPr>
                  <a:xfrm>
                    <a:off x="85059" y="1334577"/>
                    <a:ext cx="5336108" cy="3632702"/>
                    <a:chOff x="85059" y="1334577"/>
                    <a:chExt cx="5336108" cy="3632702"/>
                  </a:xfrm>
                </p:grpSpPr>
                <p:sp>
                  <p:nvSpPr>
                    <p:cNvPr id="129" name="Freeform 128">
                      <a:extLst>
                        <a:ext uri="{FF2B5EF4-FFF2-40B4-BE49-F238E27FC236}">
                          <a16:creationId xmlns:a16="http://schemas.microsoft.com/office/drawing/2014/main" id="{C58F2CB3-5A53-1D41-AB84-04027F7CC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146" y="1632289"/>
                      <a:ext cx="4944021" cy="3334990"/>
                    </a:xfrm>
                    <a:custGeom>
                      <a:avLst/>
                      <a:gdLst>
                        <a:gd name="connsiteX0" fmla="*/ 437253 w 4944021"/>
                        <a:gd name="connsiteY0" fmla="*/ 2460783 h 3334990"/>
                        <a:gd name="connsiteX1" fmla="*/ 171439 w 4944021"/>
                        <a:gd name="connsiteY1" fmla="*/ 2684067 h 3334990"/>
                        <a:gd name="connsiteX2" fmla="*/ 97012 w 4944021"/>
                        <a:gd name="connsiteY2" fmla="*/ 2822290 h 3334990"/>
                        <a:gd name="connsiteX3" fmla="*/ 33216 w 4944021"/>
                        <a:gd name="connsiteY3" fmla="*/ 2939248 h 3334990"/>
                        <a:gd name="connsiteX4" fmla="*/ 1319 w 4944021"/>
                        <a:gd name="connsiteY4" fmla="*/ 3013676 h 3334990"/>
                        <a:gd name="connsiteX5" fmla="*/ 75746 w 4944021"/>
                        <a:gd name="connsiteY5" fmla="*/ 3088104 h 3334990"/>
                        <a:gd name="connsiteX6" fmla="*/ 160807 w 4944021"/>
                        <a:gd name="connsiteY6" fmla="*/ 3215694 h 3334990"/>
                        <a:gd name="connsiteX7" fmla="*/ 256500 w 4944021"/>
                        <a:gd name="connsiteY7" fmla="*/ 3290122 h 3334990"/>
                        <a:gd name="connsiteX8" fmla="*/ 384091 w 4944021"/>
                        <a:gd name="connsiteY8" fmla="*/ 3322020 h 3334990"/>
                        <a:gd name="connsiteX9" fmla="*/ 586109 w 4944021"/>
                        <a:gd name="connsiteY9" fmla="*/ 3332653 h 3334990"/>
                        <a:gd name="connsiteX10" fmla="*/ 926351 w 4944021"/>
                        <a:gd name="connsiteY10" fmla="*/ 3279490 h 3334990"/>
                        <a:gd name="connsiteX11" fmla="*/ 1117737 w 4944021"/>
                        <a:gd name="connsiteY11" fmla="*/ 3236960 h 3334990"/>
                        <a:gd name="connsiteX12" fmla="*/ 1298491 w 4944021"/>
                        <a:gd name="connsiteY12" fmla="*/ 3194429 h 3334990"/>
                        <a:gd name="connsiteX13" fmla="*/ 1436714 w 4944021"/>
                        <a:gd name="connsiteY13" fmla="*/ 3013676 h 3334990"/>
                        <a:gd name="connsiteX14" fmla="*/ 1659998 w 4944021"/>
                        <a:gd name="connsiteY14" fmla="*/ 3003043 h 3334990"/>
                        <a:gd name="connsiteX15" fmla="*/ 1840751 w 4944021"/>
                        <a:gd name="connsiteY15" fmla="*/ 3056206 h 3334990"/>
                        <a:gd name="connsiteX16" fmla="*/ 2085300 w 4944021"/>
                        <a:gd name="connsiteY16" fmla="*/ 3077471 h 3334990"/>
                        <a:gd name="connsiteX17" fmla="*/ 2276686 w 4944021"/>
                        <a:gd name="connsiteY17" fmla="*/ 3034941 h 3334990"/>
                        <a:gd name="connsiteX18" fmla="*/ 2510602 w 4944021"/>
                        <a:gd name="connsiteY18" fmla="*/ 2971146 h 3334990"/>
                        <a:gd name="connsiteX19" fmla="*/ 2723253 w 4944021"/>
                        <a:gd name="connsiteY19" fmla="*/ 2992411 h 3334990"/>
                        <a:gd name="connsiteX20" fmla="*/ 3106026 w 4944021"/>
                        <a:gd name="connsiteY20" fmla="*/ 3077471 h 3334990"/>
                        <a:gd name="connsiteX21" fmla="*/ 3403737 w 4944021"/>
                        <a:gd name="connsiteY21" fmla="*/ 3141267 h 3334990"/>
                        <a:gd name="connsiteX22" fmla="*/ 3850305 w 4944021"/>
                        <a:gd name="connsiteY22" fmla="*/ 3247592 h 3334990"/>
                        <a:gd name="connsiteX23" fmla="*/ 4148016 w 4944021"/>
                        <a:gd name="connsiteY23" fmla="*/ 3268857 h 3334990"/>
                        <a:gd name="connsiteX24" fmla="*/ 4403198 w 4944021"/>
                        <a:gd name="connsiteY24" fmla="*/ 3183797 h 3334990"/>
                        <a:gd name="connsiteX25" fmla="*/ 4626481 w 4944021"/>
                        <a:gd name="connsiteY25" fmla="*/ 3003043 h 3334990"/>
                        <a:gd name="connsiteX26" fmla="*/ 4828500 w 4944021"/>
                        <a:gd name="connsiteY26" fmla="*/ 2715964 h 3334990"/>
                        <a:gd name="connsiteX27" fmla="*/ 4934826 w 4944021"/>
                        <a:gd name="connsiteY27" fmla="*/ 2396987 h 3334990"/>
                        <a:gd name="connsiteX28" fmla="*/ 4934826 w 4944021"/>
                        <a:gd name="connsiteY28" fmla="*/ 1982318 h 3334990"/>
                        <a:gd name="connsiteX29" fmla="*/ 4902928 w 4944021"/>
                        <a:gd name="connsiteY29" fmla="*/ 1673974 h 3334990"/>
                        <a:gd name="connsiteX30" fmla="*/ 4828500 w 4944021"/>
                        <a:gd name="connsiteY30" fmla="*/ 1440057 h 3334990"/>
                        <a:gd name="connsiteX31" fmla="*/ 4669012 w 4944021"/>
                        <a:gd name="connsiteY31" fmla="*/ 1163611 h 3334990"/>
                        <a:gd name="connsiteX32" fmla="*/ 4392565 w 4944021"/>
                        <a:gd name="connsiteY32" fmla="*/ 780839 h 3334990"/>
                        <a:gd name="connsiteX33" fmla="*/ 3743979 w 4944021"/>
                        <a:gd name="connsiteY33" fmla="*/ 259843 h 3334990"/>
                        <a:gd name="connsiteX34" fmla="*/ 3382472 w 4944021"/>
                        <a:gd name="connsiteY34" fmla="*/ 132253 h 3334990"/>
                        <a:gd name="connsiteX35" fmla="*/ 2829579 w 4944021"/>
                        <a:gd name="connsiteY35" fmla="*/ 25927 h 3334990"/>
                        <a:gd name="connsiteX36" fmla="*/ 2531867 w 4944021"/>
                        <a:gd name="connsiteY36" fmla="*/ 4662 h 3334990"/>
                        <a:gd name="connsiteX37" fmla="*/ 2106565 w 4944021"/>
                        <a:gd name="connsiteY37" fmla="*/ 15294 h 3334990"/>
                        <a:gd name="connsiteX38" fmla="*/ 1659998 w 4944021"/>
                        <a:gd name="connsiteY38" fmla="*/ 153518 h 3334990"/>
                        <a:gd name="connsiteX39" fmla="*/ 1341021 w 4944021"/>
                        <a:gd name="connsiteY39" fmla="*/ 302374 h 3334990"/>
                        <a:gd name="connsiteX40" fmla="*/ 1043309 w 4944021"/>
                        <a:gd name="connsiteY40" fmla="*/ 546922 h 3334990"/>
                        <a:gd name="connsiteX41" fmla="*/ 809393 w 4944021"/>
                        <a:gd name="connsiteY41" fmla="*/ 812736 h 3334990"/>
                        <a:gd name="connsiteX42" fmla="*/ 628639 w 4944021"/>
                        <a:gd name="connsiteY42" fmla="*/ 1089183 h 3334990"/>
                        <a:gd name="connsiteX43" fmla="*/ 458519 w 4944021"/>
                        <a:gd name="connsiteY43" fmla="*/ 1418792 h 3334990"/>
                        <a:gd name="connsiteX44" fmla="*/ 362826 w 4944021"/>
                        <a:gd name="connsiteY44" fmla="*/ 1695239 h 3334990"/>
                        <a:gd name="connsiteX45" fmla="*/ 309663 w 4944021"/>
                        <a:gd name="connsiteY45" fmla="*/ 1918522 h 3334990"/>
                        <a:gd name="connsiteX46" fmla="*/ 299030 w 4944021"/>
                        <a:gd name="connsiteY46" fmla="*/ 2088643 h 3334990"/>
                        <a:gd name="connsiteX47" fmla="*/ 320295 w 4944021"/>
                        <a:gd name="connsiteY47" fmla="*/ 2248132 h 3334990"/>
                        <a:gd name="connsiteX48" fmla="*/ 373458 w 4944021"/>
                        <a:gd name="connsiteY48" fmla="*/ 2386355 h 3334990"/>
                        <a:gd name="connsiteX49" fmla="*/ 437253 w 4944021"/>
                        <a:gd name="connsiteY49" fmla="*/ 2460783 h 3334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4944021" h="3334990">
                          <a:moveTo>
                            <a:pt x="437253" y="2460783"/>
                          </a:moveTo>
                          <a:cubicBezTo>
                            <a:pt x="403583" y="2510402"/>
                            <a:pt x="228146" y="2623816"/>
                            <a:pt x="171439" y="2684067"/>
                          </a:cubicBezTo>
                          <a:cubicBezTo>
                            <a:pt x="114732" y="2744318"/>
                            <a:pt x="120049" y="2779760"/>
                            <a:pt x="97012" y="2822290"/>
                          </a:cubicBezTo>
                          <a:cubicBezTo>
                            <a:pt x="73975" y="2864820"/>
                            <a:pt x="49165" y="2907350"/>
                            <a:pt x="33216" y="2939248"/>
                          </a:cubicBezTo>
                          <a:cubicBezTo>
                            <a:pt x="17267" y="2971146"/>
                            <a:pt x="-5769" y="2988867"/>
                            <a:pt x="1319" y="3013676"/>
                          </a:cubicBezTo>
                          <a:cubicBezTo>
                            <a:pt x="8407" y="3038485"/>
                            <a:pt x="49165" y="3054434"/>
                            <a:pt x="75746" y="3088104"/>
                          </a:cubicBezTo>
                          <a:cubicBezTo>
                            <a:pt x="102327" y="3121774"/>
                            <a:pt x="130681" y="3182024"/>
                            <a:pt x="160807" y="3215694"/>
                          </a:cubicBezTo>
                          <a:cubicBezTo>
                            <a:pt x="190933" y="3249364"/>
                            <a:pt x="219286" y="3272401"/>
                            <a:pt x="256500" y="3290122"/>
                          </a:cubicBezTo>
                          <a:cubicBezTo>
                            <a:pt x="293714" y="3307843"/>
                            <a:pt x="329156" y="3314932"/>
                            <a:pt x="384091" y="3322020"/>
                          </a:cubicBezTo>
                          <a:cubicBezTo>
                            <a:pt x="439026" y="3329109"/>
                            <a:pt x="495732" y="3339741"/>
                            <a:pt x="586109" y="3332653"/>
                          </a:cubicBezTo>
                          <a:cubicBezTo>
                            <a:pt x="676486" y="3325565"/>
                            <a:pt x="837746" y="3295439"/>
                            <a:pt x="926351" y="3279490"/>
                          </a:cubicBezTo>
                          <a:cubicBezTo>
                            <a:pt x="1014956" y="3263541"/>
                            <a:pt x="1117737" y="3236960"/>
                            <a:pt x="1117737" y="3236960"/>
                          </a:cubicBezTo>
                          <a:cubicBezTo>
                            <a:pt x="1179760" y="3222783"/>
                            <a:pt x="1245328" y="3231643"/>
                            <a:pt x="1298491" y="3194429"/>
                          </a:cubicBezTo>
                          <a:cubicBezTo>
                            <a:pt x="1351654" y="3157215"/>
                            <a:pt x="1376463" y="3045574"/>
                            <a:pt x="1436714" y="3013676"/>
                          </a:cubicBezTo>
                          <a:cubicBezTo>
                            <a:pt x="1496965" y="2981778"/>
                            <a:pt x="1592659" y="2995955"/>
                            <a:pt x="1659998" y="3003043"/>
                          </a:cubicBezTo>
                          <a:cubicBezTo>
                            <a:pt x="1727338" y="3010131"/>
                            <a:pt x="1769867" y="3043801"/>
                            <a:pt x="1840751" y="3056206"/>
                          </a:cubicBezTo>
                          <a:cubicBezTo>
                            <a:pt x="1911635" y="3068611"/>
                            <a:pt x="2012644" y="3081015"/>
                            <a:pt x="2085300" y="3077471"/>
                          </a:cubicBezTo>
                          <a:cubicBezTo>
                            <a:pt x="2157956" y="3073927"/>
                            <a:pt x="2205802" y="3052662"/>
                            <a:pt x="2276686" y="3034941"/>
                          </a:cubicBezTo>
                          <a:cubicBezTo>
                            <a:pt x="2347570" y="3017220"/>
                            <a:pt x="2436174" y="2978234"/>
                            <a:pt x="2510602" y="2971146"/>
                          </a:cubicBezTo>
                          <a:cubicBezTo>
                            <a:pt x="2585030" y="2964058"/>
                            <a:pt x="2624016" y="2974690"/>
                            <a:pt x="2723253" y="2992411"/>
                          </a:cubicBezTo>
                          <a:cubicBezTo>
                            <a:pt x="2822490" y="3010132"/>
                            <a:pt x="3106026" y="3077471"/>
                            <a:pt x="3106026" y="3077471"/>
                          </a:cubicBezTo>
                          <a:lnTo>
                            <a:pt x="3403737" y="3141267"/>
                          </a:lnTo>
                          <a:cubicBezTo>
                            <a:pt x="3527783" y="3169620"/>
                            <a:pt x="3726258" y="3226327"/>
                            <a:pt x="3850305" y="3247592"/>
                          </a:cubicBezTo>
                          <a:cubicBezTo>
                            <a:pt x="3974352" y="3268857"/>
                            <a:pt x="4055867" y="3279490"/>
                            <a:pt x="4148016" y="3268857"/>
                          </a:cubicBezTo>
                          <a:cubicBezTo>
                            <a:pt x="4240165" y="3258225"/>
                            <a:pt x="4323454" y="3228099"/>
                            <a:pt x="4403198" y="3183797"/>
                          </a:cubicBezTo>
                          <a:cubicBezTo>
                            <a:pt x="4482942" y="3139495"/>
                            <a:pt x="4555597" y="3081015"/>
                            <a:pt x="4626481" y="3003043"/>
                          </a:cubicBezTo>
                          <a:cubicBezTo>
                            <a:pt x="4697365" y="2925071"/>
                            <a:pt x="4777109" y="2816973"/>
                            <a:pt x="4828500" y="2715964"/>
                          </a:cubicBezTo>
                          <a:cubicBezTo>
                            <a:pt x="4879891" y="2614955"/>
                            <a:pt x="4917105" y="2519261"/>
                            <a:pt x="4934826" y="2396987"/>
                          </a:cubicBezTo>
                          <a:cubicBezTo>
                            <a:pt x="4952547" y="2274713"/>
                            <a:pt x="4940142" y="2102820"/>
                            <a:pt x="4934826" y="1982318"/>
                          </a:cubicBezTo>
                          <a:cubicBezTo>
                            <a:pt x="4929510" y="1861816"/>
                            <a:pt x="4920649" y="1764351"/>
                            <a:pt x="4902928" y="1673974"/>
                          </a:cubicBezTo>
                          <a:cubicBezTo>
                            <a:pt x="4885207" y="1583597"/>
                            <a:pt x="4867486" y="1525117"/>
                            <a:pt x="4828500" y="1440057"/>
                          </a:cubicBezTo>
                          <a:cubicBezTo>
                            <a:pt x="4789514" y="1354997"/>
                            <a:pt x="4741668" y="1273481"/>
                            <a:pt x="4669012" y="1163611"/>
                          </a:cubicBezTo>
                          <a:cubicBezTo>
                            <a:pt x="4596356" y="1053741"/>
                            <a:pt x="4546737" y="931467"/>
                            <a:pt x="4392565" y="780839"/>
                          </a:cubicBezTo>
                          <a:cubicBezTo>
                            <a:pt x="4238393" y="630211"/>
                            <a:pt x="3912328" y="367941"/>
                            <a:pt x="3743979" y="259843"/>
                          </a:cubicBezTo>
                          <a:cubicBezTo>
                            <a:pt x="3575630" y="151745"/>
                            <a:pt x="3534872" y="171239"/>
                            <a:pt x="3382472" y="132253"/>
                          </a:cubicBezTo>
                          <a:cubicBezTo>
                            <a:pt x="3230072" y="93267"/>
                            <a:pt x="2971346" y="47192"/>
                            <a:pt x="2829579" y="25927"/>
                          </a:cubicBezTo>
                          <a:cubicBezTo>
                            <a:pt x="2687812" y="4662"/>
                            <a:pt x="2652369" y="6434"/>
                            <a:pt x="2531867" y="4662"/>
                          </a:cubicBezTo>
                          <a:cubicBezTo>
                            <a:pt x="2411365" y="2890"/>
                            <a:pt x="2251876" y="-9515"/>
                            <a:pt x="2106565" y="15294"/>
                          </a:cubicBezTo>
                          <a:cubicBezTo>
                            <a:pt x="1961254" y="40103"/>
                            <a:pt x="1787589" y="105671"/>
                            <a:pt x="1659998" y="153518"/>
                          </a:cubicBezTo>
                          <a:cubicBezTo>
                            <a:pt x="1532407" y="201365"/>
                            <a:pt x="1443802" y="236807"/>
                            <a:pt x="1341021" y="302374"/>
                          </a:cubicBezTo>
                          <a:cubicBezTo>
                            <a:pt x="1238240" y="367941"/>
                            <a:pt x="1131914" y="461862"/>
                            <a:pt x="1043309" y="546922"/>
                          </a:cubicBezTo>
                          <a:cubicBezTo>
                            <a:pt x="954704" y="631982"/>
                            <a:pt x="878505" y="722359"/>
                            <a:pt x="809393" y="812736"/>
                          </a:cubicBezTo>
                          <a:cubicBezTo>
                            <a:pt x="740281" y="903113"/>
                            <a:pt x="687118" y="988174"/>
                            <a:pt x="628639" y="1089183"/>
                          </a:cubicBezTo>
                          <a:cubicBezTo>
                            <a:pt x="570160" y="1190192"/>
                            <a:pt x="502821" y="1317783"/>
                            <a:pt x="458519" y="1418792"/>
                          </a:cubicBezTo>
                          <a:cubicBezTo>
                            <a:pt x="414217" y="1519801"/>
                            <a:pt x="387635" y="1611951"/>
                            <a:pt x="362826" y="1695239"/>
                          </a:cubicBezTo>
                          <a:cubicBezTo>
                            <a:pt x="338017" y="1778527"/>
                            <a:pt x="320296" y="1852955"/>
                            <a:pt x="309663" y="1918522"/>
                          </a:cubicBezTo>
                          <a:cubicBezTo>
                            <a:pt x="299030" y="1984089"/>
                            <a:pt x="297258" y="2033708"/>
                            <a:pt x="299030" y="2088643"/>
                          </a:cubicBezTo>
                          <a:cubicBezTo>
                            <a:pt x="300802" y="2143578"/>
                            <a:pt x="307890" y="2198513"/>
                            <a:pt x="320295" y="2248132"/>
                          </a:cubicBezTo>
                          <a:cubicBezTo>
                            <a:pt x="332700" y="2297751"/>
                            <a:pt x="353965" y="2349141"/>
                            <a:pt x="373458" y="2386355"/>
                          </a:cubicBezTo>
                          <a:cubicBezTo>
                            <a:pt x="392951" y="2423569"/>
                            <a:pt x="470923" y="2411164"/>
                            <a:pt x="437253" y="246078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0" name="Freeform 129">
                      <a:extLst>
                        <a:ext uri="{FF2B5EF4-FFF2-40B4-BE49-F238E27FC236}">
                          <a16:creationId xmlns:a16="http://schemas.microsoft.com/office/drawing/2014/main" id="{272EFC28-E866-C043-87F3-2967D01E8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059" y="1334577"/>
                      <a:ext cx="4125434" cy="3334990"/>
                    </a:xfrm>
                    <a:custGeom>
                      <a:avLst/>
                      <a:gdLst>
                        <a:gd name="connsiteX0" fmla="*/ 4125433 w 4125433"/>
                        <a:gd name="connsiteY0" fmla="*/ 552893 h 3359889"/>
                        <a:gd name="connsiteX1" fmla="*/ 3806456 w 4125433"/>
                        <a:gd name="connsiteY1" fmla="*/ 361507 h 3359889"/>
                        <a:gd name="connsiteX2" fmla="*/ 3646968 w 4125433"/>
                        <a:gd name="connsiteY2" fmla="*/ 276447 h 3359889"/>
                        <a:gd name="connsiteX3" fmla="*/ 3466214 w 4125433"/>
                        <a:gd name="connsiteY3" fmla="*/ 191386 h 3359889"/>
                        <a:gd name="connsiteX4" fmla="*/ 3232298 w 4125433"/>
                        <a:gd name="connsiteY4" fmla="*/ 116958 h 3359889"/>
                        <a:gd name="connsiteX5" fmla="*/ 2838893 w 4125433"/>
                        <a:gd name="connsiteY5" fmla="*/ 42531 h 3359889"/>
                        <a:gd name="connsiteX6" fmla="*/ 2488019 w 4125433"/>
                        <a:gd name="connsiteY6" fmla="*/ 0 h 3359889"/>
                        <a:gd name="connsiteX7" fmla="*/ 2169042 w 4125433"/>
                        <a:gd name="connsiteY7" fmla="*/ 10633 h 3359889"/>
                        <a:gd name="connsiteX8" fmla="*/ 1828800 w 4125433"/>
                        <a:gd name="connsiteY8" fmla="*/ 63796 h 3359889"/>
                        <a:gd name="connsiteX9" fmla="*/ 1531088 w 4125433"/>
                        <a:gd name="connsiteY9" fmla="*/ 138224 h 3359889"/>
                        <a:gd name="connsiteX10" fmla="*/ 1339702 w 4125433"/>
                        <a:gd name="connsiteY10" fmla="*/ 244549 h 3359889"/>
                        <a:gd name="connsiteX11" fmla="*/ 1127051 w 4125433"/>
                        <a:gd name="connsiteY11" fmla="*/ 361507 h 3359889"/>
                        <a:gd name="connsiteX12" fmla="*/ 956930 w 4125433"/>
                        <a:gd name="connsiteY12" fmla="*/ 478465 h 3359889"/>
                        <a:gd name="connsiteX13" fmla="*/ 839972 w 4125433"/>
                        <a:gd name="connsiteY13" fmla="*/ 584791 h 3359889"/>
                        <a:gd name="connsiteX14" fmla="*/ 723014 w 4125433"/>
                        <a:gd name="connsiteY14" fmla="*/ 723014 h 3359889"/>
                        <a:gd name="connsiteX15" fmla="*/ 595423 w 4125433"/>
                        <a:gd name="connsiteY15" fmla="*/ 839972 h 3359889"/>
                        <a:gd name="connsiteX16" fmla="*/ 510363 w 4125433"/>
                        <a:gd name="connsiteY16" fmla="*/ 999461 h 3359889"/>
                        <a:gd name="connsiteX17" fmla="*/ 382772 w 4125433"/>
                        <a:gd name="connsiteY17" fmla="*/ 1190847 h 3359889"/>
                        <a:gd name="connsiteX18" fmla="*/ 276447 w 4125433"/>
                        <a:gd name="connsiteY18" fmla="*/ 1456661 h 3359889"/>
                        <a:gd name="connsiteX19" fmla="*/ 202019 w 4125433"/>
                        <a:gd name="connsiteY19" fmla="*/ 1711842 h 3359889"/>
                        <a:gd name="connsiteX20" fmla="*/ 148856 w 4125433"/>
                        <a:gd name="connsiteY20" fmla="*/ 1913861 h 3359889"/>
                        <a:gd name="connsiteX21" fmla="*/ 148856 w 4125433"/>
                        <a:gd name="connsiteY21" fmla="*/ 2137145 h 3359889"/>
                        <a:gd name="connsiteX22" fmla="*/ 148856 w 4125433"/>
                        <a:gd name="connsiteY22" fmla="*/ 2317898 h 3359889"/>
                        <a:gd name="connsiteX23" fmla="*/ 223284 w 4125433"/>
                        <a:gd name="connsiteY23" fmla="*/ 2434856 h 3359889"/>
                        <a:gd name="connsiteX24" fmla="*/ 318977 w 4125433"/>
                        <a:gd name="connsiteY24" fmla="*/ 2573079 h 3359889"/>
                        <a:gd name="connsiteX25" fmla="*/ 202019 w 4125433"/>
                        <a:gd name="connsiteY25" fmla="*/ 2658140 h 3359889"/>
                        <a:gd name="connsiteX26" fmla="*/ 74428 w 4125433"/>
                        <a:gd name="connsiteY26" fmla="*/ 2796363 h 3359889"/>
                        <a:gd name="connsiteX27" fmla="*/ 10633 w 4125433"/>
                        <a:gd name="connsiteY27" fmla="*/ 2945219 h 3359889"/>
                        <a:gd name="connsiteX28" fmla="*/ 0 w 4125433"/>
                        <a:gd name="connsiteY28" fmla="*/ 3083442 h 3359889"/>
                        <a:gd name="connsiteX29" fmla="*/ 53163 w 4125433"/>
                        <a:gd name="connsiteY29" fmla="*/ 3189768 h 3359889"/>
                        <a:gd name="connsiteX30" fmla="*/ 170121 w 4125433"/>
                        <a:gd name="connsiteY30" fmla="*/ 3264196 h 3359889"/>
                        <a:gd name="connsiteX31" fmla="*/ 318977 w 4125433"/>
                        <a:gd name="connsiteY31" fmla="*/ 3327991 h 3359889"/>
                        <a:gd name="connsiteX32" fmla="*/ 404037 w 4125433"/>
                        <a:gd name="connsiteY32" fmla="*/ 3359889 h 3359889"/>
                        <a:gd name="connsiteX33" fmla="*/ 446568 w 4125433"/>
                        <a:gd name="connsiteY33" fmla="*/ 3359889 h 3359889"/>
                        <a:gd name="connsiteX34" fmla="*/ 531628 w 4125433"/>
                        <a:gd name="connsiteY34" fmla="*/ 3157870 h 3359889"/>
                        <a:gd name="connsiteX35" fmla="*/ 627321 w 4125433"/>
                        <a:gd name="connsiteY35" fmla="*/ 3009014 h 3359889"/>
                        <a:gd name="connsiteX36" fmla="*/ 786809 w 4125433"/>
                        <a:gd name="connsiteY36" fmla="*/ 2881424 h 3359889"/>
                        <a:gd name="connsiteX37" fmla="*/ 829340 w 4125433"/>
                        <a:gd name="connsiteY37" fmla="*/ 2828261 h 3359889"/>
                        <a:gd name="connsiteX38" fmla="*/ 829340 w 4125433"/>
                        <a:gd name="connsiteY38" fmla="*/ 2828261 h 3359889"/>
                        <a:gd name="connsiteX39" fmla="*/ 829340 w 4125433"/>
                        <a:gd name="connsiteY39" fmla="*/ 2828261 h 3359889"/>
                        <a:gd name="connsiteX40" fmla="*/ 754912 w 4125433"/>
                        <a:gd name="connsiteY40" fmla="*/ 2626242 h 3359889"/>
                        <a:gd name="connsiteX41" fmla="*/ 754912 w 4125433"/>
                        <a:gd name="connsiteY41" fmla="*/ 2456121 h 3359889"/>
                        <a:gd name="connsiteX42" fmla="*/ 765544 w 4125433"/>
                        <a:gd name="connsiteY42" fmla="*/ 2243470 h 3359889"/>
                        <a:gd name="connsiteX43" fmla="*/ 797442 w 4125433"/>
                        <a:gd name="connsiteY43" fmla="*/ 2052084 h 3359889"/>
                        <a:gd name="connsiteX44" fmla="*/ 861237 w 4125433"/>
                        <a:gd name="connsiteY44" fmla="*/ 1860698 h 3359889"/>
                        <a:gd name="connsiteX45" fmla="*/ 1010093 w 4125433"/>
                        <a:gd name="connsiteY45" fmla="*/ 1573619 h 3359889"/>
                        <a:gd name="connsiteX46" fmla="*/ 1095154 w 4125433"/>
                        <a:gd name="connsiteY46" fmla="*/ 1371600 h 3359889"/>
                        <a:gd name="connsiteX47" fmla="*/ 1275907 w 4125433"/>
                        <a:gd name="connsiteY47" fmla="*/ 1095154 h 3359889"/>
                        <a:gd name="connsiteX48" fmla="*/ 1467293 w 4125433"/>
                        <a:gd name="connsiteY48" fmla="*/ 893135 h 3359889"/>
                        <a:gd name="connsiteX49" fmla="*/ 1616149 w 4125433"/>
                        <a:gd name="connsiteY49" fmla="*/ 744279 h 3359889"/>
                        <a:gd name="connsiteX50" fmla="*/ 1998921 w 4125433"/>
                        <a:gd name="connsiteY50" fmla="*/ 531628 h 3359889"/>
                        <a:gd name="connsiteX51" fmla="*/ 2371061 w 4125433"/>
                        <a:gd name="connsiteY51" fmla="*/ 414670 h 3359889"/>
                        <a:gd name="connsiteX52" fmla="*/ 2860158 w 4125433"/>
                        <a:gd name="connsiteY52" fmla="*/ 361507 h 3359889"/>
                        <a:gd name="connsiteX53" fmla="*/ 3285461 w 4125433"/>
                        <a:gd name="connsiteY53" fmla="*/ 372140 h 3359889"/>
                        <a:gd name="connsiteX54" fmla="*/ 3625702 w 4125433"/>
                        <a:gd name="connsiteY54" fmla="*/ 414670 h 3359889"/>
                        <a:gd name="connsiteX55" fmla="*/ 3880884 w 4125433"/>
                        <a:gd name="connsiteY55" fmla="*/ 499731 h 3359889"/>
                        <a:gd name="connsiteX56" fmla="*/ 3997842 w 4125433"/>
                        <a:gd name="connsiteY56" fmla="*/ 531628 h 3359889"/>
                        <a:gd name="connsiteX57" fmla="*/ 4125433 w 4125433"/>
                        <a:gd name="connsiteY57" fmla="*/ 552893 h 3359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4125433" h="3359889">
                          <a:moveTo>
                            <a:pt x="4125433" y="552893"/>
                          </a:moveTo>
                          <a:lnTo>
                            <a:pt x="3806456" y="361507"/>
                          </a:lnTo>
                          <a:lnTo>
                            <a:pt x="3646968" y="276447"/>
                          </a:lnTo>
                          <a:lnTo>
                            <a:pt x="3466214" y="191386"/>
                          </a:lnTo>
                          <a:lnTo>
                            <a:pt x="3232298" y="116958"/>
                          </a:lnTo>
                          <a:lnTo>
                            <a:pt x="2838893" y="42531"/>
                          </a:lnTo>
                          <a:lnTo>
                            <a:pt x="2488019" y="0"/>
                          </a:lnTo>
                          <a:lnTo>
                            <a:pt x="2169042" y="10633"/>
                          </a:lnTo>
                          <a:lnTo>
                            <a:pt x="1828800" y="63796"/>
                          </a:lnTo>
                          <a:lnTo>
                            <a:pt x="1531088" y="138224"/>
                          </a:lnTo>
                          <a:lnTo>
                            <a:pt x="1339702" y="244549"/>
                          </a:lnTo>
                          <a:lnTo>
                            <a:pt x="1127051" y="361507"/>
                          </a:lnTo>
                          <a:lnTo>
                            <a:pt x="956930" y="478465"/>
                          </a:lnTo>
                          <a:lnTo>
                            <a:pt x="839972" y="584791"/>
                          </a:lnTo>
                          <a:lnTo>
                            <a:pt x="723014" y="723014"/>
                          </a:lnTo>
                          <a:lnTo>
                            <a:pt x="595423" y="839972"/>
                          </a:lnTo>
                          <a:lnTo>
                            <a:pt x="510363" y="999461"/>
                          </a:lnTo>
                          <a:lnTo>
                            <a:pt x="382772" y="1190847"/>
                          </a:lnTo>
                          <a:lnTo>
                            <a:pt x="276447" y="1456661"/>
                          </a:lnTo>
                          <a:lnTo>
                            <a:pt x="202019" y="1711842"/>
                          </a:lnTo>
                          <a:lnTo>
                            <a:pt x="148856" y="1913861"/>
                          </a:lnTo>
                          <a:lnTo>
                            <a:pt x="148856" y="2137145"/>
                          </a:lnTo>
                          <a:lnTo>
                            <a:pt x="148856" y="2317898"/>
                          </a:lnTo>
                          <a:lnTo>
                            <a:pt x="223284" y="2434856"/>
                          </a:lnTo>
                          <a:lnTo>
                            <a:pt x="318977" y="2573079"/>
                          </a:lnTo>
                          <a:lnTo>
                            <a:pt x="202019" y="2658140"/>
                          </a:lnTo>
                          <a:lnTo>
                            <a:pt x="74428" y="2796363"/>
                          </a:lnTo>
                          <a:lnTo>
                            <a:pt x="10633" y="2945219"/>
                          </a:lnTo>
                          <a:lnTo>
                            <a:pt x="0" y="3083442"/>
                          </a:lnTo>
                          <a:lnTo>
                            <a:pt x="53163" y="3189768"/>
                          </a:lnTo>
                          <a:lnTo>
                            <a:pt x="170121" y="3264196"/>
                          </a:lnTo>
                          <a:lnTo>
                            <a:pt x="318977" y="3327991"/>
                          </a:lnTo>
                          <a:lnTo>
                            <a:pt x="404037" y="3359889"/>
                          </a:lnTo>
                          <a:lnTo>
                            <a:pt x="446568" y="3359889"/>
                          </a:lnTo>
                          <a:lnTo>
                            <a:pt x="531628" y="3157870"/>
                          </a:lnTo>
                          <a:lnTo>
                            <a:pt x="627321" y="3009014"/>
                          </a:lnTo>
                          <a:lnTo>
                            <a:pt x="786809" y="2881424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829340" y="2828261"/>
                          </a:lnTo>
                          <a:lnTo>
                            <a:pt x="754912" y="2626242"/>
                          </a:lnTo>
                          <a:lnTo>
                            <a:pt x="754912" y="2456121"/>
                          </a:lnTo>
                          <a:lnTo>
                            <a:pt x="765544" y="2243470"/>
                          </a:lnTo>
                          <a:lnTo>
                            <a:pt x="797442" y="2052084"/>
                          </a:lnTo>
                          <a:lnTo>
                            <a:pt x="861237" y="1860698"/>
                          </a:lnTo>
                          <a:lnTo>
                            <a:pt x="1010093" y="1573619"/>
                          </a:lnTo>
                          <a:lnTo>
                            <a:pt x="1095154" y="1371600"/>
                          </a:lnTo>
                          <a:lnTo>
                            <a:pt x="1275907" y="1095154"/>
                          </a:lnTo>
                          <a:lnTo>
                            <a:pt x="1467293" y="893135"/>
                          </a:lnTo>
                          <a:lnTo>
                            <a:pt x="1616149" y="744279"/>
                          </a:lnTo>
                          <a:lnTo>
                            <a:pt x="1998921" y="531628"/>
                          </a:lnTo>
                          <a:lnTo>
                            <a:pt x="2371061" y="414670"/>
                          </a:lnTo>
                          <a:lnTo>
                            <a:pt x="2860158" y="361507"/>
                          </a:lnTo>
                          <a:lnTo>
                            <a:pt x="3285461" y="372140"/>
                          </a:lnTo>
                          <a:lnTo>
                            <a:pt x="3625702" y="414670"/>
                          </a:lnTo>
                          <a:lnTo>
                            <a:pt x="3880884" y="499731"/>
                          </a:lnTo>
                          <a:lnTo>
                            <a:pt x="3997842" y="531628"/>
                          </a:lnTo>
                          <a:lnTo>
                            <a:pt x="4125433" y="552893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  <a:ln w="317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6C105527-EC9B-5E42-82AD-69EA13B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393405" y="3891516"/>
                    <a:ext cx="1170202" cy="519620"/>
                    <a:chOff x="393405" y="3891516"/>
                    <a:chExt cx="1170202" cy="519620"/>
                  </a:xfrm>
                </p:grpSpPr>
                <p:sp>
                  <p:nvSpPr>
                    <p:cNvPr id="127" name="Freeform 126">
                      <a:extLst>
                        <a:ext uri="{FF2B5EF4-FFF2-40B4-BE49-F238E27FC236}">
                          <a16:creationId xmlns:a16="http://schemas.microsoft.com/office/drawing/2014/main" id="{696A0D19-40C5-4B4E-BC2E-45EDF30B3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135" y="4093535"/>
                      <a:ext cx="670472" cy="317601"/>
                    </a:xfrm>
                    <a:custGeom>
                      <a:avLst/>
                      <a:gdLst>
                        <a:gd name="connsiteX0" fmla="*/ 0 w 670472"/>
                        <a:gd name="connsiteY0" fmla="*/ 0 h 317601"/>
                        <a:gd name="connsiteX1" fmla="*/ 287079 w 670472"/>
                        <a:gd name="connsiteY1" fmla="*/ 159488 h 317601"/>
                        <a:gd name="connsiteX2" fmla="*/ 542260 w 670472"/>
                        <a:gd name="connsiteY2" fmla="*/ 180753 h 317601"/>
                        <a:gd name="connsiteX3" fmla="*/ 659218 w 670472"/>
                        <a:gd name="connsiteY3" fmla="*/ 308344 h 317601"/>
                        <a:gd name="connsiteX4" fmla="*/ 659218 w 670472"/>
                        <a:gd name="connsiteY4" fmla="*/ 297712 h 317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70472" h="317601">
                          <a:moveTo>
                            <a:pt x="0" y="0"/>
                          </a:moveTo>
                          <a:cubicBezTo>
                            <a:pt x="98351" y="64681"/>
                            <a:pt x="196702" y="129363"/>
                            <a:pt x="287079" y="159488"/>
                          </a:cubicBezTo>
                          <a:cubicBezTo>
                            <a:pt x="377456" y="189613"/>
                            <a:pt x="480237" y="155944"/>
                            <a:pt x="542260" y="180753"/>
                          </a:cubicBezTo>
                          <a:cubicBezTo>
                            <a:pt x="604283" y="205562"/>
                            <a:pt x="659218" y="308344"/>
                            <a:pt x="659218" y="308344"/>
                          </a:cubicBezTo>
                          <a:cubicBezTo>
                            <a:pt x="678711" y="327837"/>
                            <a:pt x="668964" y="312774"/>
                            <a:pt x="659218" y="297712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Freeform 127">
                      <a:extLst>
                        <a:ext uri="{FF2B5EF4-FFF2-40B4-BE49-F238E27FC236}">
                          <a16:creationId xmlns:a16="http://schemas.microsoft.com/office/drawing/2014/main" id="{83DB2E5B-1369-5145-B65B-76F0C4F38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5" y="3891516"/>
                      <a:ext cx="478465" cy="148856"/>
                    </a:xfrm>
                    <a:custGeom>
                      <a:avLst/>
                      <a:gdLst>
                        <a:gd name="connsiteX0" fmla="*/ 0 w 478465"/>
                        <a:gd name="connsiteY0" fmla="*/ 0 h 148856"/>
                        <a:gd name="connsiteX1" fmla="*/ 148855 w 478465"/>
                        <a:gd name="connsiteY1" fmla="*/ 95693 h 148856"/>
                        <a:gd name="connsiteX2" fmla="*/ 318976 w 478465"/>
                        <a:gd name="connsiteY2" fmla="*/ 138224 h 148856"/>
                        <a:gd name="connsiteX3" fmla="*/ 478465 w 478465"/>
                        <a:gd name="connsiteY3" fmla="*/ 148856 h 148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8465" h="148856">
                          <a:moveTo>
                            <a:pt x="0" y="0"/>
                          </a:moveTo>
                          <a:cubicBezTo>
                            <a:pt x="47846" y="36328"/>
                            <a:pt x="95692" y="72656"/>
                            <a:pt x="148855" y="95693"/>
                          </a:cubicBezTo>
                          <a:cubicBezTo>
                            <a:pt x="202018" y="118730"/>
                            <a:pt x="264041" y="129364"/>
                            <a:pt x="318976" y="138224"/>
                          </a:cubicBezTo>
                          <a:cubicBezTo>
                            <a:pt x="373911" y="147084"/>
                            <a:pt x="426188" y="147970"/>
                            <a:pt x="478465" y="148856"/>
                          </a:cubicBezTo>
                        </a:path>
                      </a:pathLst>
                    </a:custGeom>
                    <a:noFill/>
                    <a:ln w="317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FEC19D1-06D3-F64E-A5B3-14268296586B}"/>
                    </a:ext>
                  </a:extLst>
                </p:cNvPr>
                <p:cNvGrpSpPr/>
                <p:nvPr/>
              </p:nvGrpSpPr>
              <p:grpSpPr>
                <a:xfrm>
                  <a:off x="2669888" y="3591702"/>
                  <a:ext cx="3742566" cy="2195126"/>
                  <a:chOff x="2025986" y="2847702"/>
                  <a:chExt cx="2679404" cy="1531088"/>
                </a:xfrm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FA11B69F-1117-8E40-9B00-814649822822}"/>
                      </a:ext>
                    </a:extLst>
                  </p:cNvPr>
                  <p:cNvSpPr/>
                  <p:nvPr/>
                </p:nvSpPr>
                <p:spPr>
                  <a:xfrm>
                    <a:off x="2079149" y="3347432"/>
                    <a:ext cx="1860697" cy="1031358"/>
                  </a:xfrm>
                  <a:custGeom>
                    <a:avLst/>
                    <a:gdLst>
                      <a:gd name="connsiteX0" fmla="*/ 63795 w 1860697"/>
                      <a:gd name="connsiteY0" fmla="*/ 329610 h 1031358"/>
                      <a:gd name="connsiteX1" fmla="*/ 0 w 1860697"/>
                      <a:gd name="connsiteY1" fmla="*/ 414670 h 1031358"/>
                      <a:gd name="connsiteX2" fmla="*/ 10632 w 1860697"/>
                      <a:gd name="connsiteY2" fmla="*/ 584791 h 1031358"/>
                      <a:gd name="connsiteX3" fmla="*/ 85060 w 1860697"/>
                      <a:gd name="connsiteY3" fmla="*/ 723014 h 1031358"/>
                      <a:gd name="connsiteX4" fmla="*/ 202018 w 1860697"/>
                      <a:gd name="connsiteY4" fmla="*/ 850605 h 1031358"/>
                      <a:gd name="connsiteX5" fmla="*/ 382772 w 1860697"/>
                      <a:gd name="connsiteY5" fmla="*/ 956931 h 1031358"/>
                      <a:gd name="connsiteX6" fmla="*/ 520995 w 1860697"/>
                      <a:gd name="connsiteY6" fmla="*/ 1020726 h 1031358"/>
                      <a:gd name="connsiteX7" fmla="*/ 723014 w 1860697"/>
                      <a:gd name="connsiteY7" fmla="*/ 1031358 h 1031358"/>
                      <a:gd name="connsiteX8" fmla="*/ 946297 w 1860697"/>
                      <a:gd name="connsiteY8" fmla="*/ 925033 h 1031358"/>
                      <a:gd name="connsiteX9" fmla="*/ 1052623 w 1860697"/>
                      <a:gd name="connsiteY9" fmla="*/ 861238 h 1031358"/>
                      <a:gd name="connsiteX10" fmla="*/ 1201479 w 1860697"/>
                      <a:gd name="connsiteY10" fmla="*/ 733647 h 1031358"/>
                      <a:gd name="connsiteX11" fmla="*/ 1318437 w 1860697"/>
                      <a:gd name="connsiteY11" fmla="*/ 648586 h 1031358"/>
                      <a:gd name="connsiteX12" fmla="*/ 1477925 w 1860697"/>
                      <a:gd name="connsiteY12" fmla="*/ 552893 h 1031358"/>
                      <a:gd name="connsiteX13" fmla="*/ 1679944 w 1860697"/>
                      <a:gd name="connsiteY13" fmla="*/ 489098 h 1031358"/>
                      <a:gd name="connsiteX14" fmla="*/ 1860697 w 1860697"/>
                      <a:gd name="connsiteY14" fmla="*/ 425303 h 1031358"/>
                      <a:gd name="connsiteX15" fmla="*/ 1711841 w 1860697"/>
                      <a:gd name="connsiteY15" fmla="*/ 329610 h 1031358"/>
                      <a:gd name="connsiteX16" fmla="*/ 1605516 w 1860697"/>
                      <a:gd name="connsiteY16" fmla="*/ 106326 h 1031358"/>
                      <a:gd name="connsiteX17" fmla="*/ 1552353 w 1860697"/>
                      <a:gd name="connsiteY17" fmla="*/ 0 h 1031358"/>
                      <a:gd name="connsiteX18" fmla="*/ 1360967 w 1860697"/>
                      <a:gd name="connsiteY18" fmla="*/ 31898 h 1031358"/>
                      <a:gd name="connsiteX19" fmla="*/ 1073888 w 1860697"/>
                      <a:gd name="connsiteY19" fmla="*/ 106326 h 1031358"/>
                      <a:gd name="connsiteX20" fmla="*/ 882502 w 1860697"/>
                      <a:gd name="connsiteY20" fmla="*/ 138224 h 1031358"/>
                      <a:gd name="connsiteX21" fmla="*/ 691116 w 1860697"/>
                      <a:gd name="connsiteY21" fmla="*/ 223284 h 1031358"/>
                      <a:gd name="connsiteX22" fmla="*/ 404037 w 1860697"/>
                      <a:gd name="connsiteY22" fmla="*/ 308345 h 1031358"/>
                      <a:gd name="connsiteX23" fmla="*/ 191386 w 1860697"/>
                      <a:gd name="connsiteY23" fmla="*/ 350875 h 1031358"/>
                      <a:gd name="connsiteX24" fmla="*/ 63795 w 1860697"/>
                      <a:gd name="connsiteY24" fmla="*/ 329610 h 1031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860697" h="1031358">
                        <a:moveTo>
                          <a:pt x="63795" y="329610"/>
                        </a:moveTo>
                        <a:lnTo>
                          <a:pt x="0" y="414670"/>
                        </a:lnTo>
                        <a:lnTo>
                          <a:pt x="10632" y="584791"/>
                        </a:lnTo>
                        <a:lnTo>
                          <a:pt x="85060" y="723014"/>
                        </a:lnTo>
                        <a:lnTo>
                          <a:pt x="202018" y="850605"/>
                        </a:lnTo>
                        <a:lnTo>
                          <a:pt x="382772" y="956931"/>
                        </a:lnTo>
                        <a:lnTo>
                          <a:pt x="520995" y="1020726"/>
                        </a:lnTo>
                        <a:lnTo>
                          <a:pt x="723014" y="1031358"/>
                        </a:lnTo>
                        <a:lnTo>
                          <a:pt x="946297" y="925033"/>
                        </a:lnTo>
                        <a:lnTo>
                          <a:pt x="1052623" y="861238"/>
                        </a:lnTo>
                        <a:lnTo>
                          <a:pt x="1201479" y="733647"/>
                        </a:lnTo>
                        <a:lnTo>
                          <a:pt x="1318437" y="648586"/>
                        </a:lnTo>
                        <a:lnTo>
                          <a:pt x="1477925" y="552893"/>
                        </a:lnTo>
                        <a:lnTo>
                          <a:pt x="1679944" y="489098"/>
                        </a:lnTo>
                        <a:lnTo>
                          <a:pt x="1860697" y="425303"/>
                        </a:lnTo>
                        <a:lnTo>
                          <a:pt x="1711841" y="329610"/>
                        </a:lnTo>
                        <a:lnTo>
                          <a:pt x="1605516" y="106326"/>
                        </a:lnTo>
                        <a:lnTo>
                          <a:pt x="1552353" y="0"/>
                        </a:lnTo>
                        <a:lnTo>
                          <a:pt x="1360967" y="31898"/>
                        </a:lnTo>
                        <a:lnTo>
                          <a:pt x="1073888" y="106326"/>
                        </a:lnTo>
                        <a:lnTo>
                          <a:pt x="882502" y="138224"/>
                        </a:lnTo>
                        <a:lnTo>
                          <a:pt x="691116" y="223284"/>
                        </a:lnTo>
                        <a:lnTo>
                          <a:pt x="404037" y="308345"/>
                        </a:lnTo>
                        <a:lnTo>
                          <a:pt x="191386" y="350875"/>
                        </a:lnTo>
                        <a:lnTo>
                          <a:pt x="63795" y="32961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0A6894B4-7739-754E-9E53-62C4557A26F1}"/>
                      </a:ext>
                    </a:extLst>
                  </p:cNvPr>
                  <p:cNvSpPr/>
                  <p:nvPr/>
                </p:nvSpPr>
                <p:spPr>
                  <a:xfrm>
                    <a:off x="2025986" y="2847702"/>
                    <a:ext cx="1669311" cy="839972"/>
                  </a:xfrm>
                  <a:custGeom>
                    <a:avLst/>
                    <a:gdLst>
                      <a:gd name="connsiteX0" fmla="*/ 1669311 w 1669311"/>
                      <a:gd name="connsiteY0" fmla="*/ 42530 h 839972"/>
                      <a:gd name="connsiteX1" fmla="*/ 1297172 w 1669311"/>
                      <a:gd name="connsiteY1" fmla="*/ 21265 h 839972"/>
                      <a:gd name="connsiteX2" fmla="*/ 946298 w 1669311"/>
                      <a:gd name="connsiteY2" fmla="*/ 0 h 839972"/>
                      <a:gd name="connsiteX3" fmla="*/ 701749 w 1669311"/>
                      <a:gd name="connsiteY3" fmla="*/ 0 h 839972"/>
                      <a:gd name="connsiteX4" fmla="*/ 361507 w 1669311"/>
                      <a:gd name="connsiteY4" fmla="*/ 85061 h 839972"/>
                      <a:gd name="connsiteX5" fmla="*/ 191386 w 1669311"/>
                      <a:gd name="connsiteY5" fmla="*/ 170121 h 839972"/>
                      <a:gd name="connsiteX6" fmla="*/ 74428 w 1669311"/>
                      <a:gd name="connsiteY6" fmla="*/ 265814 h 839972"/>
                      <a:gd name="connsiteX7" fmla="*/ 0 w 1669311"/>
                      <a:gd name="connsiteY7" fmla="*/ 404037 h 839972"/>
                      <a:gd name="connsiteX8" fmla="*/ 0 w 1669311"/>
                      <a:gd name="connsiteY8" fmla="*/ 606056 h 839972"/>
                      <a:gd name="connsiteX9" fmla="*/ 31898 w 1669311"/>
                      <a:gd name="connsiteY9" fmla="*/ 744279 h 839972"/>
                      <a:gd name="connsiteX10" fmla="*/ 159488 w 1669311"/>
                      <a:gd name="connsiteY10" fmla="*/ 839972 h 839972"/>
                      <a:gd name="connsiteX11" fmla="*/ 372139 w 1669311"/>
                      <a:gd name="connsiteY11" fmla="*/ 808075 h 839972"/>
                      <a:gd name="connsiteX12" fmla="*/ 595423 w 1669311"/>
                      <a:gd name="connsiteY12" fmla="*/ 765544 h 839972"/>
                      <a:gd name="connsiteX13" fmla="*/ 797442 w 1669311"/>
                      <a:gd name="connsiteY13" fmla="*/ 680484 h 839972"/>
                      <a:gd name="connsiteX14" fmla="*/ 1052623 w 1669311"/>
                      <a:gd name="connsiteY14" fmla="*/ 595423 h 839972"/>
                      <a:gd name="connsiteX15" fmla="*/ 1254642 w 1669311"/>
                      <a:gd name="connsiteY15" fmla="*/ 563526 h 839972"/>
                      <a:gd name="connsiteX16" fmla="*/ 1477925 w 1669311"/>
                      <a:gd name="connsiteY16" fmla="*/ 510363 h 839972"/>
                      <a:gd name="connsiteX17" fmla="*/ 1594884 w 1669311"/>
                      <a:gd name="connsiteY17" fmla="*/ 478465 h 839972"/>
                      <a:gd name="connsiteX18" fmla="*/ 1584251 w 1669311"/>
                      <a:gd name="connsiteY18" fmla="*/ 435935 h 839972"/>
                      <a:gd name="connsiteX19" fmla="*/ 1573618 w 1669311"/>
                      <a:gd name="connsiteY19" fmla="*/ 233916 h 839972"/>
                      <a:gd name="connsiteX20" fmla="*/ 1669311 w 1669311"/>
                      <a:gd name="connsiteY20" fmla="*/ 42530 h 83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669311" h="839972">
                        <a:moveTo>
                          <a:pt x="1669311" y="42530"/>
                        </a:moveTo>
                        <a:lnTo>
                          <a:pt x="1297172" y="21265"/>
                        </a:lnTo>
                        <a:lnTo>
                          <a:pt x="946298" y="0"/>
                        </a:lnTo>
                        <a:lnTo>
                          <a:pt x="701749" y="0"/>
                        </a:lnTo>
                        <a:lnTo>
                          <a:pt x="361507" y="85061"/>
                        </a:lnTo>
                        <a:lnTo>
                          <a:pt x="191386" y="170121"/>
                        </a:lnTo>
                        <a:lnTo>
                          <a:pt x="74428" y="265814"/>
                        </a:lnTo>
                        <a:lnTo>
                          <a:pt x="0" y="404037"/>
                        </a:lnTo>
                        <a:lnTo>
                          <a:pt x="0" y="606056"/>
                        </a:lnTo>
                        <a:lnTo>
                          <a:pt x="31898" y="744279"/>
                        </a:lnTo>
                        <a:lnTo>
                          <a:pt x="159488" y="839972"/>
                        </a:lnTo>
                        <a:lnTo>
                          <a:pt x="372139" y="808075"/>
                        </a:lnTo>
                        <a:lnTo>
                          <a:pt x="595423" y="765544"/>
                        </a:lnTo>
                        <a:lnTo>
                          <a:pt x="797442" y="680484"/>
                        </a:lnTo>
                        <a:lnTo>
                          <a:pt x="1052623" y="595423"/>
                        </a:lnTo>
                        <a:lnTo>
                          <a:pt x="1254642" y="563526"/>
                        </a:lnTo>
                        <a:lnTo>
                          <a:pt x="1477925" y="510363"/>
                        </a:lnTo>
                        <a:lnTo>
                          <a:pt x="1594884" y="478465"/>
                        </a:lnTo>
                        <a:lnTo>
                          <a:pt x="1584251" y="435935"/>
                        </a:lnTo>
                        <a:lnTo>
                          <a:pt x="1573618" y="233916"/>
                        </a:lnTo>
                        <a:lnTo>
                          <a:pt x="1669311" y="4253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A988B53E-BFE2-5744-9E2C-D5B38948AB50}"/>
                      </a:ext>
                    </a:extLst>
                  </p:cNvPr>
                  <p:cNvSpPr/>
                  <p:nvPr/>
                </p:nvSpPr>
                <p:spPr>
                  <a:xfrm>
                    <a:off x="3610237" y="2879600"/>
                    <a:ext cx="1095153" cy="871870"/>
                  </a:xfrm>
                  <a:custGeom>
                    <a:avLst/>
                    <a:gdLst>
                      <a:gd name="connsiteX0" fmla="*/ 85060 w 1095153"/>
                      <a:gd name="connsiteY0" fmla="*/ 10632 h 871870"/>
                      <a:gd name="connsiteX1" fmla="*/ 0 w 1095153"/>
                      <a:gd name="connsiteY1" fmla="*/ 191386 h 871870"/>
                      <a:gd name="connsiteX2" fmla="*/ 21265 w 1095153"/>
                      <a:gd name="connsiteY2" fmla="*/ 393404 h 871870"/>
                      <a:gd name="connsiteX3" fmla="*/ 106326 w 1095153"/>
                      <a:gd name="connsiteY3" fmla="*/ 627321 h 871870"/>
                      <a:gd name="connsiteX4" fmla="*/ 180753 w 1095153"/>
                      <a:gd name="connsiteY4" fmla="*/ 744279 h 871870"/>
                      <a:gd name="connsiteX5" fmla="*/ 308344 w 1095153"/>
                      <a:gd name="connsiteY5" fmla="*/ 850604 h 871870"/>
                      <a:gd name="connsiteX6" fmla="*/ 404037 w 1095153"/>
                      <a:gd name="connsiteY6" fmla="*/ 871870 h 871870"/>
                      <a:gd name="connsiteX7" fmla="*/ 637953 w 1095153"/>
                      <a:gd name="connsiteY7" fmla="*/ 808074 h 871870"/>
                      <a:gd name="connsiteX8" fmla="*/ 903767 w 1095153"/>
                      <a:gd name="connsiteY8" fmla="*/ 701749 h 871870"/>
                      <a:gd name="connsiteX9" fmla="*/ 1052623 w 1095153"/>
                      <a:gd name="connsiteY9" fmla="*/ 584790 h 871870"/>
                      <a:gd name="connsiteX10" fmla="*/ 1095153 w 1095153"/>
                      <a:gd name="connsiteY10" fmla="*/ 467832 h 871870"/>
                      <a:gd name="connsiteX11" fmla="*/ 1084521 w 1095153"/>
                      <a:gd name="connsiteY11" fmla="*/ 340242 h 871870"/>
                      <a:gd name="connsiteX12" fmla="*/ 1020726 w 1095153"/>
                      <a:gd name="connsiteY12" fmla="*/ 233916 h 871870"/>
                      <a:gd name="connsiteX13" fmla="*/ 882502 w 1095153"/>
                      <a:gd name="connsiteY13" fmla="*/ 138223 h 871870"/>
                      <a:gd name="connsiteX14" fmla="*/ 754912 w 1095153"/>
                      <a:gd name="connsiteY14" fmla="*/ 74428 h 871870"/>
                      <a:gd name="connsiteX15" fmla="*/ 595423 w 1095153"/>
                      <a:gd name="connsiteY15" fmla="*/ 31897 h 871870"/>
                      <a:gd name="connsiteX16" fmla="*/ 435935 w 1095153"/>
                      <a:gd name="connsiteY16" fmla="*/ 31897 h 871870"/>
                      <a:gd name="connsiteX17" fmla="*/ 202019 w 1095153"/>
                      <a:gd name="connsiteY17" fmla="*/ 0 h 871870"/>
                      <a:gd name="connsiteX18" fmla="*/ 85060 w 1095153"/>
                      <a:gd name="connsiteY18" fmla="*/ 10632 h 871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95153" h="871870">
                        <a:moveTo>
                          <a:pt x="85060" y="10632"/>
                        </a:moveTo>
                        <a:lnTo>
                          <a:pt x="0" y="191386"/>
                        </a:lnTo>
                        <a:lnTo>
                          <a:pt x="21265" y="393404"/>
                        </a:lnTo>
                        <a:lnTo>
                          <a:pt x="106326" y="627321"/>
                        </a:lnTo>
                        <a:lnTo>
                          <a:pt x="180753" y="744279"/>
                        </a:lnTo>
                        <a:lnTo>
                          <a:pt x="308344" y="850604"/>
                        </a:lnTo>
                        <a:lnTo>
                          <a:pt x="404037" y="871870"/>
                        </a:lnTo>
                        <a:lnTo>
                          <a:pt x="637953" y="808074"/>
                        </a:lnTo>
                        <a:lnTo>
                          <a:pt x="903767" y="701749"/>
                        </a:lnTo>
                        <a:lnTo>
                          <a:pt x="1052623" y="584790"/>
                        </a:lnTo>
                        <a:lnTo>
                          <a:pt x="1095153" y="467832"/>
                        </a:lnTo>
                        <a:lnTo>
                          <a:pt x="1084521" y="340242"/>
                        </a:lnTo>
                        <a:lnTo>
                          <a:pt x="1020726" y="233916"/>
                        </a:lnTo>
                        <a:lnTo>
                          <a:pt x="882502" y="138223"/>
                        </a:lnTo>
                        <a:lnTo>
                          <a:pt x="754912" y="74428"/>
                        </a:lnTo>
                        <a:lnTo>
                          <a:pt x="595423" y="31897"/>
                        </a:lnTo>
                        <a:lnTo>
                          <a:pt x="435935" y="31897"/>
                        </a:lnTo>
                        <a:lnTo>
                          <a:pt x="202019" y="0"/>
                        </a:lnTo>
                        <a:lnTo>
                          <a:pt x="85060" y="1063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>
                    <a:solidFill>
                      <a:schemeClr val="bg2">
                        <a:lumMod val="25000"/>
                        <a:alpha val="7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36877E7-0560-6D4A-9508-DE79254E930E}"/>
                  </a:ext>
                </a:extLst>
              </p:cNvPr>
              <p:cNvGrpSpPr/>
              <p:nvPr/>
            </p:nvGrpSpPr>
            <p:grpSpPr>
              <a:xfrm>
                <a:off x="8076754" y="3736905"/>
                <a:ext cx="2635889" cy="883365"/>
                <a:chOff x="3525564" y="3924230"/>
                <a:chExt cx="2635889" cy="883365"/>
              </a:xfrm>
            </p:grpSpPr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56F0645-6A28-564F-B179-592000C6B3B5}"/>
                    </a:ext>
                  </a:extLst>
                </p:cNvPr>
                <p:cNvSpPr txBox="1"/>
                <p:nvPr/>
              </p:nvSpPr>
              <p:spPr>
                <a:xfrm>
                  <a:off x="5343150" y="4077769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CGE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F50BF83-3690-024D-8057-92EDB2A9D40C}"/>
                    </a:ext>
                  </a:extLst>
                </p:cNvPr>
                <p:cNvSpPr txBox="1"/>
                <p:nvPr/>
              </p:nvSpPr>
              <p:spPr>
                <a:xfrm>
                  <a:off x="3525564" y="3924230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LGE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0BDBFC8-DFBE-B741-A38F-43992A155EE2}"/>
                    </a:ext>
                  </a:extLst>
                </p:cNvPr>
                <p:cNvSpPr txBox="1"/>
                <p:nvPr/>
              </p:nvSpPr>
              <p:spPr>
                <a:xfrm>
                  <a:off x="3633637" y="4438263"/>
                  <a:ext cx="8183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MGE</a:t>
                  </a:r>
                </a:p>
              </p:txBody>
            </p:sp>
          </p:grp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7AC6B5-E0DD-5D48-B289-D3D6D0C72502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7E7B7-B4FA-3544-8181-5A25F4E6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38034" cy="1325563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Garamond" panose="02020404030301010803" pitchFamily="18" charset="0"/>
              </a:rPr>
              <a:t>Developmental Timing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48C66-9890-604C-9406-69E089093E27}"/>
              </a:ext>
            </a:extLst>
          </p:cNvPr>
          <p:cNvSpPr txBox="1"/>
          <p:nvPr/>
        </p:nvSpPr>
        <p:spPr>
          <a:xfrm>
            <a:off x="7085083" y="1583518"/>
            <a:ext cx="43909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Garamond" panose="02020404030301010803" pitchFamily="18" charset="0"/>
              </a:rPr>
              <a:t>Neurogenesis in Mouse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E2C463-1979-144D-BD65-FDE37F3E588B}"/>
              </a:ext>
            </a:extLst>
          </p:cNvPr>
          <p:cNvSpPr/>
          <p:nvPr/>
        </p:nvSpPr>
        <p:spPr>
          <a:xfrm>
            <a:off x="7595067" y="2674668"/>
            <a:ext cx="8635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>
              <a:latin typeface="Garamond" panose="02020404030301010803" pitchFamily="18" charset="0"/>
            </a:endParaRPr>
          </a:p>
          <a:p>
            <a:r>
              <a:rPr lang="en-US" b="1" dirty="0">
                <a:latin typeface="Garamond" panose="02020404030301010803" pitchFamily="18" charset="0"/>
              </a:rPr>
              <a:t>MGE</a:t>
            </a:r>
          </a:p>
          <a:p>
            <a:r>
              <a:rPr lang="en-US" b="1" dirty="0">
                <a:latin typeface="Garamond" panose="02020404030301010803" pitchFamily="18" charset="0"/>
              </a:rPr>
              <a:t>LGE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b="1" dirty="0">
                <a:latin typeface="Garamond" panose="02020404030301010803" pitchFamily="18" charset="0"/>
              </a:rPr>
              <a:t>CGE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31DBDF-0605-BC43-811B-677B37028F96}"/>
              </a:ext>
            </a:extLst>
          </p:cNvPr>
          <p:cNvSpPr txBox="1"/>
          <p:nvPr/>
        </p:nvSpPr>
        <p:spPr>
          <a:xfrm>
            <a:off x="8460292" y="2438852"/>
            <a:ext cx="115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E62CF6-8827-094B-B80C-3B10B4D1FF1A}"/>
              </a:ext>
            </a:extLst>
          </p:cNvPr>
          <p:cNvSpPr txBox="1"/>
          <p:nvPr/>
        </p:nvSpPr>
        <p:spPr>
          <a:xfrm>
            <a:off x="10145102" y="2378448"/>
            <a:ext cx="204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Peak Neurogenesis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EE499-B5A8-BB4C-B92D-E5D6D0F58533}"/>
              </a:ext>
            </a:extLst>
          </p:cNvPr>
          <p:cNvSpPr/>
          <p:nvPr/>
        </p:nvSpPr>
        <p:spPr>
          <a:xfrm>
            <a:off x="8509891" y="2951667"/>
            <a:ext cx="971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E9.5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E12.5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E12.5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8A5ECD-B422-C345-95E2-4308373CEC98}"/>
              </a:ext>
            </a:extLst>
          </p:cNvPr>
          <p:cNvSpPr/>
          <p:nvPr/>
        </p:nvSpPr>
        <p:spPr>
          <a:xfrm>
            <a:off x="10366913" y="2934877"/>
            <a:ext cx="971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E12.5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E15.5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E15.5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41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7C0E25A-BE2D-8442-A3E5-E27AAC926075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ED3075-EBA8-9E4C-ABB8-D8194DB55F5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AABBC5-8CF6-5D4A-A203-866C4B267440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9C63D5-3BAD-9340-81C7-0570DDA2577E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039C893-F7B4-E14D-837A-6BDE403681A8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F76A7F-2C29-A34A-BD64-1D73D9C25FB6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97AC82F-0D76-3443-B866-6C9A47132738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F4174C9E-63EC-2645-80DE-0BE6253E2F39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BDB2A7B8-1978-B344-9855-F892897527F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5A700C0-535A-8547-A11E-5E2EA70FFEF3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80EE9A3F-95AB-274D-AA15-ACD48CC4AA3A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F7E062C3-67AB-A14F-812C-BBD2BE382522}"/>
              </a:ext>
            </a:extLst>
          </p:cNvPr>
          <p:cNvSpPr txBox="1"/>
          <p:nvPr/>
        </p:nvSpPr>
        <p:spPr>
          <a:xfrm>
            <a:off x="672659" y="912746"/>
            <a:ext cx="381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Sox2 Promoter Binding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14:cNvPr>
              <p14:cNvContentPartPr/>
              <p14:nvPr/>
            </p14:nvContentPartPr>
            <p14:xfrm>
              <a:off x="1150076" y="2564068"/>
              <a:ext cx="505440" cy="41364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18396" y="2532388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14:cNvPr>
              <p14:cNvContentPartPr/>
              <p14:nvPr/>
            </p14:nvContentPartPr>
            <p14:xfrm>
              <a:off x="2410712" y="4324832"/>
              <a:ext cx="637200" cy="31356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79032" y="4293152"/>
                <a:ext cx="700200" cy="376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74E7E1-CE20-434A-B909-69D549D80163}"/>
              </a:ext>
            </a:extLst>
          </p:cNvPr>
          <p:cNvCxnSpPr>
            <a:cxnSpLocks/>
          </p:cNvCxnSpPr>
          <p:nvPr/>
        </p:nvCxnSpPr>
        <p:spPr>
          <a:xfrm flipH="1">
            <a:off x="2685385" y="2645626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F5B47629-097F-E240-A2B6-81CB479D49BD}"/>
              </a:ext>
            </a:extLst>
          </p:cNvPr>
          <p:cNvSpPr txBox="1"/>
          <p:nvPr/>
        </p:nvSpPr>
        <p:spPr>
          <a:xfrm>
            <a:off x="3105152" y="240145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2CC20A0-56DF-EE45-B798-F1BAC8C2F7E3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0FA0364-32C3-A140-AA8D-F5D0DC8B2C62}"/>
              </a:ext>
            </a:extLst>
          </p:cNvPr>
          <p:cNvCxnSpPr>
            <a:cxnSpLocks/>
            <a:stCxn id="175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D96D667-AE55-9E41-A89B-C7B4767D886C}"/>
              </a:ext>
            </a:extLst>
          </p:cNvPr>
          <p:cNvCxnSpPr>
            <a:cxnSpLocks/>
          </p:cNvCxnSpPr>
          <p:nvPr/>
        </p:nvCxnSpPr>
        <p:spPr>
          <a:xfrm>
            <a:off x="5621989" y="3431798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79BAADF4-2092-8A45-9CEB-86CBBB495A7E}"/>
              </a:ext>
            </a:extLst>
          </p:cNvPr>
          <p:cNvSpPr txBox="1"/>
          <p:nvPr/>
        </p:nvSpPr>
        <p:spPr>
          <a:xfrm>
            <a:off x="5447647" y="3530200"/>
            <a:ext cx="194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 Motif Analysis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96FD794-154A-E54E-8EFD-7577A04A1BA3}"/>
              </a:ext>
            </a:extLst>
          </p:cNvPr>
          <p:cNvSpPr/>
          <p:nvPr/>
        </p:nvSpPr>
        <p:spPr>
          <a:xfrm>
            <a:off x="995921" y="6062911"/>
            <a:ext cx="10200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At differentially bound Sox2 promoters, I expect motif enrichment of lineage-specific activators. At shared Sox2 promoters, I expect motif enrichment for general GABAergic factors.</a:t>
            </a: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BCFDFFB2-67CE-D847-A561-65A91D76197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76242" y="1157933"/>
            <a:ext cx="1046889" cy="246327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BA598A6D-9901-C442-B0C9-65D17ACED9D0}"/>
              </a:ext>
            </a:extLst>
          </p:cNvPr>
          <p:cNvSpPr txBox="1"/>
          <p:nvPr/>
        </p:nvSpPr>
        <p:spPr>
          <a:xfrm>
            <a:off x="8386025" y="927560"/>
            <a:ext cx="6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Dlx2</a:t>
            </a: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024AA4B9-D77B-D94E-9543-502DA673578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942146" y="1806687"/>
            <a:ext cx="1670522" cy="294180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A4B5792A-FAFF-CF4A-AA12-CFE19441EEDB}"/>
              </a:ext>
            </a:extLst>
          </p:cNvPr>
          <p:cNvSpPr txBox="1"/>
          <p:nvPr/>
        </p:nvSpPr>
        <p:spPr>
          <a:xfrm>
            <a:off x="9587824" y="1546048"/>
            <a:ext cx="79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Sp8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8A93DC09-1CFD-E141-905C-93F1ACEEF02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168967" y="2577304"/>
            <a:ext cx="1540184" cy="360628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DCDC26D2-F83E-DC4B-AFAB-79D843D26E51}"/>
              </a:ext>
            </a:extLst>
          </p:cNvPr>
          <p:cNvSpPr txBox="1"/>
          <p:nvPr/>
        </p:nvSpPr>
        <p:spPr>
          <a:xfrm>
            <a:off x="8508632" y="2275515"/>
            <a:ext cx="94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Nkx2.1</a:t>
            </a:r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E6DC9DA2-53F9-2746-A232-2B5D8BB2460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641769" y="1864064"/>
            <a:ext cx="866863" cy="243501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37A40BF0-D45F-BC4F-ADD7-1D411E4FCB8A}"/>
              </a:ext>
            </a:extLst>
          </p:cNvPr>
          <p:cNvSpPr txBox="1"/>
          <p:nvPr/>
        </p:nvSpPr>
        <p:spPr>
          <a:xfrm>
            <a:off x="7454012" y="1578908"/>
            <a:ext cx="10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Coup-TFII</a:t>
            </a: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BB9B2AE-E881-4546-8415-50A46D245E89}"/>
              </a:ext>
            </a:extLst>
          </p:cNvPr>
          <p:cNvGrpSpPr/>
          <p:nvPr/>
        </p:nvGrpSpPr>
        <p:grpSpPr>
          <a:xfrm>
            <a:off x="4949544" y="1119677"/>
            <a:ext cx="1923257" cy="369332"/>
            <a:chOff x="3538222" y="2770568"/>
            <a:chExt cx="1923257" cy="369332"/>
          </a:xfrm>
        </p:grpSpPr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720A866E-DEAB-1F41-8074-027796DF7351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FC03488-ABAA-9B4D-B244-93E64A4291D4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72851286-632D-8F42-B617-9E05ECBF2FE8}"/>
              </a:ext>
            </a:extLst>
          </p:cNvPr>
          <p:cNvSpPr/>
          <p:nvPr/>
        </p:nvSpPr>
        <p:spPr>
          <a:xfrm>
            <a:off x="4949544" y="1854809"/>
            <a:ext cx="303381" cy="3033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4DA1F7-E4C7-6F41-AE3A-8A763AC152A2}"/>
              </a:ext>
            </a:extLst>
          </p:cNvPr>
          <p:cNvSpPr txBox="1"/>
          <p:nvPr/>
        </p:nvSpPr>
        <p:spPr>
          <a:xfrm>
            <a:off x="5281574" y="1809363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CGE Bound Only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B647AE3-4966-C548-9B2C-17A0D5CA07D4}"/>
              </a:ext>
            </a:extLst>
          </p:cNvPr>
          <p:cNvGrpSpPr/>
          <p:nvPr/>
        </p:nvGrpSpPr>
        <p:grpSpPr>
          <a:xfrm>
            <a:off x="4949544" y="2469896"/>
            <a:ext cx="2645661" cy="369332"/>
            <a:chOff x="3536854" y="3559250"/>
            <a:chExt cx="2645661" cy="369332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56BADB01-7B0D-BB48-93FF-B614395D1938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7E9BD18F-E01A-464B-90CB-51F285852987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Bound Only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B075BE0F-B2FB-BB49-B86B-711734209EA2}"/>
                  </a:ext>
                </a:extLst>
              </p14:cNvPr>
              <p14:cNvContentPartPr/>
              <p14:nvPr/>
            </p14:nvContentPartPr>
            <p14:xfrm>
              <a:off x="1996660" y="2737289"/>
              <a:ext cx="674280" cy="8856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B075BE0F-B2FB-BB49-B86B-711734209E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71100" y="2711729"/>
                <a:ext cx="724680" cy="936000"/>
              </a:xfrm>
              <a:prstGeom prst="rect">
                <a:avLst/>
              </a:prstGeom>
            </p:spPr>
          </p:pic>
        </mc:Fallback>
      </mc:AlternateContent>
      <p:sp>
        <p:nvSpPr>
          <p:cNvPr id="246" name="TextBox 245">
            <a:extLst>
              <a:ext uri="{FF2B5EF4-FFF2-40B4-BE49-F238E27FC236}">
                <a16:creationId xmlns:a16="http://schemas.microsoft.com/office/drawing/2014/main" id="{A6B6DF5A-C69D-B946-ABFE-3AF5317F642D}"/>
              </a:ext>
            </a:extLst>
          </p:cNvPr>
          <p:cNvSpPr txBox="1"/>
          <p:nvPr/>
        </p:nvSpPr>
        <p:spPr>
          <a:xfrm>
            <a:off x="3249967" y="5024315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Nkx2.1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A473A588-6E61-2D47-8AA0-735C0D64E0EC}"/>
              </a:ext>
            </a:extLst>
          </p:cNvPr>
          <p:cNvCxnSpPr>
            <a:cxnSpLocks/>
            <a:stCxn id="246" idx="1"/>
          </p:cNvCxnSpPr>
          <p:nvPr/>
        </p:nvCxnSpPr>
        <p:spPr>
          <a:xfrm flipH="1" flipV="1">
            <a:off x="2899879" y="4643891"/>
            <a:ext cx="350088" cy="565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368F9DF6-12BC-1143-845E-5EB09CFC9070}"/>
              </a:ext>
            </a:extLst>
          </p:cNvPr>
          <p:cNvSpPr txBox="1"/>
          <p:nvPr/>
        </p:nvSpPr>
        <p:spPr>
          <a:xfrm>
            <a:off x="2412321" y="2179490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COUP-TFII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3B4ECDF4-DF08-FE44-85C5-C71A1E8EA9E1}"/>
              </a:ext>
            </a:extLst>
          </p:cNvPr>
          <p:cNvCxnSpPr>
            <a:cxnSpLocks/>
            <a:stCxn id="248" idx="1"/>
          </p:cNvCxnSpPr>
          <p:nvPr/>
        </p:nvCxnSpPr>
        <p:spPr>
          <a:xfrm flipH="1">
            <a:off x="1354161" y="2364156"/>
            <a:ext cx="1058160" cy="163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4F5F1D43-4E78-0847-BCB6-DB4FAB53A5A5}"/>
              </a:ext>
            </a:extLst>
          </p:cNvPr>
          <p:cNvSpPr txBox="1"/>
          <p:nvPr/>
        </p:nvSpPr>
        <p:spPr>
          <a:xfrm>
            <a:off x="3804760" y="3473496"/>
            <a:ext cx="8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Lhx6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827A482-9227-2E46-9EAA-1F7D4FE3F610}"/>
              </a:ext>
            </a:extLst>
          </p:cNvPr>
          <p:cNvCxnSpPr>
            <a:cxnSpLocks/>
          </p:cNvCxnSpPr>
          <p:nvPr/>
        </p:nvCxnSpPr>
        <p:spPr>
          <a:xfrm flipH="1">
            <a:off x="2838723" y="3796657"/>
            <a:ext cx="1043537" cy="615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EF2AAB24-4D54-8B45-BD38-B72BB9BF6226}"/>
              </a:ext>
            </a:extLst>
          </p:cNvPr>
          <p:cNvSpPr txBox="1"/>
          <p:nvPr/>
        </p:nvSpPr>
        <p:spPr>
          <a:xfrm>
            <a:off x="1783871" y="2013299"/>
            <a:ext cx="59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Sp8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09C10E-3CE1-614C-9CFA-4009A145D10B}"/>
              </a:ext>
            </a:extLst>
          </p:cNvPr>
          <p:cNvCxnSpPr>
            <a:cxnSpLocks/>
          </p:cNvCxnSpPr>
          <p:nvPr/>
        </p:nvCxnSpPr>
        <p:spPr>
          <a:xfrm flipH="1">
            <a:off x="1218314" y="2341219"/>
            <a:ext cx="655874" cy="163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810AB1-A2E9-2846-AAAB-FD270047B4A5}"/>
              </a:ext>
            </a:extLst>
          </p:cNvPr>
          <p:cNvSpPr txBox="1"/>
          <p:nvPr/>
        </p:nvSpPr>
        <p:spPr>
          <a:xfrm>
            <a:off x="6429375" y="5393647"/>
            <a:ext cx="51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Caveat: </a:t>
            </a:r>
            <a:r>
              <a:rPr lang="en-US" dirty="0"/>
              <a:t>Sox2 could be acting in a repressive role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12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209" grpId="0"/>
      <p:bldP spid="230" grpId="0"/>
      <p:bldP spid="232" grpId="0"/>
      <p:bldP spid="234" grpId="0"/>
      <p:bldP spid="236" grpId="0"/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IB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7C0E25A-BE2D-8442-A3E5-E27AAC926075}"/>
              </a:ext>
            </a:extLst>
          </p:cNvPr>
          <p:cNvGrpSpPr/>
          <p:nvPr/>
        </p:nvGrpSpPr>
        <p:grpSpPr>
          <a:xfrm>
            <a:off x="283279" y="2469896"/>
            <a:ext cx="3086051" cy="2721109"/>
            <a:chOff x="283279" y="2469896"/>
            <a:chExt cx="3086051" cy="27211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7ED3075-EBA8-9E4C-ABB8-D8194DB55F5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7AABBC5-8CF6-5D4A-A203-866C4B267440}"/>
                </a:ext>
              </a:extLst>
            </p:cNvPr>
            <p:cNvSpPr txBox="1"/>
            <p:nvPr/>
          </p:nvSpPr>
          <p:spPr>
            <a:xfrm rot="16200000">
              <a:off x="-277385" y="3378766"/>
              <a:ext cx="149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CGE IN RPKM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9C63D5-3BAD-9340-81C7-0570DDA2577E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039C893-F7B4-E14D-837A-6BDE403681A8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7F76A7F-2C29-A34A-BD64-1D73D9C25FB6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497AC82F-0D76-3443-B866-6C9A47132738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F4174C9E-63EC-2645-80DE-0BE6253E2F39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06AC9F7-B6D4-F54F-9E71-614082E8E21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55B0F14-41BF-9841-9670-9EDC2AB1F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EDFB3F6-9B97-0D4F-88A2-64B57F778FB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31DD1B7-5291-354B-9F2B-544A20F873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89B4D5A-6F2A-6440-B090-8BE90E845C5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667213BC-6999-F14B-B089-811F2213BF8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6A472936-EA5B-C540-9FD2-03BF9F50A7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FD896A1-288F-3844-9248-4EE7BD2F86A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BFFED3AF-F554-354F-A60E-40675216EDB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B85C56A7-AF8C-E543-9DC1-E5AB33B2F2D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959782E-D1A1-2C49-BF75-BABF620E17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37F821-E9D3-7E45-BA93-CE5D34707B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35515C-BE47-784A-9688-6E189CAFBF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BDB2A7B8-1978-B344-9855-F892897527FF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AF603BA-E1C0-2341-9093-6F11D7EA74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D994927-8366-6D47-A0A5-7EA849804B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45F3423-CDC8-BE4F-9129-9DB685234F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5A700C0-535A-8547-A11E-5E2EA70FFEF3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80EE9A3F-95AB-274D-AA15-ACD48CC4AA3A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31B04DF7-C151-C04D-A6F4-52EB5D0625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A6B5631-30D1-E14B-A2D6-D5CC9F8269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9D0A7BB-F310-C64F-B0BD-3864BB1820A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65E38869-4FCE-4D46-93E4-EFCD67E7E65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8964D8C-D368-0A4F-9FEE-DD8FBCE30DD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9EF92C4A-3E05-8043-A46D-CCD3F027DD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D8F534E-33A1-1F4C-86B7-98F496BE367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5C53CC3-4A27-804E-BEA3-3C63F210BD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A1ED466-1163-DC49-AB22-D665FB08C18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06CD971C-C7A4-8841-B1B9-0AC5828975E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C593086-DFAD-D240-B39A-65C748E1B9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29BA672-9153-7C44-B5C6-4C2F499B93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F7E062C3-67AB-A14F-812C-BBD2BE382522}"/>
              </a:ext>
            </a:extLst>
          </p:cNvPr>
          <p:cNvSpPr txBox="1"/>
          <p:nvPr/>
        </p:nvSpPr>
        <p:spPr>
          <a:xfrm>
            <a:off x="672659" y="912746"/>
            <a:ext cx="381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Sox2 Promoter Binding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14:cNvPr>
              <p14:cNvContentPartPr/>
              <p14:nvPr/>
            </p14:nvContentPartPr>
            <p14:xfrm>
              <a:off x="1150076" y="2564068"/>
              <a:ext cx="505440" cy="41364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281EAA9E-6804-AF42-AD3A-D93D0C11CE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18396" y="2532388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14:cNvPr>
              <p14:cNvContentPartPr/>
              <p14:nvPr/>
            </p14:nvContentPartPr>
            <p14:xfrm>
              <a:off x="2410712" y="4324832"/>
              <a:ext cx="637200" cy="31356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7B94AC5C-982C-AE41-ACD8-0D63F045892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79032" y="4293152"/>
                <a:ext cx="700200" cy="376560"/>
              </a:xfrm>
              <a:prstGeom prst="rect">
                <a:avLst/>
              </a:prstGeom>
            </p:spPr>
          </p:pic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174E7E1-CE20-434A-B909-69D549D80163}"/>
              </a:ext>
            </a:extLst>
          </p:cNvPr>
          <p:cNvCxnSpPr>
            <a:cxnSpLocks/>
          </p:cNvCxnSpPr>
          <p:nvPr/>
        </p:nvCxnSpPr>
        <p:spPr>
          <a:xfrm flipH="1">
            <a:off x="2685385" y="2645626"/>
            <a:ext cx="427673" cy="64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F5B47629-097F-E240-A2B6-81CB479D49BD}"/>
              </a:ext>
            </a:extLst>
          </p:cNvPr>
          <p:cNvSpPr txBox="1"/>
          <p:nvPr/>
        </p:nvSpPr>
        <p:spPr>
          <a:xfrm>
            <a:off x="3105152" y="240145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GAD1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2CC20A0-56DF-EE45-B798-F1BAC8C2F7E3}"/>
              </a:ext>
            </a:extLst>
          </p:cNvPr>
          <p:cNvSpPr txBox="1"/>
          <p:nvPr/>
        </p:nvSpPr>
        <p:spPr>
          <a:xfrm>
            <a:off x="3207723" y="2953131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Dlx5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0FA0364-32C3-A140-AA8D-F5D0DC8B2C62}"/>
              </a:ext>
            </a:extLst>
          </p:cNvPr>
          <p:cNvCxnSpPr>
            <a:cxnSpLocks/>
            <a:stCxn id="175" idx="1"/>
          </p:cNvCxnSpPr>
          <p:nvPr/>
        </p:nvCxnSpPr>
        <p:spPr>
          <a:xfrm flipH="1">
            <a:off x="2705795" y="3137732"/>
            <a:ext cx="501928" cy="4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D96D667-AE55-9E41-A89B-C7B4767D886C}"/>
              </a:ext>
            </a:extLst>
          </p:cNvPr>
          <p:cNvCxnSpPr>
            <a:cxnSpLocks/>
          </p:cNvCxnSpPr>
          <p:nvPr/>
        </p:nvCxnSpPr>
        <p:spPr>
          <a:xfrm>
            <a:off x="5621989" y="3431798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79BAADF4-2092-8A45-9CEB-86CBBB495A7E}"/>
              </a:ext>
            </a:extLst>
          </p:cNvPr>
          <p:cNvSpPr txBox="1"/>
          <p:nvPr/>
        </p:nvSpPr>
        <p:spPr>
          <a:xfrm>
            <a:off x="5447647" y="3530200"/>
            <a:ext cx="194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HOMER Motif Analysis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96FD794-154A-E54E-8EFD-7577A04A1BA3}"/>
              </a:ext>
            </a:extLst>
          </p:cNvPr>
          <p:cNvSpPr/>
          <p:nvPr/>
        </p:nvSpPr>
        <p:spPr>
          <a:xfrm>
            <a:off x="995921" y="6062911"/>
            <a:ext cx="10200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At differentially bound Sox2 promoters, I expect motif enrichment of lineage-specific activators. At shared Sox2 promoters, I expect motif enrichment for general GABAergic factors.</a:t>
            </a: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BCFDFFB2-67CE-D847-A561-65A91D76197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283431" y="1185742"/>
            <a:ext cx="1046889" cy="246327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BA598A6D-9901-C442-B0C9-65D17ACED9D0}"/>
              </a:ext>
            </a:extLst>
          </p:cNvPr>
          <p:cNvSpPr txBox="1"/>
          <p:nvPr/>
        </p:nvSpPr>
        <p:spPr>
          <a:xfrm>
            <a:off x="7493214" y="955369"/>
            <a:ext cx="6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Dlx2</a:t>
            </a: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024AA4B9-D77B-D94E-9543-502DA673578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942146" y="1806687"/>
            <a:ext cx="1670522" cy="294180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A4B5792A-FAFF-CF4A-AA12-CFE19441EEDB}"/>
              </a:ext>
            </a:extLst>
          </p:cNvPr>
          <p:cNvSpPr txBox="1"/>
          <p:nvPr/>
        </p:nvSpPr>
        <p:spPr>
          <a:xfrm>
            <a:off x="9587824" y="1546048"/>
            <a:ext cx="79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Sp8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8A93DC09-1CFD-E141-905C-93F1ACEEF02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168967" y="2577304"/>
            <a:ext cx="1540184" cy="360628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DCDC26D2-F83E-DC4B-AFAB-79D843D26E51}"/>
              </a:ext>
            </a:extLst>
          </p:cNvPr>
          <p:cNvSpPr txBox="1"/>
          <p:nvPr/>
        </p:nvSpPr>
        <p:spPr>
          <a:xfrm>
            <a:off x="8508632" y="2275515"/>
            <a:ext cx="94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Nkx2.1</a:t>
            </a:r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E6DC9DA2-53F9-2746-A232-2B5D8BB2460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641769" y="1864064"/>
            <a:ext cx="866863" cy="243501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37A40BF0-D45F-BC4F-ADD7-1D411E4FCB8A}"/>
              </a:ext>
            </a:extLst>
          </p:cNvPr>
          <p:cNvSpPr txBox="1"/>
          <p:nvPr/>
        </p:nvSpPr>
        <p:spPr>
          <a:xfrm>
            <a:off x="7454012" y="1578908"/>
            <a:ext cx="10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Coup-TFII</a:t>
            </a: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BB9B2AE-E881-4546-8415-50A46D245E89}"/>
              </a:ext>
            </a:extLst>
          </p:cNvPr>
          <p:cNvGrpSpPr/>
          <p:nvPr/>
        </p:nvGrpSpPr>
        <p:grpSpPr>
          <a:xfrm>
            <a:off x="4949544" y="1119677"/>
            <a:ext cx="1923257" cy="369332"/>
            <a:chOff x="3538222" y="2770568"/>
            <a:chExt cx="1923257" cy="369332"/>
          </a:xfrm>
        </p:grpSpPr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720A866E-DEAB-1F41-8074-027796DF7351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FC03488-ABAA-9B4D-B244-93E64A4291D4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B075BE0F-B2FB-BB49-B86B-711734209EA2}"/>
                  </a:ext>
                </a:extLst>
              </p14:cNvPr>
              <p14:cNvContentPartPr/>
              <p14:nvPr/>
            </p14:nvContentPartPr>
            <p14:xfrm>
              <a:off x="1996660" y="2737289"/>
              <a:ext cx="674280" cy="8856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B075BE0F-B2FB-BB49-B86B-711734209E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71100" y="2711729"/>
                <a:ext cx="724680" cy="936000"/>
              </a:xfrm>
              <a:prstGeom prst="rect">
                <a:avLst/>
              </a:prstGeom>
            </p:spPr>
          </p:pic>
        </mc:Fallback>
      </mc:AlternateContent>
      <p:sp>
        <p:nvSpPr>
          <p:cNvPr id="246" name="TextBox 245">
            <a:extLst>
              <a:ext uri="{FF2B5EF4-FFF2-40B4-BE49-F238E27FC236}">
                <a16:creationId xmlns:a16="http://schemas.microsoft.com/office/drawing/2014/main" id="{A6B6DF5A-C69D-B946-ABFE-3AF5317F642D}"/>
              </a:ext>
            </a:extLst>
          </p:cNvPr>
          <p:cNvSpPr txBox="1"/>
          <p:nvPr/>
        </p:nvSpPr>
        <p:spPr>
          <a:xfrm>
            <a:off x="3249967" y="5024315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Nkx2.1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A473A588-6E61-2D47-8AA0-735C0D64E0EC}"/>
              </a:ext>
            </a:extLst>
          </p:cNvPr>
          <p:cNvCxnSpPr>
            <a:cxnSpLocks/>
            <a:stCxn id="246" idx="1"/>
          </p:cNvCxnSpPr>
          <p:nvPr/>
        </p:nvCxnSpPr>
        <p:spPr>
          <a:xfrm flipH="1" flipV="1">
            <a:off x="2899879" y="4643891"/>
            <a:ext cx="350088" cy="565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368F9DF6-12BC-1143-845E-5EB09CFC9070}"/>
              </a:ext>
            </a:extLst>
          </p:cNvPr>
          <p:cNvSpPr txBox="1"/>
          <p:nvPr/>
        </p:nvSpPr>
        <p:spPr>
          <a:xfrm>
            <a:off x="2412321" y="2179490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COUP-TFII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3B4ECDF4-DF08-FE44-85C5-C71A1E8EA9E1}"/>
              </a:ext>
            </a:extLst>
          </p:cNvPr>
          <p:cNvCxnSpPr>
            <a:cxnSpLocks/>
            <a:stCxn id="248" idx="1"/>
          </p:cNvCxnSpPr>
          <p:nvPr/>
        </p:nvCxnSpPr>
        <p:spPr>
          <a:xfrm flipH="1">
            <a:off x="1354161" y="2364156"/>
            <a:ext cx="1058160" cy="163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4F5F1D43-4E78-0847-BCB6-DB4FAB53A5A5}"/>
              </a:ext>
            </a:extLst>
          </p:cNvPr>
          <p:cNvSpPr txBox="1"/>
          <p:nvPr/>
        </p:nvSpPr>
        <p:spPr>
          <a:xfrm>
            <a:off x="3804760" y="3473496"/>
            <a:ext cx="85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Lhx6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827A482-9227-2E46-9EAA-1F7D4FE3F610}"/>
              </a:ext>
            </a:extLst>
          </p:cNvPr>
          <p:cNvCxnSpPr>
            <a:cxnSpLocks/>
          </p:cNvCxnSpPr>
          <p:nvPr/>
        </p:nvCxnSpPr>
        <p:spPr>
          <a:xfrm flipH="1">
            <a:off x="2838723" y="3796657"/>
            <a:ext cx="1043537" cy="615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EF2AAB24-4D54-8B45-BD38-B72BB9BF6226}"/>
              </a:ext>
            </a:extLst>
          </p:cNvPr>
          <p:cNvSpPr txBox="1"/>
          <p:nvPr/>
        </p:nvSpPr>
        <p:spPr>
          <a:xfrm>
            <a:off x="1783871" y="2013299"/>
            <a:ext cx="59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Sp8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09C10E-3CE1-614C-9CFA-4009A145D10B}"/>
              </a:ext>
            </a:extLst>
          </p:cNvPr>
          <p:cNvCxnSpPr>
            <a:cxnSpLocks/>
          </p:cNvCxnSpPr>
          <p:nvPr/>
        </p:nvCxnSpPr>
        <p:spPr>
          <a:xfrm flipH="1">
            <a:off x="1218314" y="2341219"/>
            <a:ext cx="655874" cy="163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2883CCA-3AF7-AB4E-96D9-48CDFBEA3AD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322656" y="4233473"/>
            <a:ext cx="331440" cy="491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65CAA-BFE5-3343-B225-842F23D4D876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54708" y="2692268"/>
            <a:ext cx="317500" cy="39687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D8FB013-9841-FF45-AF83-F5EF933C569B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b="12748"/>
          <a:stretch/>
        </p:blipFill>
        <p:spPr>
          <a:xfrm>
            <a:off x="8632256" y="1177611"/>
            <a:ext cx="3146847" cy="29418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88A6AC3-EC66-3741-8680-4EE410F59E5A}"/>
              </a:ext>
            </a:extLst>
          </p:cNvPr>
          <p:cNvSpPr txBox="1"/>
          <p:nvPr/>
        </p:nvSpPr>
        <p:spPr>
          <a:xfrm>
            <a:off x="9189025" y="793845"/>
            <a:ext cx="64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9223276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During Development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293D08-7DE3-D448-805D-04F2460875EC}"/>
              </a:ext>
            </a:extLst>
          </p:cNvPr>
          <p:cNvGrpSpPr/>
          <p:nvPr/>
        </p:nvGrpSpPr>
        <p:grpSpPr>
          <a:xfrm>
            <a:off x="3373905" y="1166627"/>
            <a:ext cx="4855950" cy="3182945"/>
            <a:chOff x="822200" y="1435394"/>
            <a:chExt cx="6572693" cy="45717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877167-4379-FF44-85D9-C2E86B3FC390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226146" y="1325563"/>
              <a:chExt cx="7453425" cy="5208218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66A67F6-CE9C-EF4A-9EEB-4EA78959AA44}"/>
                  </a:ext>
                </a:extLst>
              </p:cNvPr>
              <p:cNvGrpSpPr/>
              <p:nvPr/>
            </p:nvGrpSpPr>
            <p:grpSpPr>
              <a:xfrm>
                <a:off x="226146" y="1325563"/>
                <a:ext cx="7453425" cy="5208218"/>
                <a:chOff x="85059" y="1334577"/>
                <a:chExt cx="5336108" cy="3632702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0EC84FF-7A82-D74B-A435-35BCB9FFFFB5}"/>
                    </a:ext>
                  </a:extLst>
                </p:cNvPr>
                <p:cNvGrpSpPr/>
                <p:nvPr/>
              </p:nvGrpSpPr>
              <p:grpSpPr>
                <a:xfrm>
                  <a:off x="85059" y="1334577"/>
                  <a:ext cx="5336108" cy="3632702"/>
                  <a:chOff x="85059" y="1334577"/>
                  <a:chExt cx="5336108" cy="3632702"/>
                </a:xfrm>
              </p:grpSpPr>
              <p:sp>
                <p:nvSpPr>
                  <p:cNvPr id="86" name="Freeform 85">
                    <a:extLst>
                      <a:ext uri="{FF2B5EF4-FFF2-40B4-BE49-F238E27FC236}">
                        <a16:creationId xmlns:a16="http://schemas.microsoft.com/office/drawing/2014/main" id="{AA005CEC-D28C-5E4D-863F-43BCD2CDA560}"/>
                      </a:ext>
                    </a:extLst>
                  </p:cNvPr>
                  <p:cNvSpPr/>
                  <p:nvPr/>
                </p:nvSpPr>
                <p:spPr>
                  <a:xfrm>
                    <a:off x="477146" y="1632289"/>
                    <a:ext cx="4944021" cy="3334990"/>
                  </a:xfrm>
                  <a:custGeom>
                    <a:avLst/>
                    <a:gdLst>
                      <a:gd name="connsiteX0" fmla="*/ 437253 w 4944021"/>
                      <a:gd name="connsiteY0" fmla="*/ 2460783 h 3334990"/>
                      <a:gd name="connsiteX1" fmla="*/ 171439 w 4944021"/>
                      <a:gd name="connsiteY1" fmla="*/ 2684067 h 3334990"/>
                      <a:gd name="connsiteX2" fmla="*/ 97012 w 4944021"/>
                      <a:gd name="connsiteY2" fmla="*/ 2822290 h 3334990"/>
                      <a:gd name="connsiteX3" fmla="*/ 33216 w 4944021"/>
                      <a:gd name="connsiteY3" fmla="*/ 2939248 h 3334990"/>
                      <a:gd name="connsiteX4" fmla="*/ 1319 w 4944021"/>
                      <a:gd name="connsiteY4" fmla="*/ 3013676 h 3334990"/>
                      <a:gd name="connsiteX5" fmla="*/ 75746 w 4944021"/>
                      <a:gd name="connsiteY5" fmla="*/ 3088104 h 3334990"/>
                      <a:gd name="connsiteX6" fmla="*/ 160807 w 4944021"/>
                      <a:gd name="connsiteY6" fmla="*/ 3215694 h 3334990"/>
                      <a:gd name="connsiteX7" fmla="*/ 256500 w 4944021"/>
                      <a:gd name="connsiteY7" fmla="*/ 3290122 h 3334990"/>
                      <a:gd name="connsiteX8" fmla="*/ 384091 w 4944021"/>
                      <a:gd name="connsiteY8" fmla="*/ 3322020 h 3334990"/>
                      <a:gd name="connsiteX9" fmla="*/ 586109 w 4944021"/>
                      <a:gd name="connsiteY9" fmla="*/ 3332653 h 3334990"/>
                      <a:gd name="connsiteX10" fmla="*/ 926351 w 4944021"/>
                      <a:gd name="connsiteY10" fmla="*/ 3279490 h 3334990"/>
                      <a:gd name="connsiteX11" fmla="*/ 1117737 w 4944021"/>
                      <a:gd name="connsiteY11" fmla="*/ 3236960 h 3334990"/>
                      <a:gd name="connsiteX12" fmla="*/ 1298491 w 4944021"/>
                      <a:gd name="connsiteY12" fmla="*/ 3194429 h 3334990"/>
                      <a:gd name="connsiteX13" fmla="*/ 1436714 w 4944021"/>
                      <a:gd name="connsiteY13" fmla="*/ 3013676 h 3334990"/>
                      <a:gd name="connsiteX14" fmla="*/ 1659998 w 4944021"/>
                      <a:gd name="connsiteY14" fmla="*/ 3003043 h 3334990"/>
                      <a:gd name="connsiteX15" fmla="*/ 1840751 w 4944021"/>
                      <a:gd name="connsiteY15" fmla="*/ 3056206 h 3334990"/>
                      <a:gd name="connsiteX16" fmla="*/ 2085300 w 4944021"/>
                      <a:gd name="connsiteY16" fmla="*/ 3077471 h 3334990"/>
                      <a:gd name="connsiteX17" fmla="*/ 2276686 w 4944021"/>
                      <a:gd name="connsiteY17" fmla="*/ 3034941 h 3334990"/>
                      <a:gd name="connsiteX18" fmla="*/ 2510602 w 4944021"/>
                      <a:gd name="connsiteY18" fmla="*/ 2971146 h 3334990"/>
                      <a:gd name="connsiteX19" fmla="*/ 2723253 w 4944021"/>
                      <a:gd name="connsiteY19" fmla="*/ 2992411 h 3334990"/>
                      <a:gd name="connsiteX20" fmla="*/ 3106026 w 4944021"/>
                      <a:gd name="connsiteY20" fmla="*/ 3077471 h 3334990"/>
                      <a:gd name="connsiteX21" fmla="*/ 3403737 w 4944021"/>
                      <a:gd name="connsiteY21" fmla="*/ 3141267 h 3334990"/>
                      <a:gd name="connsiteX22" fmla="*/ 3850305 w 4944021"/>
                      <a:gd name="connsiteY22" fmla="*/ 3247592 h 3334990"/>
                      <a:gd name="connsiteX23" fmla="*/ 4148016 w 4944021"/>
                      <a:gd name="connsiteY23" fmla="*/ 3268857 h 3334990"/>
                      <a:gd name="connsiteX24" fmla="*/ 4403198 w 4944021"/>
                      <a:gd name="connsiteY24" fmla="*/ 3183797 h 3334990"/>
                      <a:gd name="connsiteX25" fmla="*/ 4626481 w 4944021"/>
                      <a:gd name="connsiteY25" fmla="*/ 3003043 h 3334990"/>
                      <a:gd name="connsiteX26" fmla="*/ 4828500 w 4944021"/>
                      <a:gd name="connsiteY26" fmla="*/ 2715964 h 3334990"/>
                      <a:gd name="connsiteX27" fmla="*/ 4934826 w 4944021"/>
                      <a:gd name="connsiteY27" fmla="*/ 2396987 h 3334990"/>
                      <a:gd name="connsiteX28" fmla="*/ 4934826 w 4944021"/>
                      <a:gd name="connsiteY28" fmla="*/ 1982318 h 3334990"/>
                      <a:gd name="connsiteX29" fmla="*/ 4902928 w 4944021"/>
                      <a:gd name="connsiteY29" fmla="*/ 1673974 h 3334990"/>
                      <a:gd name="connsiteX30" fmla="*/ 4828500 w 4944021"/>
                      <a:gd name="connsiteY30" fmla="*/ 1440057 h 3334990"/>
                      <a:gd name="connsiteX31" fmla="*/ 4669012 w 4944021"/>
                      <a:gd name="connsiteY31" fmla="*/ 1163611 h 3334990"/>
                      <a:gd name="connsiteX32" fmla="*/ 4392565 w 4944021"/>
                      <a:gd name="connsiteY32" fmla="*/ 780839 h 3334990"/>
                      <a:gd name="connsiteX33" fmla="*/ 3743979 w 4944021"/>
                      <a:gd name="connsiteY33" fmla="*/ 259843 h 3334990"/>
                      <a:gd name="connsiteX34" fmla="*/ 3382472 w 4944021"/>
                      <a:gd name="connsiteY34" fmla="*/ 132253 h 3334990"/>
                      <a:gd name="connsiteX35" fmla="*/ 2829579 w 4944021"/>
                      <a:gd name="connsiteY35" fmla="*/ 25927 h 3334990"/>
                      <a:gd name="connsiteX36" fmla="*/ 2531867 w 4944021"/>
                      <a:gd name="connsiteY36" fmla="*/ 4662 h 3334990"/>
                      <a:gd name="connsiteX37" fmla="*/ 2106565 w 4944021"/>
                      <a:gd name="connsiteY37" fmla="*/ 15294 h 3334990"/>
                      <a:gd name="connsiteX38" fmla="*/ 1659998 w 4944021"/>
                      <a:gd name="connsiteY38" fmla="*/ 153518 h 3334990"/>
                      <a:gd name="connsiteX39" fmla="*/ 1341021 w 4944021"/>
                      <a:gd name="connsiteY39" fmla="*/ 302374 h 3334990"/>
                      <a:gd name="connsiteX40" fmla="*/ 1043309 w 4944021"/>
                      <a:gd name="connsiteY40" fmla="*/ 546922 h 3334990"/>
                      <a:gd name="connsiteX41" fmla="*/ 809393 w 4944021"/>
                      <a:gd name="connsiteY41" fmla="*/ 812736 h 3334990"/>
                      <a:gd name="connsiteX42" fmla="*/ 628639 w 4944021"/>
                      <a:gd name="connsiteY42" fmla="*/ 1089183 h 3334990"/>
                      <a:gd name="connsiteX43" fmla="*/ 458519 w 4944021"/>
                      <a:gd name="connsiteY43" fmla="*/ 1418792 h 3334990"/>
                      <a:gd name="connsiteX44" fmla="*/ 362826 w 4944021"/>
                      <a:gd name="connsiteY44" fmla="*/ 1695239 h 3334990"/>
                      <a:gd name="connsiteX45" fmla="*/ 309663 w 4944021"/>
                      <a:gd name="connsiteY45" fmla="*/ 1918522 h 3334990"/>
                      <a:gd name="connsiteX46" fmla="*/ 299030 w 4944021"/>
                      <a:gd name="connsiteY46" fmla="*/ 2088643 h 3334990"/>
                      <a:gd name="connsiteX47" fmla="*/ 320295 w 4944021"/>
                      <a:gd name="connsiteY47" fmla="*/ 2248132 h 3334990"/>
                      <a:gd name="connsiteX48" fmla="*/ 373458 w 4944021"/>
                      <a:gd name="connsiteY48" fmla="*/ 2386355 h 3334990"/>
                      <a:gd name="connsiteX49" fmla="*/ 437253 w 4944021"/>
                      <a:gd name="connsiteY49" fmla="*/ 2460783 h 3334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4944021" h="3334990">
                        <a:moveTo>
                          <a:pt x="437253" y="2460783"/>
                        </a:moveTo>
                        <a:cubicBezTo>
                          <a:pt x="403583" y="2510402"/>
                          <a:pt x="228146" y="2623816"/>
                          <a:pt x="171439" y="2684067"/>
                        </a:cubicBezTo>
                        <a:cubicBezTo>
                          <a:pt x="114732" y="2744318"/>
                          <a:pt x="120049" y="2779760"/>
                          <a:pt x="97012" y="2822290"/>
                        </a:cubicBezTo>
                        <a:cubicBezTo>
                          <a:pt x="73975" y="2864820"/>
                          <a:pt x="49165" y="2907350"/>
                          <a:pt x="33216" y="2939248"/>
                        </a:cubicBezTo>
                        <a:cubicBezTo>
                          <a:pt x="17267" y="2971146"/>
                          <a:pt x="-5769" y="2988867"/>
                          <a:pt x="1319" y="3013676"/>
                        </a:cubicBezTo>
                        <a:cubicBezTo>
                          <a:pt x="8407" y="3038485"/>
                          <a:pt x="49165" y="3054434"/>
                          <a:pt x="75746" y="3088104"/>
                        </a:cubicBezTo>
                        <a:cubicBezTo>
                          <a:pt x="102327" y="3121774"/>
                          <a:pt x="130681" y="3182024"/>
                          <a:pt x="160807" y="3215694"/>
                        </a:cubicBezTo>
                        <a:cubicBezTo>
                          <a:pt x="190933" y="3249364"/>
                          <a:pt x="219286" y="3272401"/>
                          <a:pt x="256500" y="3290122"/>
                        </a:cubicBezTo>
                        <a:cubicBezTo>
                          <a:pt x="293714" y="3307843"/>
                          <a:pt x="329156" y="3314932"/>
                          <a:pt x="384091" y="3322020"/>
                        </a:cubicBezTo>
                        <a:cubicBezTo>
                          <a:pt x="439026" y="3329109"/>
                          <a:pt x="495732" y="3339741"/>
                          <a:pt x="586109" y="3332653"/>
                        </a:cubicBezTo>
                        <a:cubicBezTo>
                          <a:pt x="676486" y="3325565"/>
                          <a:pt x="837746" y="3295439"/>
                          <a:pt x="926351" y="3279490"/>
                        </a:cubicBezTo>
                        <a:cubicBezTo>
                          <a:pt x="1014956" y="3263541"/>
                          <a:pt x="1117737" y="3236960"/>
                          <a:pt x="1117737" y="3236960"/>
                        </a:cubicBezTo>
                        <a:cubicBezTo>
                          <a:pt x="1179760" y="3222783"/>
                          <a:pt x="1245328" y="3231643"/>
                          <a:pt x="1298491" y="3194429"/>
                        </a:cubicBezTo>
                        <a:cubicBezTo>
                          <a:pt x="1351654" y="3157215"/>
                          <a:pt x="1376463" y="3045574"/>
                          <a:pt x="1436714" y="3013676"/>
                        </a:cubicBezTo>
                        <a:cubicBezTo>
                          <a:pt x="1496965" y="2981778"/>
                          <a:pt x="1592659" y="2995955"/>
                          <a:pt x="1659998" y="3003043"/>
                        </a:cubicBezTo>
                        <a:cubicBezTo>
                          <a:pt x="1727338" y="3010131"/>
                          <a:pt x="1769867" y="3043801"/>
                          <a:pt x="1840751" y="3056206"/>
                        </a:cubicBezTo>
                        <a:cubicBezTo>
                          <a:pt x="1911635" y="3068611"/>
                          <a:pt x="2012644" y="3081015"/>
                          <a:pt x="2085300" y="3077471"/>
                        </a:cubicBezTo>
                        <a:cubicBezTo>
                          <a:pt x="2157956" y="3073927"/>
                          <a:pt x="2205802" y="3052662"/>
                          <a:pt x="2276686" y="3034941"/>
                        </a:cubicBezTo>
                        <a:cubicBezTo>
                          <a:pt x="2347570" y="3017220"/>
                          <a:pt x="2436174" y="2978234"/>
                          <a:pt x="2510602" y="2971146"/>
                        </a:cubicBezTo>
                        <a:cubicBezTo>
                          <a:pt x="2585030" y="2964058"/>
                          <a:pt x="2624016" y="2974690"/>
                          <a:pt x="2723253" y="2992411"/>
                        </a:cubicBezTo>
                        <a:cubicBezTo>
                          <a:pt x="2822490" y="3010132"/>
                          <a:pt x="3106026" y="3077471"/>
                          <a:pt x="3106026" y="3077471"/>
                        </a:cubicBezTo>
                        <a:lnTo>
                          <a:pt x="3403737" y="3141267"/>
                        </a:lnTo>
                        <a:cubicBezTo>
                          <a:pt x="3527783" y="3169620"/>
                          <a:pt x="3726258" y="3226327"/>
                          <a:pt x="3850305" y="3247592"/>
                        </a:cubicBezTo>
                        <a:cubicBezTo>
                          <a:pt x="3974352" y="3268857"/>
                          <a:pt x="4055867" y="3279490"/>
                          <a:pt x="4148016" y="3268857"/>
                        </a:cubicBezTo>
                        <a:cubicBezTo>
                          <a:pt x="4240165" y="3258225"/>
                          <a:pt x="4323454" y="3228099"/>
                          <a:pt x="4403198" y="3183797"/>
                        </a:cubicBezTo>
                        <a:cubicBezTo>
                          <a:pt x="4482942" y="3139495"/>
                          <a:pt x="4555597" y="3081015"/>
                          <a:pt x="4626481" y="3003043"/>
                        </a:cubicBezTo>
                        <a:cubicBezTo>
                          <a:pt x="4697365" y="2925071"/>
                          <a:pt x="4777109" y="2816973"/>
                          <a:pt x="4828500" y="2715964"/>
                        </a:cubicBezTo>
                        <a:cubicBezTo>
                          <a:pt x="4879891" y="2614955"/>
                          <a:pt x="4917105" y="2519261"/>
                          <a:pt x="4934826" y="2396987"/>
                        </a:cubicBezTo>
                        <a:cubicBezTo>
                          <a:pt x="4952547" y="2274713"/>
                          <a:pt x="4940142" y="2102820"/>
                          <a:pt x="4934826" y="1982318"/>
                        </a:cubicBezTo>
                        <a:cubicBezTo>
                          <a:pt x="4929510" y="1861816"/>
                          <a:pt x="4920649" y="1764351"/>
                          <a:pt x="4902928" y="1673974"/>
                        </a:cubicBezTo>
                        <a:cubicBezTo>
                          <a:pt x="4885207" y="1583597"/>
                          <a:pt x="4867486" y="1525117"/>
                          <a:pt x="4828500" y="1440057"/>
                        </a:cubicBezTo>
                        <a:cubicBezTo>
                          <a:pt x="4789514" y="1354997"/>
                          <a:pt x="4741668" y="1273481"/>
                          <a:pt x="4669012" y="1163611"/>
                        </a:cubicBezTo>
                        <a:cubicBezTo>
                          <a:pt x="4596356" y="1053741"/>
                          <a:pt x="4546737" y="931467"/>
                          <a:pt x="4392565" y="780839"/>
                        </a:cubicBezTo>
                        <a:cubicBezTo>
                          <a:pt x="4238393" y="630211"/>
                          <a:pt x="3912328" y="367941"/>
                          <a:pt x="3743979" y="259843"/>
                        </a:cubicBezTo>
                        <a:cubicBezTo>
                          <a:pt x="3575630" y="151745"/>
                          <a:pt x="3534872" y="171239"/>
                          <a:pt x="3382472" y="132253"/>
                        </a:cubicBezTo>
                        <a:cubicBezTo>
                          <a:pt x="3230072" y="93267"/>
                          <a:pt x="2971346" y="47192"/>
                          <a:pt x="2829579" y="25927"/>
                        </a:cubicBezTo>
                        <a:cubicBezTo>
                          <a:pt x="2687812" y="4662"/>
                          <a:pt x="2652369" y="6434"/>
                          <a:pt x="2531867" y="4662"/>
                        </a:cubicBezTo>
                        <a:cubicBezTo>
                          <a:pt x="2411365" y="2890"/>
                          <a:pt x="2251876" y="-9515"/>
                          <a:pt x="2106565" y="15294"/>
                        </a:cubicBezTo>
                        <a:cubicBezTo>
                          <a:pt x="1961254" y="40103"/>
                          <a:pt x="1787589" y="105671"/>
                          <a:pt x="1659998" y="153518"/>
                        </a:cubicBezTo>
                        <a:cubicBezTo>
                          <a:pt x="1532407" y="201365"/>
                          <a:pt x="1443802" y="236807"/>
                          <a:pt x="1341021" y="302374"/>
                        </a:cubicBezTo>
                        <a:cubicBezTo>
                          <a:pt x="1238240" y="367941"/>
                          <a:pt x="1131914" y="461862"/>
                          <a:pt x="1043309" y="546922"/>
                        </a:cubicBezTo>
                        <a:cubicBezTo>
                          <a:pt x="954704" y="631982"/>
                          <a:pt x="878505" y="722359"/>
                          <a:pt x="809393" y="812736"/>
                        </a:cubicBezTo>
                        <a:cubicBezTo>
                          <a:pt x="740281" y="903113"/>
                          <a:pt x="687118" y="988174"/>
                          <a:pt x="628639" y="1089183"/>
                        </a:cubicBezTo>
                        <a:cubicBezTo>
                          <a:pt x="570160" y="1190192"/>
                          <a:pt x="502821" y="1317783"/>
                          <a:pt x="458519" y="1418792"/>
                        </a:cubicBezTo>
                        <a:cubicBezTo>
                          <a:pt x="414217" y="1519801"/>
                          <a:pt x="387635" y="1611951"/>
                          <a:pt x="362826" y="1695239"/>
                        </a:cubicBezTo>
                        <a:cubicBezTo>
                          <a:pt x="338017" y="1778527"/>
                          <a:pt x="320296" y="1852955"/>
                          <a:pt x="309663" y="1918522"/>
                        </a:cubicBezTo>
                        <a:cubicBezTo>
                          <a:pt x="299030" y="1984089"/>
                          <a:pt x="297258" y="2033708"/>
                          <a:pt x="299030" y="2088643"/>
                        </a:cubicBezTo>
                        <a:cubicBezTo>
                          <a:pt x="300802" y="2143578"/>
                          <a:pt x="307890" y="2198513"/>
                          <a:pt x="320295" y="2248132"/>
                        </a:cubicBezTo>
                        <a:cubicBezTo>
                          <a:pt x="332700" y="2297751"/>
                          <a:pt x="353965" y="2349141"/>
                          <a:pt x="373458" y="2386355"/>
                        </a:cubicBezTo>
                        <a:cubicBezTo>
                          <a:pt x="392951" y="2423569"/>
                          <a:pt x="470923" y="2411164"/>
                          <a:pt x="437253" y="246078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34073AEB-06B3-D842-9C99-8D303831562B}"/>
                      </a:ext>
                    </a:extLst>
                  </p:cNvPr>
                  <p:cNvSpPr/>
                  <p:nvPr/>
                </p:nvSpPr>
                <p:spPr>
                  <a:xfrm>
                    <a:off x="85059" y="1334577"/>
                    <a:ext cx="4125434" cy="3334990"/>
                  </a:xfrm>
                  <a:custGeom>
                    <a:avLst/>
                    <a:gdLst>
                      <a:gd name="connsiteX0" fmla="*/ 4125433 w 4125433"/>
                      <a:gd name="connsiteY0" fmla="*/ 552893 h 3359889"/>
                      <a:gd name="connsiteX1" fmla="*/ 3806456 w 4125433"/>
                      <a:gd name="connsiteY1" fmla="*/ 361507 h 3359889"/>
                      <a:gd name="connsiteX2" fmla="*/ 3646968 w 4125433"/>
                      <a:gd name="connsiteY2" fmla="*/ 276447 h 3359889"/>
                      <a:gd name="connsiteX3" fmla="*/ 3466214 w 4125433"/>
                      <a:gd name="connsiteY3" fmla="*/ 191386 h 3359889"/>
                      <a:gd name="connsiteX4" fmla="*/ 3232298 w 4125433"/>
                      <a:gd name="connsiteY4" fmla="*/ 116958 h 3359889"/>
                      <a:gd name="connsiteX5" fmla="*/ 2838893 w 4125433"/>
                      <a:gd name="connsiteY5" fmla="*/ 42531 h 3359889"/>
                      <a:gd name="connsiteX6" fmla="*/ 2488019 w 4125433"/>
                      <a:gd name="connsiteY6" fmla="*/ 0 h 3359889"/>
                      <a:gd name="connsiteX7" fmla="*/ 2169042 w 4125433"/>
                      <a:gd name="connsiteY7" fmla="*/ 10633 h 3359889"/>
                      <a:gd name="connsiteX8" fmla="*/ 1828800 w 4125433"/>
                      <a:gd name="connsiteY8" fmla="*/ 63796 h 3359889"/>
                      <a:gd name="connsiteX9" fmla="*/ 1531088 w 4125433"/>
                      <a:gd name="connsiteY9" fmla="*/ 138224 h 3359889"/>
                      <a:gd name="connsiteX10" fmla="*/ 1339702 w 4125433"/>
                      <a:gd name="connsiteY10" fmla="*/ 244549 h 3359889"/>
                      <a:gd name="connsiteX11" fmla="*/ 1127051 w 4125433"/>
                      <a:gd name="connsiteY11" fmla="*/ 361507 h 3359889"/>
                      <a:gd name="connsiteX12" fmla="*/ 956930 w 4125433"/>
                      <a:gd name="connsiteY12" fmla="*/ 478465 h 3359889"/>
                      <a:gd name="connsiteX13" fmla="*/ 839972 w 4125433"/>
                      <a:gd name="connsiteY13" fmla="*/ 584791 h 3359889"/>
                      <a:gd name="connsiteX14" fmla="*/ 723014 w 4125433"/>
                      <a:gd name="connsiteY14" fmla="*/ 723014 h 3359889"/>
                      <a:gd name="connsiteX15" fmla="*/ 595423 w 4125433"/>
                      <a:gd name="connsiteY15" fmla="*/ 839972 h 3359889"/>
                      <a:gd name="connsiteX16" fmla="*/ 510363 w 4125433"/>
                      <a:gd name="connsiteY16" fmla="*/ 999461 h 3359889"/>
                      <a:gd name="connsiteX17" fmla="*/ 382772 w 4125433"/>
                      <a:gd name="connsiteY17" fmla="*/ 1190847 h 3359889"/>
                      <a:gd name="connsiteX18" fmla="*/ 276447 w 4125433"/>
                      <a:gd name="connsiteY18" fmla="*/ 1456661 h 3359889"/>
                      <a:gd name="connsiteX19" fmla="*/ 202019 w 4125433"/>
                      <a:gd name="connsiteY19" fmla="*/ 1711842 h 3359889"/>
                      <a:gd name="connsiteX20" fmla="*/ 148856 w 4125433"/>
                      <a:gd name="connsiteY20" fmla="*/ 1913861 h 3359889"/>
                      <a:gd name="connsiteX21" fmla="*/ 148856 w 4125433"/>
                      <a:gd name="connsiteY21" fmla="*/ 2137145 h 3359889"/>
                      <a:gd name="connsiteX22" fmla="*/ 148856 w 4125433"/>
                      <a:gd name="connsiteY22" fmla="*/ 2317898 h 3359889"/>
                      <a:gd name="connsiteX23" fmla="*/ 223284 w 4125433"/>
                      <a:gd name="connsiteY23" fmla="*/ 2434856 h 3359889"/>
                      <a:gd name="connsiteX24" fmla="*/ 318977 w 4125433"/>
                      <a:gd name="connsiteY24" fmla="*/ 2573079 h 3359889"/>
                      <a:gd name="connsiteX25" fmla="*/ 202019 w 4125433"/>
                      <a:gd name="connsiteY25" fmla="*/ 2658140 h 3359889"/>
                      <a:gd name="connsiteX26" fmla="*/ 74428 w 4125433"/>
                      <a:gd name="connsiteY26" fmla="*/ 2796363 h 3359889"/>
                      <a:gd name="connsiteX27" fmla="*/ 10633 w 4125433"/>
                      <a:gd name="connsiteY27" fmla="*/ 2945219 h 3359889"/>
                      <a:gd name="connsiteX28" fmla="*/ 0 w 4125433"/>
                      <a:gd name="connsiteY28" fmla="*/ 3083442 h 3359889"/>
                      <a:gd name="connsiteX29" fmla="*/ 53163 w 4125433"/>
                      <a:gd name="connsiteY29" fmla="*/ 3189768 h 3359889"/>
                      <a:gd name="connsiteX30" fmla="*/ 170121 w 4125433"/>
                      <a:gd name="connsiteY30" fmla="*/ 3264196 h 3359889"/>
                      <a:gd name="connsiteX31" fmla="*/ 318977 w 4125433"/>
                      <a:gd name="connsiteY31" fmla="*/ 3327991 h 3359889"/>
                      <a:gd name="connsiteX32" fmla="*/ 404037 w 4125433"/>
                      <a:gd name="connsiteY32" fmla="*/ 3359889 h 3359889"/>
                      <a:gd name="connsiteX33" fmla="*/ 446568 w 4125433"/>
                      <a:gd name="connsiteY33" fmla="*/ 3359889 h 3359889"/>
                      <a:gd name="connsiteX34" fmla="*/ 531628 w 4125433"/>
                      <a:gd name="connsiteY34" fmla="*/ 3157870 h 3359889"/>
                      <a:gd name="connsiteX35" fmla="*/ 627321 w 4125433"/>
                      <a:gd name="connsiteY35" fmla="*/ 3009014 h 3359889"/>
                      <a:gd name="connsiteX36" fmla="*/ 786809 w 4125433"/>
                      <a:gd name="connsiteY36" fmla="*/ 2881424 h 3359889"/>
                      <a:gd name="connsiteX37" fmla="*/ 829340 w 4125433"/>
                      <a:gd name="connsiteY37" fmla="*/ 2828261 h 3359889"/>
                      <a:gd name="connsiteX38" fmla="*/ 829340 w 4125433"/>
                      <a:gd name="connsiteY38" fmla="*/ 2828261 h 3359889"/>
                      <a:gd name="connsiteX39" fmla="*/ 829340 w 4125433"/>
                      <a:gd name="connsiteY39" fmla="*/ 2828261 h 3359889"/>
                      <a:gd name="connsiteX40" fmla="*/ 754912 w 4125433"/>
                      <a:gd name="connsiteY40" fmla="*/ 2626242 h 3359889"/>
                      <a:gd name="connsiteX41" fmla="*/ 754912 w 4125433"/>
                      <a:gd name="connsiteY41" fmla="*/ 2456121 h 3359889"/>
                      <a:gd name="connsiteX42" fmla="*/ 765544 w 4125433"/>
                      <a:gd name="connsiteY42" fmla="*/ 2243470 h 3359889"/>
                      <a:gd name="connsiteX43" fmla="*/ 797442 w 4125433"/>
                      <a:gd name="connsiteY43" fmla="*/ 2052084 h 3359889"/>
                      <a:gd name="connsiteX44" fmla="*/ 861237 w 4125433"/>
                      <a:gd name="connsiteY44" fmla="*/ 1860698 h 3359889"/>
                      <a:gd name="connsiteX45" fmla="*/ 1010093 w 4125433"/>
                      <a:gd name="connsiteY45" fmla="*/ 1573619 h 3359889"/>
                      <a:gd name="connsiteX46" fmla="*/ 1095154 w 4125433"/>
                      <a:gd name="connsiteY46" fmla="*/ 1371600 h 3359889"/>
                      <a:gd name="connsiteX47" fmla="*/ 1275907 w 4125433"/>
                      <a:gd name="connsiteY47" fmla="*/ 1095154 h 3359889"/>
                      <a:gd name="connsiteX48" fmla="*/ 1467293 w 4125433"/>
                      <a:gd name="connsiteY48" fmla="*/ 893135 h 3359889"/>
                      <a:gd name="connsiteX49" fmla="*/ 1616149 w 4125433"/>
                      <a:gd name="connsiteY49" fmla="*/ 744279 h 3359889"/>
                      <a:gd name="connsiteX50" fmla="*/ 1998921 w 4125433"/>
                      <a:gd name="connsiteY50" fmla="*/ 531628 h 3359889"/>
                      <a:gd name="connsiteX51" fmla="*/ 2371061 w 4125433"/>
                      <a:gd name="connsiteY51" fmla="*/ 414670 h 3359889"/>
                      <a:gd name="connsiteX52" fmla="*/ 2860158 w 4125433"/>
                      <a:gd name="connsiteY52" fmla="*/ 361507 h 3359889"/>
                      <a:gd name="connsiteX53" fmla="*/ 3285461 w 4125433"/>
                      <a:gd name="connsiteY53" fmla="*/ 372140 h 3359889"/>
                      <a:gd name="connsiteX54" fmla="*/ 3625702 w 4125433"/>
                      <a:gd name="connsiteY54" fmla="*/ 414670 h 3359889"/>
                      <a:gd name="connsiteX55" fmla="*/ 3880884 w 4125433"/>
                      <a:gd name="connsiteY55" fmla="*/ 499731 h 3359889"/>
                      <a:gd name="connsiteX56" fmla="*/ 3997842 w 4125433"/>
                      <a:gd name="connsiteY56" fmla="*/ 531628 h 3359889"/>
                      <a:gd name="connsiteX57" fmla="*/ 4125433 w 4125433"/>
                      <a:gd name="connsiteY57" fmla="*/ 552893 h 3359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125433" h="3359889">
                        <a:moveTo>
                          <a:pt x="4125433" y="552893"/>
                        </a:moveTo>
                        <a:lnTo>
                          <a:pt x="3806456" y="361507"/>
                        </a:lnTo>
                        <a:lnTo>
                          <a:pt x="3646968" y="276447"/>
                        </a:lnTo>
                        <a:lnTo>
                          <a:pt x="3466214" y="191386"/>
                        </a:lnTo>
                        <a:lnTo>
                          <a:pt x="3232298" y="116958"/>
                        </a:lnTo>
                        <a:lnTo>
                          <a:pt x="2838893" y="42531"/>
                        </a:lnTo>
                        <a:lnTo>
                          <a:pt x="2488019" y="0"/>
                        </a:lnTo>
                        <a:lnTo>
                          <a:pt x="2169042" y="10633"/>
                        </a:lnTo>
                        <a:lnTo>
                          <a:pt x="1828800" y="63796"/>
                        </a:lnTo>
                        <a:lnTo>
                          <a:pt x="1531088" y="138224"/>
                        </a:lnTo>
                        <a:lnTo>
                          <a:pt x="1339702" y="244549"/>
                        </a:lnTo>
                        <a:lnTo>
                          <a:pt x="1127051" y="361507"/>
                        </a:lnTo>
                        <a:lnTo>
                          <a:pt x="956930" y="478465"/>
                        </a:lnTo>
                        <a:lnTo>
                          <a:pt x="839972" y="584791"/>
                        </a:lnTo>
                        <a:lnTo>
                          <a:pt x="723014" y="723014"/>
                        </a:lnTo>
                        <a:lnTo>
                          <a:pt x="595423" y="839972"/>
                        </a:lnTo>
                        <a:lnTo>
                          <a:pt x="510363" y="999461"/>
                        </a:lnTo>
                        <a:lnTo>
                          <a:pt x="382772" y="1190847"/>
                        </a:lnTo>
                        <a:lnTo>
                          <a:pt x="276447" y="1456661"/>
                        </a:lnTo>
                        <a:lnTo>
                          <a:pt x="202019" y="1711842"/>
                        </a:lnTo>
                        <a:lnTo>
                          <a:pt x="148856" y="1913861"/>
                        </a:lnTo>
                        <a:lnTo>
                          <a:pt x="148856" y="2137145"/>
                        </a:lnTo>
                        <a:lnTo>
                          <a:pt x="148856" y="2317898"/>
                        </a:lnTo>
                        <a:lnTo>
                          <a:pt x="223284" y="2434856"/>
                        </a:lnTo>
                        <a:lnTo>
                          <a:pt x="318977" y="2573079"/>
                        </a:lnTo>
                        <a:lnTo>
                          <a:pt x="202019" y="2658140"/>
                        </a:lnTo>
                        <a:lnTo>
                          <a:pt x="74428" y="2796363"/>
                        </a:lnTo>
                        <a:lnTo>
                          <a:pt x="10633" y="2945219"/>
                        </a:lnTo>
                        <a:lnTo>
                          <a:pt x="0" y="3083442"/>
                        </a:lnTo>
                        <a:lnTo>
                          <a:pt x="53163" y="3189768"/>
                        </a:lnTo>
                        <a:lnTo>
                          <a:pt x="170121" y="3264196"/>
                        </a:lnTo>
                        <a:lnTo>
                          <a:pt x="318977" y="3327991"/>
                        </a:lnTo>
                        <a:lnTo>
                          <a:pt x="404037" y="3359889"/>
                        </a:lnTo>
                        <a:lnTo>
                          <a:pt x="446568" y="3359889"/>
                        </a:lnTo>
                        <a:lnTo>
                          <a:pt x="531628" y="3157870"/>
                        </a:lnTo>
                        <a:lnTo>
                          <a:pt x="627321" y="3009014"/>
                        </a:lnTo>
                        <a:lnTo>
                          <a:pt x="786809" y="2881424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754912" y="2626242"/>
                        </a:lnTo>
                        <a:lnTo>
                          <a:pt x="754912" y="2456121"/>
                        </a:lnTo>
                        <a:lnTo>
                          <a:pt x="765544" y="2243470"/>
                        </a:lnTo>
                        <a:lnTo>
                          <a:pt x="797442" y="2052084"/>
                        </a:lnTo>
                        <a:lnTo>
                          <a:pt x="861237" y="1860698"/>
                        </a:lnTo>
                        <a:lnTo>
                          <a:pt x="1010093" y="1573619"/>
                        </a:lnTo>
                        <a:lnTo>
                          <a:pt x="1095154" y="1371600"/>
                        </a:lnTo>
                        <a:lnTo>
                          <a:pt x="1275907" y="1095154"/>
                        </a:lnTo>
                        <a:lnTo>
                          <a:pt x="1467293" y="893135"/>
                        </a:lnTo>
                        <a:lnTo>
                          <a:pt x="1616149" y="744279"/>
                        </a:lnTo>
                        <a:lnTo>
                          <a:pt x="1998921" y="531628"/>
                        </a:lnTo>
                        <a:lnTo>
                          <a:pt x="2371061" y="414670"/>
                        </a:lnTo>
                        <a:lnTo>
                          <a:pt x="2860158" y="361507"/>
                        </a:lnTo>
                        <a:lnTo>
                          <a:pt x="3285461" y="372140"/>
                        </a:lnTo>
                        <a:lnTo>
                          <a:pt x="3625702" y="414670"/>
                        </a:lnTo>
                        <a:lnTo>
                          <a:pt x="3880884" y="499731"/>
                        </a:lnTo>
                        <a:lnTo>
                          <a:pt x="3997842" y="531628"/>
                        </a:lnTo>
                        <a:lnTo>
                          <a:pt x="4125433" y="55289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A432AC0C-A942-2440-9375-41F0FAAD383D}"/>
                    </a:ext>
                  </a:extLst>
                </p:cNvPr>
                <p:cNvGrpSpPr/>
                <p:nvPr/>
              </p:nvGrpSpPr>
              <p:grpSpPr>
                <a:xfrm>
                  <a:off x="393405" y="3891516"/>
                  <a:ext cx="1170202" cy="519620"/>
                  <a:chOff x="393405" y="3891516"/>
                  <a:chExt cx="1170202" cy="519620"/>
                </a:xfrm>
              </p:grpSpPr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4F2DBD8C-8E5D-9445-996F-A4C64DEBEF78}"/>
                      </a:ext>
                    </a:extLst>
                  </p:cNvPr>
                  <p:cNvSpPr/>
                  <p:nvPr/>
                </p:nvSpPr>
                <p:spPr>
                  <a:xfrm>
                    <a:off x="893135" y="4093535"/>
                    <a:ext cx="670472" cy="317601"/>
                  </a:xfrm>
                  <a:custGeom>
                    <a:avLst/>
                    <a:gdLst>
                      <a:gd name="connsiteX0" fmla="*/ 0 w 670472"/>
                      <a:gd name="connsiteY0" fmla="*/ 0 h 317601"/>
                      <a:gd name="connsiteX1" fmla="*/ 287079 w 670472"/>
                      <a:gd name="connsiteY1" fmla="*/ 159488 h 317601"/>
                      <a:gd name="connsiteX2" fmla="*/ 542260 w 670472"/>
                      <a:gd name="connsiteY2" fmla="*/ 180753 h 317601"/>
                      <a:gd name="connsiteX3" fmla="*/ 659218 w 670472"/>
                      <a:gd name="connsiteY3" fmla="*/ 308344 h 317601"/>
                      <a:gd name="connsiteX4" fmla="*/ 659218 w 670472"/>
                      <a:gd name="connsiteY4" fmla="*/ 297712 h 317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472" h="317601">
                        <a:moveTo>
                          <a:pt x="0" y="0"/>
                        </a:moveTo>
                        <a:cubicBezTo>
                          <a:pt x="98351" y="64681"/>
                          <a:pt x="196702" y="129363"/>
                          <a:pt x="287079" y="159488"/>
                        </a:cubicBezTo>
                        <a:cubicBezTo>
                          <a:pt x="377456" y="189613"/>
                          <a:pt x="480237" y="155944"/>
                          <a:pt x="542260" y="180753"/>
                        </a:cubicBezTo>
                        <a:cubicBezTo>
                          <a:pt x="604283" y="205562"/>
                          <a:pt x="659218" y="308344"/>
                          <a:pt x="659218" y="308344"/>
                        </a:cubicBezTo>
                        <a:cubicBezTo>
                          <a:pt x="678711" y="327837"/>
                          <a:pt x="668964" y="312774"/>
                          <a:pt x="659218" y="297712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E813F0E-F2E9-D34E-B2EE-A6C2A5FE2C33}"/>
                      </a:ext>
                    </a:extLst>
                  </p:cNvPr>
                  <p:cNvSpPr/>
                  <p:nvPr/>
                </p:nvSpPr>
                <p:spPr>
                  <a:xfrm>
                    <a:off x="393405" y="3891516"/>
                    <a:ext cx="478465" cy="148856"/>
                  </a:xfrm>
                  <a:custGeom>
                    <a:avLst/>
                    <a:gdLst>
                      <a:gd name="connsiteX0" fmla="*/ 0 w 478465"/>
                      <a:gd name="connsiteY0" fmla="*/ 0 h 148856"/>
                      <a:gd name="connsiteX1" fmla="*/ 148855 w 478465"/>
                      <a:gd name="connsiteY1" fmla="*/ 95693 h 148856"/>
                      <a:gd name="connsiteX2" fmla="*/ 318976 w 478465"/>
                      <a:gd name="connsiteY2" fmla="*/ 138224 h 148856"/>
                      <a:gd name="connsiteX3" fmla="*/ 478465 w 478465"/>
                      <a:gd name="connsiteY3" fmla="*/ 148856 h 148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465" h="148856">
                        <a:moveTo>
                          <a:pt x="0" y="0"/>
                        </a:moveTo>
                        <a:cubicBezTo>
                          <a:pt x="47846" y="36328"/>
                          <a:pt x="95692" y="72656"/>
                          <a:pt x="148855" y="95693"/>
                        </a:cubicBezTo>
                        <a:cubicBezTo>
                          <a:pt x="202018" y="118730"/>
                          <a:pt x="264041" y="129364"/>
                          <a:pt x="318976" y="138224"/>
                        </a:cubicBezTo>
                        <a:cubicBezTo>
                          <a:pt x="373911" y="147084"/>
                          <a:pt x="426188" y="147970"/>
                          <a:pt x="478465" y="148856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8362400-88ED-474E-8A5F-CD24FC4507FA}"/>
                  </a:ext>
                </a:extLst>
              </p:cNvPr>
              <p:cNvGrpSpPr/>
              <p:nvPr/>
            </p:nvGrpSpPr>
            <p:grpSpPr>
              <a:xfrm>
                <a:off x="2669888" y="3591702"/>
                <a:ext cx="3742566" cy="2195126"/>
                <a:chOff x="2025986" y="2847702"/>
                <a:chExt cx="2679404" cy="1531088"/>
              </a:xfrm>
            </p:grpSpPr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665C6D75-8075-7F46-94F9-4455E2E343A5}"/>
                    </a:ext>
                  </a:extLst>
                </p:cNvPr>
                <p:cNvSpPr/>
                <p:nvPr/>
              </p:nvSpPr>
              <p:spPr>
                <a:xfrm>
                  <a:off x="2079149" y="3347432"/>
                  <a:ext cx="1860697" cy="1031358"/>
                </a:xfrm>
                <a:custGeom>
                  <a:avLst/>
                  <a:gdLst>
                    <a:gd name="connsiteX0" fmla="*/ 63795 w 1860697"/>
                    <a:gd name="connsiteY0" fmla="*/ 329610 h 1031358"/>
                    <a:gd name="connsiteX1" fmla="*/ 0 w 1860697"/>
                    <a:gd name="connsiteY1" fmla="*/ 414670 h 1031358"/>
                    <a:gd name="connsiteX2" fmla="*/ 10632 w 1860697"/>
                    <a:gd name="connsiteY2" fmla="*/ 584791 h 1031358"/>
                    <a:gd name="connsiteX3" fmla="*/ 85060 w 1860697"/>
                    <a:gd name="connsiteY3" fmla="*/ 723014 h 1031358"/>
                    <a:gd name="connsiteX4" fmla="*/ 202018 w 1860697"/>
                    <a:gd name="connsiteY4" fmla="*/ 850605 h 1031358"/>
                    <a:gd name="connsiteX5" fmla="*/ 382772 w 1860697"/>
                    <a:gd name="connsiteY5" fmla="*/ 956931 h 1031358"/>
                    <a:gd name="connsiteX6" fmla="*/ 520995 w 1860697"/>
                    <a:gd name="connsiteY6" fmla="*/ 1020726 h 1031358"/>
                    <a:gd name="connsiteX7" fmla="*/ 723014 w 1860697"/>
                    <a:gd name="connsiteY7" fmla="*/ 1031358 h 1031358"/>
                    <a:gd name="connsiteX8" fmla="*/ 946297 w 1860697"/>
                    <a:gd name="connsiteY8" fmla="*/ 925033 h 1031358"/>
                    <a:gd name="connsiteX9" fmla="*/ 1052623 w 1860697"/>
                    <a:gd name="connsiteY9" fmla="*/ 861238 h 1031358"/>
                    <a:gd name="connsiteX10" fmla="*/ 1201479 w 1860697"/>
                    <a:gd name="connsiteY10" fmla="*/ 733647 h 1031358"/>
                    <a:gd name="connsiteX11" fmla="*/ 1318437 w 1860697"/>
                    <a:gd name="connsiteY11" fmla="*/ 648586 h 1031358"/>
                    <a:gd name="connsiteX12" fmla="*/ 1477925 w 1860697"/>
                    <a:gd name="connsiteY12" fmla="*/ 552893 h 1031358"/>
                    <a:gd name="connsiteX13" fmla="*/ 1679944 w 1860697"/>
                    <a:gd name="connsiteY13" fmla="*/ 489098 h 1031358"/>
                    <a:gd name="connsiteX14" fmla="*/ 1860697 w 1860697"/>
                    <a:gd name="connsiteY14" fmla="*/ 425303 h 1031358"/>
                    <a:gd name="connsiteX15" fmla="*/ 1711841 w 1860697"/>
                    <a:gd name="connsiteY15" fmla="*/ 329610 h 1031358"/>
                    <a:gd name="connsiteX16" fmla="*/ 1605516 w 1860697"/>
                    <a:gd name="connsiteY16" fmla="*/ 106326 h 1031358"/>
                    <a:gd name="connsiteX17" fmla="*/ 1552353 w 1860697"/>
                    <a:gd name="connsiteY17" fmla="*/ 0 h 1031358"/>
                    <a:gd name="connsiteX18" fmla="*/ 1360967 w 1860697"/>
                    <a:gd name="connsiteY18" fmla="*/ 31898 h 1031358"/>
                    <a:gd name="connsiteX19" fmla="*/ 1073888 w 1860697"/>
                    <a:gd name="connsiteY19" fmla="*/ 106326 h 1031358"/>
                    <a:gd name="connsiteX20" fmla="*/ 882502 w 1860697"/>
                    <a:gd name="connsiteY20" fmla="*/ 138224 h 1031358"/>
                    <a:gd name="connsiteX21" fmla="*/ 691116 w 1860697"/>
                    <a:gd name="connsiteY21" fmla="*/ 223284 h 1031358"/>
                    <a:gd name="connsiteX22" fmla="*/ 404037 w 1860697"/>
                    <a:gd name="connsiteY22" fmla="*/ 308345 h 1031358"/>
                    <a:gd name="connsiteX23" fmla="*/ 191386 w 1860697"/>
                    <a:gd name="connsiteY23" fmla="*/ 350875 h 1031358"/>
                    <a:gd name="connsiteX24" fmla="*/ 63795 w 1860697"/>
                    <a:gd name="connsiteY24" fmla="*/ 329610 h 1031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60697" h="1031358">
                      <a:moveTo>
                        <a:pt x="63795" y="329610"/>
                      </a:moveTo>
                      <a:lnTo>
                        <a:pt x="0" y="414670"/>
                      </a:lnTo>
                      <a:lnTo>
                        <a:pt x="10632" y="584791"/>
                      </a:lnTo>
                      <a:lnTo>
                        <a:pt x="85060" y="723014"/>
                      </a:lnTo>
                      <a:lnTo>
                        <a:pt x="202018" y="850605"/>
                      </a:lnTo>
                      <a:lnTo>
                        <a:pt x="382772" y="956931"/>
                      </a:lnTo>
                      <a:lnTo>
                        <a:pt x="520995" y="1020726"/>
                      </a:lnTo>
                      <a:lnTo>
                        <a:pt x="723014" y="1031358"/>
                      </a:lnTo>
                      <a:lnTo>
                        <a:pt x="946297" y="925033"/>
                      </a:lnTo>
                      <a:lnTo>
                        <a:pt x="1052623" y="861238"/>
                      </a:lnTo>
                      <a:lnTo>
                        <a:pt x="1201479" y="733647"/>
                      </a:lnTo>
                      <a:lnTo>
                        <a:pt x="1318437" y="648586"/>
                      </a:lnTo>
                      <a:lnTo>
                        <a:pt x="1477925" y="552893"/>
                      </a:lnTo>
                      <a:lnTo>
                        <a:pt x="1679944" y="489098"/>
                      </a:lnTo>
                      <a:lnTo>
                        <a:pt x="1860697" y="425303"/>
                      </a:lnTo>
                      <a:lnTo>
                        <a:pt x="1711841" y="329610"/>
                      </a:lnTo>
                      <a:lnTo>
                        <a:pt x="1605516" y="106326"/>
                      </a:lnTo>
                      <a:lnTo>
                        <a:pt x="1552353" y="0"/>
                      </a:lnTo>
                      <a:lnTo>
                        <a:pt x="1360967" y="31898"/>
                      </a:lnTo>
                      <a:lnTo>
                        <a:pt x="1073888" y="106326"/>
                      </a:lnTo>
                      <a:lnTo>
                        <a:pt x="882502" y="138224"/>
                      </a:lnTo>
                      <a:lnTo>
                        <a:pt x="691116" y="223284"/>
                      </a:lnTo>
                      <a:lnTo>
                        <a:pt x="404037" y="308345"/>
                      </a:lnTo>
                      <a:lnTo>
                        <a:pt x="191386" y="350875"/>
                      </a:lnTo>
                      <a:lnTo>
                        <a:pt x="63795" y="32961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2FAA663F-7135-1E43-B442-C8F0EDEC6B6A}"/>
                    </a:ext>
                  </a:extLst>
                </p:cNvPr>
                <p:cNvSpPr/>
                <p:nvPr/>
              </p:nvSpPr>
              <p:spPr>
                <a:xfrm>
                  <a:off x="2025986" y="2847702"/>
                  <a:ext cx="1669311" cy="839972"/>
                </a:xfrm>
                <a:custGeom>
                  <a:avLst/>
                  <a:gdLst>
                    <a:gd name="connsiteX0" fmla="*/ 1669311 w 1669311"/>
                    <a:gd name="connsiteY0" fmla="*/ 42530 h 839972"/>
                    <a:gd name="connsiteX1" fmla="*/ 1297172 w 1669311"/>
                    <a:gd name="connsiteY1" fmla="*/ 21265 h 839972"/>
                    <a:gd name="connsiteX2" fmla="*/ 946298 w 1669311"/>
                    <a:gd name="connsiteY2" fmla="*/ 0 h 839972"/>
                    <a:gd name="connsiteX3" fmla="*/ 701749 w 1669311"/>
                    <a:gd name="connsiteY3" fmla="*/ 0 h 839972"/>
                    <a:gd name="connsiteX4" fmla="*/ 361507 w 1669311"/>
                    <a:gd name="connsiteY4" fmla="*/ 85061 h 839972"/>
                    <a:gd name="connsiteX5" fmla="*/ 191386 w 1669311"/>
                    <a:gd name="connsiteY5" fmla="*/ 170121 h 839972"/>
                    <a:gd name="connsiteX6" fmla="*/ 74428 w 1669311"/>
                    <a:gd name="connsiteY6" fmla="*/ 265814 h 839972"/>
                    <a:gd name="connsiteX7" fmla="*/ 0 w 1669311"/>
                    <a:gd name="connsiteY7" fmla="*/ 404037 h 839972"/>
                    <a:gd name="connsiteX8" fmla="*/ 0 w 1669311"/>
                    <a:gd name="connsiteY8" fmla="*/ 606056 h 839972"/>
                    <a:gd name="connsiteX9" fmla="*/ 31898 w 1669311"/>
                    <a:gd name="connsiteY9" fmla="*/ 744279 h 839972"/>
                    <a:gd name="connsiteX10" fmla="*/ 159488 w 1669311"/>
                    <a:gd name="connsiteY10" fmla="*/ 839972 h 839972"/>
                    <a:gd name="connsiteX11" fmla="*/ 372139 w 1669311"/>
                    <a:gd name="connsiteY11" fmla="*/ 808075 h 839972"/>
                    <a:gd name="connsiteX12" fmla="*/ 595423 w 1669311"/>
                    <a:gd name="connsiteY12" fmla="*/ 765544 h 839972"/>
                    <a:gd name="connsiteX13" fmla="*/ 797442 w 1669311"/>
                    <a:gd name="connsiteY13" fmla="*/ 680484 h 839972"/>
                    <a:gd name="connsiteX14" fmla="*/ 1052623 w 1669311"/>
                    <a:gd name="connsiteY14" fmla="*/ 595423 h 839972"/>
                    <a:gd name="connsiteX15" fmla="*/ 1254642 w 1669311"/>
                    <a:gd name="connsiteY15" fmla="*/ 563526 h 839972"/>
                    <a:gd name="connsiteX16" fmla="*/ 1477925 w 1669311"/>
                    <a:gd name="connsiteY16" fmla="*/ 510363 h 839972"/>
                    <a:gd name="connsiteX17" fmla="*/ 1594884 w 1669311"/>
                    <a:gd name="connsiteY17" fmla="*/ 478465 h 839972"/>
                    <a:gd name="connsiteX18" fmla="*/ 1584251 w 1669311"/>
                    <a:gd name="connsiteY18" fmla="*/ 435935 h 839972"/>
                    <a:gd name="connsiteX19" fmla="*/ 1573618 w 1669311"/>
                    <a:gd name="connsiteY19" fmla="*/ 233916 h 839972"/>
                    <a:gd name="connsiteX20" fmla="*/ 1669311 w 1669311"/>
                    <a:gd name="connsiteY20" fmla="*/ 42530 h 83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311" h="839972">
                      <a:moveTo>
                        <a:pt x="1669311" y="42530"/>
                      </a:moveTo>
                      <a:lnTo>
                        <a:pt x="1297172" y="21265"/>
                      </a:lnTo>
                      <a:lnTo>
                        <a:pt x="946298" y="0"/>
                      </a:lnTo>
                      <a:lnTo>
                        <a:pt x="701749" y="0"/>
                      </a:lnTo>
                      <a:lnTo>
                        <a:pt x="361507" y="85061"/>
                      </a:lnTo>
                      <a:lnTo>
                        <a:pt x="191386" y="170121"/>
                      </a:lnTo>
                      <a:lnTo>
                        <a:pt x="74428" y="265814"/>
                      </a:lnTo>
                      <a:lnTo>
                        <a:pt x="0" y="404037"/>
                      </a:lnTo>
                      <a:lnTo>
                        <a:pt x="0" y="606056"/>
                      </a:lnTo>
                      <a:lnTo>
                        <a:pt x="31898" y="744279"/>
                      </a:lnTo>
                      <a:lnTo>
                        <a:pt x="159488" y="839972"/>
                      </a:lnTo>
                      <a:lnTo>
                        <a:pt x="372139" y="808075"/>
                      </a:lnTo>
                      <a:lnTo>
                        <a:pt x="595423" y="765544"/>
                      </a:lnTo>
                      <a:lnTo>
                        <a:pt x="797442" y="680484"/>
                      </a:lnTo>
                      <a:lnTo>
                        <a:pt x="1052623" y="595423"/>
                      </a:lnTo>
                      <a:lnTo>
                        <a:pt x="1254642" y="563526"/>
                      </a:lnTo>
                      <a:lnTo>
                        <a:pt x="1477925" y="510363"/>
                      </a:lnTo>
                      <a:lnTo>
                        <a:pt x="1594884" y="478465"/>
                      </a:lnTo>
                      <a:lnTo>
                        <a:pt x="1584251" y="435935"/>
                      </a:lnTo>
                      <a:lnTo>
                        <a:pt x="1573618" y="233916"/>
                      </a:lnTo>
                      <a:lnTo>
                        <a:pt x="1669311" y="4253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93049DCF-6CC5-C543-8404-3E088CC06C63}"/>
                    </a:ext>
                  </a:extLst>
                </p:cNvPr>
                <p:cNvSpPr/>
                <p:nvPr/>
              </p:nvSpPr>
              <p:spPr>
                <a:xfrm>
                  <a:off x="3610237" y="2879600"/>
                  <a:ext cx="1095153" cy="871870"/>
                </a:xfrm>
                <a:custGeom>
                  <a:avLst/>
                  <a:gdLst>
                    <a:gd name="connsiteX0" fmla="*/ 85060 w 1095153"/>
                    <a:gd name="connsiteY0" fmla="*/ 10632 h 871870"/>
                    <a:gd name="connsiteX1" fmla="*/ 0 w 1095153"/>
                    <a:gd name="connsiteY1" fmla="*/ 191386 h 871870"/>
                    <a:gd name="connsiteX2" fmla="*/ 21265 w 1095153"/>
                    <a:gd name="connsiteY2" fmla="*/ 393404 h 871870"/>
                    <a:gd name="connsiteX3" fmla="*/ 106326 w 1095153"/>
                    <a:gd name="connsiteY3" fmla="*/ 627321 h 871870"/>
                    <a:gd name="connsiteX4" fmla="*/ 180753 w 1095153"/>
                    <a:gd name="connsiteY4" fmla="*/ 744279 h 871870"/>
                    <a:gd name="connsiteX5" fmla="*/ 308344 w 1095153"/>
                    <a:gd name="connsiteY5" fmla="*/ 850604 h 871870"/>
                    <a:gd name="connsiteX6" fmla="*/ 404037 w 1095153"/>
                    <a:gd name="connsiteY6" fmla="*/ 871870 h 871870"/>
                    <a:gd name="connsiteX7" fmla="*/ 637953 w 1095153"/>
                    <a:gd name="connsiteY7" fmla="*/ 808074 h 871870"/>
                    <a:gd name="connsiteX8" fmla="*/ 903767 w 1095153"/>
                    <a:gd name="connsiteY8" fmla="*/ 701749 h 871870"/>
                    <a:gd name="connsiteX9" fmla="*/ 1052623 w 1095153"/>
                    <a:gd name="connsiteY9" fmla="*/ 584790 h 871870"/>
                    <a:gd name="connsiteX10" fmla="*/ 1095153 w 1095153"/>
                    <a:gd name="connsiteY10" fmla="*/ 467832 h 871870"/>
                    <a:gd name="connsiteX11" fmla="*/ 1084521 w 1095153"/>
                    <a:gd name="connsiteY11" fmla="*/ 340242 h 871870"/>
                    <a:gd name="connsiteX12" fmla="*/ 1020726 w 1095153"/>
                    <a:gd name="connsiteY12" fmla="*/ 233916 h 871870"/>
                    <a:gd name="connsiteX13" fmla="*/ 882502 w 1095153"/>
                    <a:gd name="connsiteY13" fmla="*/ 138223 h 871870"/>
                    <a:gd name="connsiteX14" fmla="*/ 754912 w 1095153"/>
                    <a:gd name="connsiteY14" fmla="*/ 74428 h 871870"/>
                    <a:gd name="connsiteX15" fmla="*/ 595423 w 1095153"/>
                    <a:gd name="connsiteY15" fmla="*/ 31897 h 871870"/>
                    <a:gd name="connsiteX16" fmla="*/ 435935 w 1095153"/>
                    <a:gd name="connsiteY16" fmla="*/ 31897 h 871870"/>
                    <a:gd name="connsiteX17" fmla="*/ 202019 w 1095153"/>
                    <a:gd name="connsiteY17" fmla="*/ 0 h 871870"/>
                    <a:gd name="connsiteX18" fmla="*/ 85060 w 1095153"/>
                    <a:gd name="connsiteY18" fmla="*/ 10632 h 871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95153" h="871870">
                      <a:moveTo>
                        <a:pt x="85060" y="10632"/>
                      </a:moveTo>
                      <a:lnTo>
                        <a:pt x="0" y="191386"/>
                      </a:lnTo>
                      <a:lnTo>
                        <a:pt x="21265" y="393404"/>
                      </a:lnTo>
                      <a:lnTo>
                        <a:pt x="106326" y="627321"/>
                      </a:lnTo>
                      <a:lnTo>
                        <a:pt x="180753" y="744279"/>
                      </a:lnTo>
                      <a:lnTo>
                        <a:pt x="308344" y="850604"/>
                      </a:lnTo>
                      <a:lnTo>
                        <a:pt x="404037" y="871870"/>
                      </a:lnTo>
                      <a:lnTo>
                        <a:pt x="637953" y="808074"/>
                      </a:lnTo>
                      <a:lnTo>
                        <a:pt x="903767" y="701749"/>
                      </a:lnTo>
                      <a:lnTo>
                        <a:pt x="1052623" y="584790"/>
                      </a:lnTo>
                      <a:lnTo>
                        <a:pt x="1095153" y="467832"/>
                      </a:lnTo>
                      <a:lnTo>
                        <a:pt x="1084521" y="340242"/>
                      </a:lnTo>
                      <a:lnTo>
                        <a:pt x="1020726" y="233916"/>
                      </a:lnTo>
                      <a:lnTo>
                        <a:pt x="882502" y="138223"/>
                      </a:lnTo>
                      <a:lnTo>
                        <a:pt x="754912" y="74428"/>
                      </a:lnTo>
                      <a:lnTo>
                        <a:pt x="595423" y="31897"/>
                      </a:lnTo>
                      <a:lnTo>
                        <a:pt x="435935" y="31897"/>
                      </a:lnTo>
                      <a:lnTo>
                        <a:pt x="202019" y="0"/>
                      </a:lnTo>
                      <a:lnTo>
                        <a:pt x="85060" y="10632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E4369B-5EDD-6743-AA83-CCD196B2B52C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59BDEDD9-DD79-0A49-99C6-6B8CCEF308F8}"/>
              </a:ext>
            </a:extLst>
          </p:cNvPr>
          <p:cNvSpPr txBox="1"/>
          <p:nvPr/>
        </p:nvSpPr>
        <p:spPr>
          <a:xfrm>
            <a:off x="6171472" y="6019504"/>
            <a:ext cx="44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CA773B-8844-E349-93FB-B59E85543E76}"/>
              </a:ext>
            </a:extLst>
          </p:cNvPr>
          <p:cNvSpPr txBox="1"/>
          <p:nvPr/>
        </p:nvSpPr>
        <p:spPr>
          <a:xfrm>
            <a:off x="3349459" y="5924488"/>
            <a:ext cx="1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 Glia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33C825-A016-5B48-8307-BFD888F37CBB}"/>
              </a:ext>
            </a:extLst>
          </p:cNvPr>
          <p:cNvSpPr txBox="1"/>
          <p:nvPr/>
        </p:nvSpPr>
        <p:spPr>
          <a:xfrm>
            <a:off x="4966017" y="6005867"/>
            <a:ext cx="59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iPC</a:t>
            </a:r>
            <a:endParaRPr lang="en-US" dirty="0"/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C29AD143-4242-8643-A228-C0C0F832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04" y="4652599"/>
            <a:ext cx="781226" cy="1058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9647FB-A68B-2C4C-9F2C-68AE3DDC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122" y="4470294"/>
            <a:ext cx="976253" cy="1278533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99DD9429-C95B-554E-98C3-C7EDBA5AC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885" y="4793960"/>
            <a:ext cx="575762" cy="80005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FAC838-4339-1841-8B44-DA351BB2D4D3}"/>
              </a:ext>
            </a:extLst>
          </p:cNvPr>
          <p:cNvCxnSpPr>
            <a:cxnSpLocks/>
          </p:cNvCxnSpPr>
          <p:nvPr/>
        </p:nvCxnSpPr>
        <p:spPr>
          <a:xfrm>
            <a:off x="4251603" y="5266029"/>
            <a:ext cx="633806" cy="122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0826B5-DD3B-FA4D-A463-41036E2BC165}"/>
              </a:ext>
            </a:extLst>
          </p:cNvPr>
          <p:cNvCxnSpPr>
            <a:cxnSpLocks/>
          </p:cNvCxnSpPr>
          <p:nvPr/>
        </p:nvCxnSpPr>
        <p:spPr>
          <a:xfrm flipV="1">
            <a:off x="5414245" y="5238080"/>
            <a:ext cx="64899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49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Sox2 Primes Neurogenic Genes in Hippocampal NPCs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E43331F-4120-C443-92FF-CCBB30FDF18B}"/>
              </a:ext>
            </a:extLst>
          </p:cNvPr>
          <p:cNvSpPr/>
          <p:nvPr/>
        </p:nvSpPr>
        <p:spPr>
          <a:xfrm>
            <a:off x="4089404" y="1886524"/>
            <a:ext cx="2006596" cy="29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Neurogenic Genes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E625CCE-ED44-0943-8F47-28C3CB9051E4}"/>
              </a:ext>
            </a:extLst>
          </p:cNvPr>
          <p:cNvGrpSpPr/>
          <p:nvPr/>
        </p:nvGrpSpPr>
        <p:grpSpPr>
          <a:xfrm>
            <a:off x="1037104" y="2520401"/>
            <a:ext cx="5208468" cy="363055"/>
            <a:chOff x="5301036" y="3483367"/>
            <a:chExt cx="5208468" cy="363055"/>
          </a:xfrm>
        </p:grpSpPr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47414D7-4057-E54E-B028-E1870567C363}"/>
                </a:ext>
              </a:extLst>
            </p:cNvPr>
            <p:cNvSpPr/>
            <p:nvPr/>
          </p:nvSpPr>
          <p:spPr>
            <a:xfrm>
              <a:off x="7642337" y="3483367"/>
              <a:ext cx="998851" cy="24885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C26E4B6-1674-2F4A-8ED1-7A301C55941D}"/>
                </a:ext>
              </a:extLst>
            </p:cNvPr>
            <p:cNvSpPr txBox="1"/>
            <p:nvPr/>
          </p:nvSpPr>
          <p:spPr>
            <a:xfrm>
              <a:off x="5301036" y="3492479"/>
              <a:ext cx="124068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/>
                <a:t>H3K27me3</a:t>
              </a: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2251D41-C96E-F34C-9203-D27272120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3853" y="3728677"/>
              <a:ext cx="3975651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5A453B1-C043-4347-AD70-B5B0ABF66FD6}"/>
              </a:ext>
            </a:extLst>
          </p:cNvPr>
          <p:cNvGrpSpPr/>
          <p:nvPr/>
        </p:nvGrpSpPr>
        <p:grpSpPr>
          <a:xfrm>
            <a:off x="987611" y="2952811"/>
            <a:ext cx="5287205" cy="360438"/>
            <a:chOff x="5222299" y="5096681"/>
            <a:chExt cx="5287205" cy="360438"/>
          </a:xfrm>
        </p:grpSpPr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1412BF9C-EF65-4E46-97E5-7913E0396BD7}"/>
                </a:ext>
              </a:extLst>
            </p:cNvPr>
            <p:cNvSpPr/>
            <p:nvPr/>
          </p:nvSpPr>
          <p:spPr>
            <a:xfrm>
              <a:off x="7642337" y="5208269"/>
              <a:ext cx="998851" cy="24885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6956424-D263-F141-84D5-7C941CBD6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3853" y="5453579"/>
              <a:ext cx="3975651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4CFD76-B3CD-4143-85FF-E345D1AD1C22}"/>
                </a:ext>
              </a:extLst>
            </p:cNvPr>
            <p:cNvSpPr txBox="1"/>
            <p:nvPr/>
          </p:nvSpPr>
          <p:spPr>
            <a:xfrm>
              <a:off x="5222299" y="5096681"/>
              <a:ext cx="124068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/>
                <a:t>H3K4me3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C88A03D-04AA-7F49-90C0-428EFE6080F2}"/>
              </a:ext>
            </a:extLst>
          </p:cNvPr>
          <p:cNvGrpSpPr/>
          <p:nvPr/>
        </p:nvGrpSpPr>
        <p:grpSpPr>
          <a:xfrm>
            <a:off x="995295" y="3429000"/>
            <a:ext cx="5303905" cy="371256"/>
            <a:chOff x="2779920" y="3700389"/>
            <a:chExt cx="5303905" cy="371256"/>
          </a:xfrm>
        </p:grpSpPr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9F60404-131D-7A41-B69A-9BFD52D56348}"/>
                </a:ext>
              </a:extLst>
            </p:cNvPr>
            <p:cNvSpPr/>
            <p:nvPr/>
          </p:nvSpPr>
          <p:spPr>
            <a:xfrm>
              <a:off x="5216658" y="3822795"/>
              <a:ext cx="998851" cy="248850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FBB77C3-2248-0C47-BB43-CBC493A49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8174" y="4065093"/>
              <a:ext cx="3975651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DA6A054-435A-C84A-B2B2-91AE9EB87DFD}"/>
                </a:ext>
              </a:extLst>
            </p:cNvPr>
            <p:cNvSpPr txBox="1"/>
            <p:nvPr/>
          </p:nvSpPr>
          <p:spPr>
            <a:xfrm>
              <a:off x="2779920" y="3700389"/>
              <a:ext cx="124068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/>
                <a:t>Sox2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69D88D1-6692-4A44-83EC-EC09A79C98AE}"/>
              </a:ext>
            </a:extLst>
          </p:cNvPr>
          <p:cNvSpPr txBox="1"/>
          <p:nvPr/>
        </p:nvSpPr>
        <p:spPr>
          <a:xfrm rot="16200000">
            <a:off x="-656462" y="2768145"/>
            <a:ext cx="23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Neural Progenitor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6CE8C-2B73-9141-BFF8-9A04538577D1}"/>
              </a:ext>
            </a:extLst>
          </p:cNvPr>
          <p:cNvSpPr txBox="1"/>
          <p:nvPr/>
        </p:nvSpPr>
        <p:spPr>
          <a:xfrm>
            <a:off x="7450667" y="2926157"/>
            <a:ext cx="158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Neurogenesis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85B253-3A6C-9D49-91B9-E221CF765094}"/>
              </a:ext>
            </a:extLst>
          </p:cNvPr>
          <p:cNvCxnSpPr>
            <a:cxnSpLocks/>
          </p:cNvCxnSpPr>
          <p:nvPr/>
        </p:nvCxnSpPr>
        <p:spPr>
          <a:xfrm>
            <a:off x="6652539" y="3124054"/>
            <a:ext cx="730761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D9B786-E201-2D4F-B7B2-6527AD0D550C}"/>
              </a:ext>
            </a:extLst>
          </p:cNvPr>
          <p:cNvSpPr/>
          <p:nvPr/>
        </p:nvSpPr>
        <p:spPr>
          <a:xfrm>
            <a:off x="1281734" y="5570164"/>
            <a:ext cx="9132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Could Sox2 be binding to bivalent promoters of neurogenic / neuronal maturation genes during interneuron development?</a:t>
            </a:r>
          </a:p>
        </p:txBody>
      </p:sp>
    </p:spTree>
    <p:extLst>
      <p:ext uri="{BB962C8B-B14F-4D97-AF65-F5344CB8AC3E}">
        <p14:creationId xmlns:p14="http://schemas.microsoft.com/office/powerpoint/2010/main" val="18778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3" grpId="0"/>
      <p:bldP spid="5" grpId="0"/>
      <p:bldP spid="2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Computational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32784D-D020-FE45-BF57-354220A76A2B}"/>
              </a:ext>
            </a:extLst>
          </p:cNvPr>
          <p:cNvSpPr txBox="1"/>
          <p:nvPr/>
        </p:nvSpPr>
        <p:spPr>
          <a:xfrm>
            <a:off x="1313115" y="2546673"/>
            <a:ext cx="2844355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Characterize Gene Expression Differences with DESeq2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26233B-E181-2F4E-BFF6-2D2BAB2AB017}"/>
              </a:ext>
            </a:extLst>
          </p:cNvPr>
          <p:cNvSpPr txBox="1"/>
          <p:nvPr/>
        </p:nvSpPr>
        <p:spPr>
          <a:xfrm>
            <a:off x="994347" y="3928275"/>
            <a:ext cx="3468937" cy="646331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Identify shared and distinct Sox2 promoter peaks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AC8ED5-594F-3546-B89F-848E50BB1D7D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2728816" y="3470003"/>
            <a:ext cx="6477" cy="45827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0E94D0-701E-8847-B112-2EF2143BCA8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728816" y="4574606"/>
            <a:ext cx="1779" cy="71520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7AA5E9-76EB-5349-BA25-788D447B5FF0}"/>
              </a:ext>
            </a:extLst>
          </p:cNvPr>
          <p:cNvSpPr txBox="1"/>
          <p:nvPr/>
        </p:nvSpPr>
        <p:spPr>
          <a:xfrm>
            <a:off x="5400303" y="2822886"/>
            <a:ext cx="4074627" cy="1200329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Requirements for Sox2 Priming Activity:</a:t>
            </a:r>
          </a:p>
          <a:p>
            <a:r>
              <a:rPr lang="en-US" b="1" dirty="0"/>
              <a:t>1) Peak shared in both cell types</a:t>
            </a:r>
            <a:endParaRPr lang="en-US" b="1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2) Gene differentially expressed</a:t>
            </a:r>
          </a:p>
          <a:p>
            <a:r>
              <a:rPr lang="en-US" b="1" dirty="0">
                <a:sym typeface="Wingdings" pitchFamily="2" charset="2"/>
              </a:rPr>
              <a:t>3) Bivalent to Active chromatin switch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2B2CD-4AE9-674C-8450-724F64DA4B93}"/>
              </a:ext>
            </a:extLst>
          </p:cNvPr>
          <p:cNvSpPr txBox="1"/>
          <p:nvPr/>
        </p:nvSpPr>
        <p:spPr>
          <a:xfrm>
            <a:off x="994346" y="5283825"/>
            <a:ext cx="3468937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Annotate Sox2 bound promoters with H3K4me3, H3K27ac, H3K27me3 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30F7E2-4399-704B-AEA5-41CC9B98A45E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463283" y="5745490"/>
            <a:ext cx="1373073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FA72B9A-B2A7-7849-B995-D11288444D52}"/>
              </a:ext>
            </a:extLst>
          </p:cNvPr>
          <p:cNvSpPr/>
          <p:nvPr/>
        </p:nvSpPr>
        <p:spPr>
          <a:xfrm>
            <a:off x="1971750" y="1236953"/>
            <a:ext cx="152708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RG vs. </a:t>
            </a:r>
            <a:r>
              <a:rPr lang="en-US" b="1" dirty="0" err="1">
                <a:solidFill>
                  <a:srgbClr val="000000"/>
                </a:solidFill>
                <a:cs typeface="Calibri" panose="020F0502020204030204" pitchFamily="34" charset="0"/>
              </a:rPr>
              <a:t>iPC</a:t>
            </a:r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</a:p>
          <a:p>
            <a:pPr marL="342900" indent="-342900">
              <a:buAutoNum type="arabicParenR"/>
            </a:pPr>
            <a:r>
              <a:rPr lang="en-US" b="1" dirty="0" err="1">
                <a:solidFill>
                  <a:srgbClr val="000000"/>
                </a:solidFill>
                <a:cs typeface="Calibri" panose="020F0502020204030204" pitchFamily="34" charset="0"/>
              </a:rPr>
              <a:t>iPC</a:t>
            </a:r>
            <a:r>
              <a:rPr lang="en-US" b="1" dirty="0">
                <a:solidFill>
                  <a:srgbClr val="000000"/>
                </a:solidFill>
                <a:cs typeface="Calibri" panose="020F0502020204030204" pitchFamily="34" charset="0"/>
              </a:rPr>
              <a:t> vs. IN</a:t>
            </a:r>
            <a:endParaRPr lang="en-US" b="1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E93BD86-6A3F-D64F-AB00-466B489ABFD6}"/>
              </a:ext>
            </a:extLst>
          </p:cNvPr>
          <p:cNvCxnSpPr>
            <a:cxnSpLocks/>
            <a:stCxn id="2" idx="2"/>
            <a:endCxn id="20" idx="0"/>
          </p:cNvCxnSpPr>
          <p:nvPr/>
        </p:nvCxnSpPr>
        <p:spPr>
          <a:xfrm>
            <a:off x="2735293" y="1883284"/>
            <a:ext cx="0" cy="66338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677BC0-2A8E-8B47-A923-2C67EB605363}"/>
              </a:ext>
            </a:extLst>
          </p:cNvPr>
          <p:cNvSpPr txBox="1"/>
          <p:nvPr/>
        </p:nvSpPr>
        <p:spPr>
          <a:xfrm>
            <a:off x="5825067" y="5271297"/>
            <a:ext cx="3225101" cy="923330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 Annotated Sox2 Promoter Data with Gene Expression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B7CDAC-58E5-C44D-BCB9-EA588625490A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7437616" y="4023215"/>
            <a:ext cx="1" cy="124808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71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0" grpId="0" animBg="1"/>
      <p:bldP spid="42" grpId="0" animBg="1"/>
      <p:bldP spid="2" grpId="0" animBg="1"/>
      <p:bldP spid="1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218B9C52-4DE0-F94D-8829-843E2217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7224F48B-0D5E-6B49-BC7D-96BD2E5A0BAD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Aim IB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C34B02-D422-6D40-BAED-FEB25CF0A258}"/>
              </a:ext>
            </a:extLst>
          </p:cNvPr>
          <p:cNvSpPr txBox="1"/>
          <p:nvPr/>
        </p:nvSpPr>
        <p:spPr>
          <a:xfrm>
            <a:off x="3674886" y="4188280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Ascl1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BCC8EEE-895C-E74C-AEF4-76ABFF1D7A74}"/>
              </a:ext>
            </a:extLst>
          </p:cNvPr>
          <p:cNvGrpSpPr/>
          <p:nvPr/>
        </p:nvGrpSpPr>
        <p:grpSpPr>
          <a:xfrm>
            <a:off x="318981" y="1175308"/>
            <a:ext cx="1923257" cy="369332"/>
            <a:chOff x="3538222" y="2770568"/>
            <a:chExt cx="1923257" cy="369332"/>
          </a:xfrm>
        </p:grpSpPr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F364620E-36BA-9B4F-8370-99DE0A52BD15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1F4B39D-6BE0-AC4F-A4F5-A0F49F8C6843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3611B01B-B798-BD43-B338-70929D611DBA}"/>
              </a:ext>
            </a:extLst>
          </p:cNvPr>
          <p:cNvSpPr/>
          <p:nvPr/>
        </p:nvSpPr>
        <p:spPr>
          <a:xfrm>
            <a:off x="2380514" y="1208496"/>
            <a:ext cx="303381" cy="30338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320EBDA-1079-0F49-A00E-389772825767}"/>
              </a:ext>
            </a:extLst>
          </p:cNvPr>
          <p:cNvSpPr txBox="1"/>
          <p:nvPr/>
        </p:nvSpPr>
        <p:spPr>
          <a:xfrm>
            <a:off x="2712544" y="1163050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RG Bound Only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5D3F29D-BAF3-A347-96CC-D25CC4F5EA7E}"/>
              </a:ext>
            </a:extLst>
          </p:cNvPr>
          <p:cNvGrpSpPr/>
          <p:nvPr/>
        </p:nvGrpSpPr>
        <p:grpSpPr>
          <a:xfrm>
            <a:off x="5060295" y="1159353"/>
            <a:ext cx="2645661" cy="369332"/>
            <a:chOff x="3536854" y="3559250"/>
            <a:chExt cx="2645661" cy="369332"/>
          </a:xfrm>
        </p:grpSpPr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BB916AEE-58E8-5449-9F14-2776B224AFA1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796CBF9-E4E8-A04A-89AE-EDAD373A2591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</a:t>
              </a:r>
              <a:r>
                <a:rPr lang="en-US" dirty="0" err="1"/>
                <a:t>iPC</a:t>
              </a:r>
              <a:r>
                <a:rPr lang="en-US" dirty="0"/>
                <a:t> Bound Only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5E397C1-B944-DE44-A4FE-FE82976B1F4C}"/>
              </a:ext>
            </a:extLst>
          </p:cNvPr>
          <p:cNvGrpSpPr/>
          <p:nvPr/>
        </p:nvGrpSpPr>
        <p:grpSpPr>
          <a:xfrm>
            <a:off x="8073013" y="1085011"/>
            <a:ext cx="2645661" cy="369332"/>
            <a:chOff x="3536854" y="3559250"/>
            <a:chExt cx="2645661" cy="369332"/>
          </a:xfrm>
        </p:grpSpPr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3BDB7857-D3A2-AA4F-888B-357F578EC6E0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1E0CB28-813B-1F40-B016-936EE7404CBE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Bound Only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694D52E-6757-D046-8B2B-CA1DF7238586}"/>
              </a:ext>
            </a:extLst>
          </p:cNvPr>
          <p:cNvGrpSpPr/>
          <p:nvPr/>
        </p:nvGrpSpPr>
        <p:grpSpPr>
          <a:xfrm>
            <a:off x="6575836" y="2446348"/>
            <a:ext cx="3086050" cy="2721110"/>
            <a:chOff x="283280" y="2469895"/>
            <a:chExt cx="3086050" cy="2721110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C8703887-7FEA-564E-A259-721A256563A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IPC RPKM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A1F29855-96E7-C649-9DE3-7AD7DD97AA50}"/>
                </a:ext>
              </a:extLst>
            </p:cNvPr>
            <p:cNvSpPr txBox="1"/>
            <p:nvPr/>
          </p:nvSpPr>
          <p:spPr>
            <a:xfrm rot="16200000">
              <a:off x="-451488" y="3204663"/>
              <a:ext cx="183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CBF89BB2-C9CF-5044-9E6F-7E0B59AC349B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B732794C-59C1-7747-8221-DD1D48BBEA8F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4F657EB7-B1B4-6D48-9024-A92959AA5394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4693FD7-86DD-B64D-BFA2-E8A40561B3CF}"/>
              </a:ext>
            </a:extLst>
          </p:cNvPr>
          <p:cNvGrpSpPr/>
          <p:nvPr/>
        </p:nvGrpSpPr>
        <p:grpSpPr>
          <a:xfrm>
            <a:off x="8306585" y="3481080"/>
            <a:ext cx="1267935" cy="1116273"/>
            <a:chOff x="2014029" y="3504627"/>
            <a:chExt cx="1267935" cy="1116273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1F024D7B-6A4C-6943-83CB-8E29F95909A4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378C2969-A5F1-B24A-9796-D9958C5ABBB9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378C2969-A5F1-B24A-9796-D9958C5ABBB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9610537D-A8AD-7449-80CC-B4199B76BA6A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9610537D-A8AD-7449-80CC-B4199B76BA6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971D8979-E44F-804C-852D-8E75FC1DBF56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971D8979-E44F-804C-852D-8E75FC1DBF5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1F462629-8E0E-6C42-81ED-562EC61FFD2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1F462629-8E0E-6C42-81ED-562EC61FFD2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CA0C3C2F-D620-104B-B546-B53A15B7AF5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CA0C3C2F-D620-104B-B546-B53A15B7AF5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EF606BD5-4CB9-DB43-B3B6-E4812031343A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EF606BD5-4CB9-DB43-B3B6-E4812031343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DDF65099-7EBC-1E49-807C-845EFF07526E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DDF65099-7EBC-1E49-807C-845EFF07526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A5DFEEB4-9355-1A46-A711-8DFAFD7BA222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A5DFEEB4-9355-1A46-A711-8DFAFD7BA22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627C56DD-375F-DA4C-89BB-96CCD823AC6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627C56DD-375F-DA4C-89BB-96CCD823AC6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4E72EF86-A36B-4C42-AA46-C4FE8168C4E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4E72EF86-A36B-4C42-AA46-C4FE8168C4E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B1DDA539-19BF-574E-A2A2-4F0D8EB11FD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B1DDA539-19BF-574E-A2A2-4F0D8EB11FD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E7E45C0-83D1-534D-BA67-97CCE331D983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E7E45C0-83D1-534D-BA67-97CCE331D9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3205C5F-2DB8-324E-A81E-666893F6FE32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3205C5F-2DB8-324E-A81E-666893F6FE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F380DBDC-969E-FD49-A3F6-1AFA4517545C}"/>
              </a:ext>
            </a:extLst>
          </p:cNvPr>
          <p:cNvGrpSpPr/>
          <p:nvPr/>
        </p:nvGrpSpPr>
        <p:grpSpPr>
          <a:xfrm>
            <a:off x="7300650" y="2700254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C564BFB-5E88-EE47-BA73-CEB1E0BC7744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C564BFB-5E88-EE47-BA73-CEB1E0BC77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B09088F-CBA4-2B4A-8E48-955AA6959D6C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B09088F-CBA4-2B4A-8E48-955AA6959D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AEF7EEE-F2B0-9443-8094-AF55DF3FB307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AEF7EEE-F2B0-9443-8094-AF55DF3FB3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E7B7290-55B2-A848-B670-E9543096EBE3}"/>
              </a:ext>
            </a:extLst>
          </p:cNvPr>
          <p:cNvGrpSpPr/>
          <p:nvPr/>
        </p:nvGrpSpPr>
        <p:grpSpPr>
          <a:xfrm>
            <a:off x="7425690" y="2543835"/>
            <a:ext cx="850501" cy="1019867"/>
            <a:chOff x="3439629" y="2361712"/>
            <a:chExt cx="850501" cy="1019867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517460B0-8480-0646-B65B-CA23FA1D2F4B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42019DB2-3FA9-814F-B7BC-44AD2AD45CED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42019DB2-3FA9-814F-B7BC-44AD2AD45CE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BB7144C0-67DC-FA49-84FB-75FAF6200016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BB7144C0-67DC-FA49-84FB-75FAF620001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050BF17C-288D-9942-80B6-9B8EB5E2E622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050BF17C-288D-9942-80B6-9B8EB5E2E62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B6FF6212-8405-9B42-BB7E-2F47B0261700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B6FF6212-8405-9B42-BB7E-2F47B026170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116C4F00-9B1F-6045-8197-466C50EAB543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116C4F00-9B1F-6045-8197-466C50EAB54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4B28277F-9498-2B4E-A21B-AE09B898A2B7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4B28277F-9498-2B4E-A21B-AE09B898A2B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B0A43148-2B07-7041-A3F9-FB933B8355F7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B0A43148-2B07-7041-A3F9-FB933B8355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DC6EFB6A-C1BF-8847-A300-DE7DE14E5321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DC6EFB6A-C1BF-8847-A300-DE7DE14E532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3ABA37FE-20FC-864C-BEC1-3B1A69DA3799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3ABA37FE-20FC-864C-BEC1-3B1A69DA379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E9A688D2-B81F-8145-8929-6018142763FF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E9A688D2-B81F-8145-8929-6018142763F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67D8442-C00B-AE46-A92C-C26453B2D335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67D8442-C00B-AE46-A92C-C26453B2D3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7FD9875-45D5-B04B-9BBD-A4B0B914116B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7FD9875-45D5-B04B-9BBD-A4B0B91411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11B6285A-4FF9-C340-84CB-D81FC78D5536}"/>
              </a:ext>
            </a:extLst>
          </p:cNvPr>
          <p:cNvSpPr txBox="1"/>
          <p:nvPr/>
        </p:nvSpPr>
        <p:spPr>
          <a:xfrm>
            <a:off x="8704877" y="2155943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Lhx6</a:t>
            </a:r>
          </a:p>
        </p:txBody>
      </p: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ACB5BE6A-5E45-734D-9432-4D5BDE1BF817}"/>
              </a:ext>
            </a:extLst>
          </p:cNvPr>
          <p:cNvCxnSpPr>
            <a:cxnSpLocks/>
            <a:stCxn id="314" idx="1"/>
          </p:cNvCxnSpPr>
          <p:nvPr/>
        </p:nvCxnSpPr>
        <p:spPr>
          <a:xfrm flipH="1">
            <a:off x="7816678" y="2340609"/>
            <a:ext cx="888199" cy="637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D27B4B92-AAD3-B944-AD23-50220CA07B73}"/>
              </a:ext>
            </a:extLst>
          </p:cNvPr>
          <p:cNvSpPr txBox="1"/>
          <p:nvPr/>
        </p:nvSpPr>
        <p:spPr>
          <a:xfrm>
            <a:off x="8400125" y="1830433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GAD67</a:t>
            </a:r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964AB765-13D2-4B45-A69E-F81EFA4F1FB4}"/>
              </a:ext>
            </a:extLst>
          </p:cNvPr>
          <p:cNvCxnSpPr>
            <a:cxnSpLocks/>
          </p:cNvCxnSpPr>
          <p:nvPr/>
        </p:nvCxnSpPr>
        <p:spPr>
          <a:xfrm flipH="1">
            <a:off x="7620464" y="2155943"/>
            <a:ext cx="860284" cy="63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D903DB2-EE3E-9B4D-B8A4-CCF9985443B7}"/>
              </a:ext>
            </a:extLst>
          </p:cNvPr>
          <p:cNvGrpSpPr/>
          <p:nvPr/>
        </p:nvGrpSpPr>
        <p:grpSpPr>
          <a:xfrm>
            <a:off x="283280" y="2469895"/>
            <a:ext cx="3086050" cy="2721110"/>
            <a:chOff x="283280" y="2469895"/>
            <a:chExt cx="3086050" cy="272111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BAB19B2-566B-E54A-943C-12372C871DD7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IPC RPKM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74006DF-3787-E046-863A-4784B952BF6B}"/>
                </a:ext>
              </a:extLst>
            </p:cNvPr>
            <p:cNvSpPr txBox="1"/>
            <p:nvPr/>
          </p:nvSpPr>
          <p:spPr>
            <a:xfrm rot="16200000">
              <a:off x="-451488" y="3204663"/>
              <a:ext cx="183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RG RPKM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CF3A817-11CC-9B4E-96D8-2A7FC7E2FB70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D5E4E80-15AE-B343-816F-A3A80EEA319F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E485EBC-9489-C446-B07C-55BCDAA52100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53167B5-5BDC-2349-A056-E5768EB54520}"/>
              </a:ext>
            </a:extLst>
          </p:cNvPr>
          <p:cNvGrpSpPr/>
          <p:nvPr/>
        </p:nvGrpSpPr>
        <p:grpSpPr>
          <a:xfrm>
            <a:off x="2014029" y="3504627"/>
            <a:ext cx="1267935" cy="1116273"/>
            <a:chOff x="2014029" y="3504627"/>
            <a:chExt cx="1267935" cy="111627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68792AB-F8C5-B74F-B5B4-AFB90B2132A7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3948C676-5AF0-7E43-B3C8-665A2CC23DF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3948C676-5AF0-7E43-B3C8-665A2CC23DF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5DBBAC47-593A-984A-A06A-449227C5E088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5DBBAC47-593A-984A-A06A-449227C5E08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FDD6BEA2-DEB3-4041-A2AF-742DA4444504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FDD6BEA2-DEB3-4041-A2AF-742DA444450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4010B838-D6AC-F74E-B179-775892DEA99B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4010B838-D6AC-F74E-B179-775892DEA9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677A22C3-51A2-304B-8278-B4C11694B4B3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677A22C3-51A2-304B-8278-B4C11694B4B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C5081F4F-8786-0244-995B-5125836021A6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C5081F4F-8786-0244-995B-5125836021A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1ACBB374-FD8A-BD4C-ABB9-A7A93B2A007A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1ACBB374-FD8A-BD4C-ABB9-A7A93B2A007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0D3B1DAD-187C-B148-A2D4-87D3659CA7D9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0D3B1DAD-187C-B148-A2D4-87D3659CA7D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1F1D5713-0C17-804F-943D-27767FCA3856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1F1D5713-0C17-804F-943D-27767FCA385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2C10781E-BF79-9649-BADE-CD4B1CA8F37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2C10781E-BF79-9649-BADE-CD4B1CA8F37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BE1C45CE-CD1B-1F46-8161-0E7BFDF64AFF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BE1C45CE-CD1B-1F46-8161-0E7BFDF64AF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CE4772B-4039-C64F-BE61-8090EAE4E6A1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CE4772B-4039-C64F-BE61-8090EAE4E6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B8C776-92D3-DC4B-B165-8224C3B76305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B8C776-92D3-DC4B-B165-8224C3B763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44BBF7B-3DFE-7A45-A10F-2F685FF930C1}"/>
              </a:ext>
            </a:extLst>
          </p:cNvPr>
          <p:cNvGrpSpPr/>
          <p:nvPr/>
        </p:nvGrpSpPr>
        <p:grpSpPr>
          <a:xfrm>
            <a:off x="1008094" y="2723801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CEF7D7E-9634-5541-85A0-BF6CA6639BAF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CEF7D7E-9634-5541-85A0-BF6CA6639B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5CDBF71-6372-5043-8FE5-73FEDD8DA88C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5CDBF71-6372-5043-8FE5-73FEDD8DA8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18D7FE9-EEC3-AF40-ABB6-02C3B12CAF40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18D7FE9-EEC3-AF40-ABB6-02C3B12CAF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46CA766-F6FE-C641-B289-80893C8CF3F7}"/>
              </a:ext>
            </a:extLst>
          </p:cNvPr>
          <p:cNvGrpSpPr/>
          <p:nvPr/>
        </p:nvGrpSpPr>
        <p:grpSpPr>
          <a:xfrm>
            <a:off x="1133134" y="2567382"/>
            <a:ext cx="850501" cy="1019867"/>
            <a:chOff x="3439629" y="2361712"/>
            <a:chExt cx="850501" cy="101986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3E32EDE-B409-2745-A2B7-DD1ED129F757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C059F2E8-FCF5-2343-A09C-B101893037CB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C059F2E8-FCF5-2343-A09C-B101893037C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ED877E39-A1CF-CB4D-9630-35156253871E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ED877E39-A1CF-CB4D-9630-35156253871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ECF00F74-919C-F34D-BF9C-C3BEE115C47A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ECF00F74-919C-F34D-BF9C-C3BEE115C47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A00C073E-EC37-F94E-9970-B597DF380028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A00C073E-EC37-F94E-9970-B597DF38002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46A1E4D4-9AB2-D641-B461-78810A473403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46A1E4D4-9AB2-D641-B461-78810A47340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D438DCF7-D8B7-2945-AEA5-F68D13B97730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D438DCF7-D8B7-2945-AEA5-F68D13B9773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DA9457AA-1E5B-1E48-9F0E-77E7AE2A5C32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DA9457AA-1E5B-1E48-9F0E-77E7AE2A5C3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53155D0B-B9D0-E84C-86C4-775F797336E8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53155D0B-B9D0-E84C-86C4-775F797336E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E98A3549-10EF-124D-A44B-8C1EFEA53D98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E98A3549-10EF-124D-A44B-8C1EFEA53D9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37F7147D-E80E-D248-A6F0-4306D68EF31A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37F7147D-E80E-D248-A6F0-4306D68EF31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AF8EA0-CA7E-4F48-9B97-2BDF593952D5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AF8EA0-CA7E-4F48-9B97-2BDF593952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9493F0-C9CD-A54A-A4E8-495CA45328F4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9493F0-C9CD-A54A-A4E8-495CA45328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BB8B44E-C9BE-134C-9FFE-C224CB823FD8}"/>
              </a:ext>
            </a:extLst>
          </p:cNvPr>
          <p:cNvCxnSpPr>
            <a:cxnSpLocks/>
          </p:cNvCxnSpPr>
          <p:nvPr/>
        </p:nvCxnSpPr>
        <p:spPr>
          <a:xfrm flipH="1" flipV="1">
            <a:off x="2745648" y="2810564"/>
            <a:ext cx="398758" cy="10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0F314F8-29B3-0E47-973C-DCB655556064}"/>
              </a:ext>
            </a:extLst>
          </p:cNvPr>
          <p:cNvSpPr txBox="1"/>
          <p:nvPr/>
        </p:nvSpPr>
        <p:spPr>
          <a:xfrm>
            <a:off x="3136499" y="2673313"/>
            <a:ext cx="853454" cy="3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Nkx2.1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F4664590-566B-A041-AAF8-EECDFD20E430}"/>
              </a:ext>
            </a:extLst>
          </p:cNvPr>
          <p:cNvCxnSpPr>
            <a:cxnSpLocks/>
            <a:stCxn id="178" idx="1"/>
          </p:cNvCxnSpPr>
          <p:nvPr/>
        </p:nvCxnSpPr>
        <p:spPr>
          <a:xfrm flipH="1" flipV="1">
            <a:off x="3150346" y="4088269"/>
            <a:ext cx="524540" cy="28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23F0289-380B-B547-ADA3-F78C2A824D29}"/>
              </a:ext>
            </a:extLst>
          </p:cNvPr>
          <p:cNvSpPr txBox="1"/>
          <p:nvPr/>
        </p:nvSpPr>
        <p:spPr>
          <a:xfrm>
            <a:off x="1769326" y="1894319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Nes</a:t>
            </a:r>
            <a:endParaRPr lang="en-US" dirty="0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99569B1-BE60-524B-8703-041D80FFEDF7}"/>
              </a:ext>
            </a:extLst>
          </p:cNvPr>
          <p:cNvCxnSpPr>
            <a:cxnSpLocks/>
            <a:stCxn id="180" idx="1"/>
          </p:cNvCxnSpPr>
          <p:nvPr/>
        </p:nvCxnSpPr>
        <p:spPr>
          <a:xfrm flipH="1">
            <a:off x="1384252" y="2078985"/>
            <a:ext cx="385074" cy="447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6AC73A8-0823-EC40-BC3F-E3F431B4C3C7}"/>
              </a:ext>
            </a:extLst>
          </p:cNvPr>
          <p:cNvGrpSpPr/>
          <p:nvPr/>
        </p:nvGrpSpPr>
        <p:grpSpPr>
          <a:xfrm>
            <a:off x="1313805" y="2737289"/>
            <a:ext cx="1880522" cy="1700623"/>
            <a:chOff x="1313805" y="2737289"/>
            <a:chExt cx="1880522" cy="170062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873BC12-B226-834C-BE92-43381DEE916B}"/>
                    </a:ext>
                  </a:extLst>
                </p14:cNvPr>
                <p14:cNvContentPartPr/>
                <p14:nvPr/>
              </p14:nvContentPartPr>
              <p14:xfrm>
                <a:off x="1996660" y="2737289"/>
                <a:ext cx="674280" cy="885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873BC12-B226-834C-BE92-43381DEE91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71100" y="2711729"/>
                  <a:ext cx="724680" cy="93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D299D8C6-4150-0748-A30B-F06F20087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2878013" y="4042520"/>
              <a:ext cx="316314" cy="3953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5C181F1-F266-454D-96ED-384B2879EFC8}"/>
                    </a:ext>
                  </a:extLst>
                </p14:cNvPr>
                <p14:cNvContentPartPr/>
                <p14:nvPr/>
              </p14:nvContentPartPr>
              <p14:xfrm rot="4051030">
                <a:off x="1486718" y="3023635"/>
                <a:ext cx="1103461" cy="1449287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5C181F1-F266-454D-96ED-384B2879EFC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 rot="4051030">
                  <a:off x="1461157" y="2998070"/>
                  <a:ext cx="1153864" cy="14996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85B6AA8-6BC0-D542-8C4E-C72CF29D2039}"/>
              </a:ext>
            </a:extLst>
          </p:cNvPr>
          <p:cNvGrpSpPr/>
          <p:nvPr/>
        </p:nvGrpSpPr>
        <p:grpSpPr>
          <a:xfrm>
            <a:off x="1150075" y="2564068"/>
            <a:ext cx="532387" cy="1788878"/>
            <a:chOff x="1150076" y="2564068"/>
            <a:chExt cx="505440" cy="16983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BB6A037-24AD-8943-B2BE-823D544E3BA7}"/>
                    </a:ext>
                  </a:extLst>
                </p14:cNvPr>
                <p14:cNvContentPartPr/>
                <p14:nvPr/>
              </p14:nvContentPartPr>
              <p14:xfrm>
                <a:off x="1150076" y="2564068"/>
                <a:ext cx="505440" cy="413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BB6A037-24AD-8943-B2BE-823D544E3B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0002" y="2533985"/>
                  <a:ext cx="565245" cy="473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2742E04-5CF3-6C40-8191-DBFD21186A9A}"/>
                    </a:ext>
                  </a:extLst>
                </p14:cNvPr>
                <p14:cNvContentPartPr/>
                <p14:nvPr/>
              </p14:nvContentPartPr>
              <p14:xfrm>
                <a:off x="1304280" y="4011120"/>
                <a:ext cx="162720" cy="251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2742E04-5CF3-6C40-8191-DBFD21186A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74197" y="3981035"/>
                  <a:ext cx="222544" cy="3114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1E0CEBB-F073-CB43-AB54-07879A9493CE}"/>
              </a:ext>
            </a:extLst>
          </p:cNvPr>
          <p:cNvGrpSpPr/>
          <p:nvPr/>
        </p:nvGrpSpPr>
        <p:grpSpPr>
          <a:xfrm>
            <a:off x="1310398" y="4052020"/>
            <a:ext cx="1749032" cy="569312"/>
            <a:chOff x="1298880" y="4069080"/>
            <a:chExt cx="1749032" cy="5693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8872C99-7614-5A44-8167-61060B0D3121}"/>
                    </a:ext>
                  </a:extLst>
                </p14:cNvPr>
                <p14:cNvContentPartPr/>
                <p14:nvPr/>
              </p14:nvContentPartPr>
              <p14:xfrm>
                <a:off x="2410712" y="4324832"/>
                <a:ext cx="637200" cy="313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8872C99-7614-5A44-8167-61060B0D31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79032" y="4293152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FACC46B-0114-7243-93D5-119568EB435A}"/>
                    </a:ext>
                  </a:extLst>
                </p14:cNvPr>
                <p14:cNvContentPartPr/>
                <p14:nvPr/>
              </p14:nvContentPartPr>
              <p14:xfrm>
                <a:off x="1298880" y="4069080"/>
                <a:ext cx="357120" cy="296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FACC46B-0114-7243-93D5-119568EB43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67200" y="4037400"/>
                  <a:ext cx="4201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E17DFE4-DC35-A049-84EA-4EF83979C468}"/>
              </a:ext>
            </a:extLst>
          </p:cNvPr>
          <p:cNvGrpSpPr/>
          <p:nvPr/>
        </p:nvGrpSpPr>
        <p:grpSpPr>
          <a:xfrm rot="1153155">
            <a:off x="7641060" y="3873217"/>
            <a:ext cx="1749032" cy="569312"/>
            <a:chOff x="1298880" y="4069080"/>
            <a:chExt cx="1749032" cy="5693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30E563F-AD07-D642-9EBF-B300428E7D49}"/>
                    </a:ext>
                  </a:extLst>
                </p14:cNvPr>
                <p14:cNvContentPartPr/>
                <p14:nvPr/>
              </p14:nvContentPartPr>
              <p14:xfrm>
                <a:off x="2410712" y="4324832"/>
                <a:ext cx="637200" cy="313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30E563F-AD07-D642-9EBF-B300428E7D4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79032" y="4293152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95E8E0F-E9D0-744E-B48C-D358F56BE6E3}"/>
                    </a:ext>
                  </a:extLst>
                </p14:cNvPr>
                <p14:cNvContentPartPr/>
                <p14:nvPr/>
              </p14:nvContentPartPr>
              <p14:xfrm>
                <a:off x="1298880" y="4069080"/>
                <a:ext cx="357120" cy="296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95E8E0F-E9D0-744E-B48C-D358F56BE6E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67200" y="4037400"/>
                  <a:ext cx="42012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C02C801A-DBFC-CE49-BB5A-5E69F5CFB669}"/>
                  </a:ext>
                </a:extLst>
              </p14:cNvPr>
              <p14:cNvContentPartPr/>
              <p14:nvPr/>
            </p14:nvContentPartPr>
            <p14:xfrm>
              <a:off x="7432385" y="2526435"/>
              <a:ext cx="505440" cy="41364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C02C801A-DBFC-CE49-BB5A-5E69F5CFB66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00705" y="2494755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CDBB507-4EF7-A642-8228-50DD805CEDF6}"/>
                  </a:ext>
                </a:extLst>
              </p14:cNvPr>
              <p14:cNvContentPartPr/>
              <p14:nvPr/>
            </p14:nvContentPartPr>
            <p14:xfrm rot="1153155">
              <a:off x="7546774" y="4034812"/>
              <a:ext cx="357120" cy="2962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CDBB507-4EF7-A642-8228-50DD805CEDF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 rot="1153155">
                <a:off x="7515094" y="4003132"/>
                <a:ext cx="42012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DC1C9A8-987A-9D49-BECA-7282533D99DB}"/>
              </a:ext>
            </a:extLst>
          </p:cNvPr>
          <p:cNvGrpSpPr/>
          <p:nvPr/>
        </p:nvGrpSpPr>
        <p:grpSpPr>
          <a:xfrm>
            <a:off x="7347014" y="2650298"/>
            <a:ext cx="1640748" cy="1372000"/>
            <a:chOff x="7347014" y="2650298"/>
            <a:chExt cx="1640748" cy="137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70AEF94-3BAE-6547-B80E-25978F46C9F9}"/>
                    </a:ext>
                  </a:extLst>
                </p14:cNvPr>
                <p14:cNvContentPartPr/>
                <p14:nvPr/>
              </p14:nvContentPartPr>
              <p14:xfrm>
                <a:off x="8313482" y="2677181"/>
                <a:ext cx="674280" cy="885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70AEF94-3BAE-6547-B80E-25978F46C9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87922" y="2651621"/>
                  <a:ext cx="724680" cy="93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EE3EC813-2DD0-C94D-B10D-DCF04C21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7347014" y="2650298"/>
              <a:ext cx="316314" cy="395392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945ABDDB-2AAF-5641-AACF-C84CFAE9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7500364" y="2898726"/>
              <a:ext cx="316314" cy="3953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D3F8684-7AD7-284E-BB17-2975BA3B2FE5}"/>
                    </a:ext>
                  </a:extLst>
                </p14:cNvPr>
                <p14:cNvContentPartPr/>
                <p14:nvPr/>
              </p14:nvContentPartPr>
              <p14:xfrm>
                <a:off x="7547059" y="3291078"/>
                <a:ext cx="893501" cy="7312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D3F8684-7AD7-284E-BB17-2975BA3B2F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15367" y="3259380"/>
                  <a:ext cx="956885" cy="79461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50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88" grpId="0" animBg="1"/>
      <p:bldP spid="189" grpId="0"/>
      <p:bldP spid="314" grpId="0"/>
      <p:bldP spid="317" grpId="0"/>
      <p:bldP spid="177" grpId="0"/>
      <p:bldP spid="18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218B9C52-4DE0-F94D-8829-843E2217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7224F48B-0D5E-6B49-BC7D-96BD2E5A0BAD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Aim IB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BCC8EEE-895C-E74C-AEF4-76ABFF1D7A74}"/>
              </a:ext>
            </a:extLst>
          </p:cNvPr>
          <p:cNvGrpSpPr/>
          <p:nvPr/>
        </p:nvGrpSpPr>
        <p:grpSpPr>
          <a:xfrm>
            <a:off x="318981" y="1175308"/>
            <a:ext cx="1923257" cy="369332"/>
            <a:chOff x="3538222" y="2770568"/>
            <a:chExt cx="1923257" cy="369332"/>
          </a:xfrm>
        </p:grpSpPr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F364620E-36BA-9B4F-8370-99DE0A52BD15}"/>
                </a:ext>
              </a:extLst>
            </p:cNvPr>
            <p:cNvSpPr/>
            <p:nvPr/>
          </p:nvSpPr>
          <p:spPr>
            <a:xfrm>
              <a:off x="3538222" y="2799738"/>
              <a:ext cx="297219" cy="3033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1F4B39D-6BE0-AC4F-A4F5-A0F49F8C6843}"/>
                </a:ext>
              </a:extLst>
            </p:cNvPr>
            <p:cNvSpPr txBox="1"/>
            <p:nvPr/>
          </p:nvSpPr>
          <p:spPr>
            <a:xfrm>
              <a:off x="3891405" y="2770568"/>
              <a:ext cx="157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Bound In Both</a:t>
              </a:r>
            </a:p>
          </p:txBody>
        </p:sp>
      </p:grp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3611B01B-B798-BD43-B338-70929D611DBA}"/>
              </a:ext>
            </a:extLst>
          </p:cNvPr>
          <p:cNvSpPr/>
          <p:nvPr/>
        </p:nvSpPr>
        <p:spPr>
          <a:xfrm>
            <a:off x="2380514" y="1208496"/>
            <a:ext cx="303381" cy="3033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320EBDA-1079-0F49-A00E-389772825767}"/>
              </a:ext>
            </a:extLst>
          </p:cNvPr>
          <p:cNvSpPr txBox="1"/>
          <p:nvPr/>
        </p:nvSpPr>
        <p:spPr>
          <a:xfrm>
            <a:off x="2712544" y="1163050"/>
            <a:ext cx="26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MGE RG Bound Only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5D3F29D-BAF3-A347-96CC-D25CC4F5EA7E}"/>
              </a:ext>
            </a:extLst>
          </p:cNvPr>
          <p:cNvGrpSpPr/>
          <p:nvPr/>
        </p:nvGrpSpPr>
        <p:grpSpPr>
          <a:xfrm>
            <a:off x="5060295" y="1159353"/>
            <a:ext cx="2645661" cy="369332"/>
            <a:chOff x="3536854" y="3559250"/>
            <a:chExt cx="2645661" cy="369332"/>
          </a:xfrm>
        </p:grpSpPr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BB916AEE-58E8-5449-9F14-2776B224AFA1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796CBF9-E4E8-A04A-89AE-EDAD373A2591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</a:t>
              </a:r>
              <a:r>
                <a:rPr lang="en-US" dirty="0" err="1"/>
                <a:t>iPC</a:t>
              </a:r>
              <a:r>
                <a:rPr lang="en-US" dirty="0"/>
                <a:t> Bound Only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5E397C1-B944-DE44-A4FE-FE82976B1F4C}"/>
              </a:ext>
            </a:extLst>
          </p:cNvPr>
          <p:cNvGrpSpPr/>
          <p:nvPr/>
        </p:nvGrpSpPr>
        <p:grpSpPr>
          <a:xfrm>
            <a:off x="8073013" y="1085011"/>
            <a:ext cx="2645661" cy="369332"/>
            <a:chOff x="3536854" y="3559250"/>
            <a:chExt cx="2645661" cy="369332"/>
          </a:xfrm>
        </p:grpSpPr>
        <p:sp>
          <p:nvSpPr>
            <p:cNvPr id="248" name="Rounded Rectangle 247">
              <a:extLst>
                <a:ext uri="{FF2B5EF4-FFF2-40B4-BE49-F238E27FC236}">
                  <a16:creationId xmlns:a16="http://schemas.microsoft.com/office/drawing/2014/main" id="{3BDB7857-D3A2-AA4F-888B-357F578EC6E0}"/>
                </a:ext>
              </a:extLst>
            </p:cNvPr>
            <p:cNvSpPr/>
            <p:nvPr/>
          </p:nvSpPr>
          <p:spPr>
            <a:xfrm>
              <a:off x="3536854" y="3596537"/>
              <a:ext cx="293916" cy="30338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1E0CB28-813B-1F40-B016-936EE7404CBE}"/>
                </a:ext>
              </a:extLst>
            </p:cNvPr>
            <p:cNvSpPr txBox="1"/>
            <p:nvPr/>
          </p:nvSpPr>
          <p:spPr>
            <a:xfrm>
              <a:off x="3869406" y="3559250"/>
              <a:ext cx="2313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Bound Only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0DADAC6-A951-3E4E-8104-28F3CBFD54A1}"/>
              </a:ext>
            </a:extLst>
          </p:cNvPr>
          <p:cNvGrpSpPr/>
          <p:nvPr/>
        </p:nvGrpSpPr>
        <p:grpSpPr>
          <a:xfrm>
            <a:off x="292770" y="1877680"/>
            <a:ext cx="4971690" cy="4783408"/>
            <a:chOff x="6694947" y="1394694"/>
            <a:chExt cx="4682205" cy="5010618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5662B4D-2073-CB42-874F-1B0902A7243D}"/>
                </a:ext>
              </a:extLst>
            </p:cNvPr>
            <p:cNvGrpSpPr/>
            <p:nvPr/>
          </p:nvGrpSpPr>
          <p:grpSpPr>
            <a:xfrm>
              <a:off x="6694947" y="1518239"/>
              <a:ext cx="4682205" cy="4887073"/>
              <a:chOff x="3754897" y="1438438"/>
              <a:chExt cx="4682205" cy="4887073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0FDA8415-E881-2D45-87FF-E4AB2A49068A}"/>
                  </a:ext>
                </a:extLst>
              </p:cNvPr>
              <p:cNvSpPr/>
              <p:nvPr/>
            </p:nvSpPr>
            <p:spPr>
              <a:xfrm>
                <a:off x="5039474" y="5988126"/>
                <a:ext cx="940691" cy="26067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80A398D-AC5B-CB40-8A2A-4DB1F5846CA2}"/>
                  </a:ext>
                </a:extLst>
              </p:cNvPr>
              <p:cNvGrpSpPr/>
              <p:nvPr/>
            </p:nvGrpSpPr>
            <p:grpSpPr>
              <a:xfrm>
                <a:off x="3754897" y="1438438"/>
                <a:ext cx="4682205" cy="4887073"/>
                <a:chOff x="3754897" y="1438438"/>
                <a:chExt cx="4682205" cy="4887073"/>
              </a:xfrm>
            </p:grpSpPr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22C51948-20A0-0E4B-B031-A5ED180C0E58}"/>
                    </a:ext>
                  </a:extLst>
                </p:cNvPr>
                <p:cNvSpPr/>
                <p:nvPr/>
              </p:nvSpPr>
              <p:spPr>
                <a:xfrm>
                  <a:off x="5155309" y="3358232"/>
                  <a:ext cx="940691" cy="167541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2C9F2124-4017-9147-9757-9DD82188718A}"/>
                    </a:ext>
                  </a:extLst>
                </p:cNvPr>
                <p:cNvSpPr/>
                <p:nvPr/>
              </p:nvSpPr>
              <p:spPr>
                <a:xfrm>
                  <a:off x="5143554" y="4796416"/>
                  <a:ext cx="940691" cy="260670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B7245DA7-6BCB-1249-8F5F-02CDF26F3B7C}"/>
                    </a:ext>
                  </a:extLst>
                </p:cNvPr>
                <p:cNvSpPr/>
                <p:nvPr/>
              </p:nvSpPr>
              <p:spPr>
                <a:xfrm>
                  <a:off x="5159417" y="2416459"/>
                  <a:ext cx="940691" cy="260670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89DFD1BD-9D26-EF4E-A6A6-220F8638E714}"/>
                    </a:ext>
                  </a:extLst>
                </p:cNvPr>
                <p:cNvSpPr/>
                <p:nvPr/>
              </p:nvSpPr>
              <p:spPr>
                <a:xfrm>
                  <a:off x="5159417" y="2926948"/>
                  <a:ext cx="940691" cy="260670"/>
                </a:xfrm>
                <a:custGeom>
                  <a:avLst/>
                  <a:gdLst>
                    <a:gd name="connsiteX0" fmla="*/ 0 w 800100"/>
                    <a:gd name="connsiteY0" fmla="*/ 673100 h 711200"/>
                    <a:gd name="connsiteX1" fmla="*/ 50800 w 800100"/>
                    <a:gd name="connsiteY1" fmla="*/ 711200 h 711200"/>
                    <a:gd name="connsiteX2" fmla="*/ 342900 w 800100"/>
                    <a:gd name="connsiteY2" fmla="*/ 698500 h 711200"/>
                    <a:gd name="connsiteX3" fmla="*/ 444500 w 800100"/>
                    <a:gd name="connsiteY3" fmla="*/ 584200 h 711200"/>
                    <a:gd name="connsiteX4" fmla="*/ 469900 w 800100"/>
                    <a:gd name="connsiteY4" fmla="*/ 431800 h 711200"/>
                    <a:gd name="connsiteX5" fmla="*/ 508000 w 800100"/>
                    <a:gd name="connsiteY5" fmla="*/ 203200 h 711200"/>
                    <a:gd name="connsiteX6" fmla="*/ 533400 w 800100"/>
                    <a:gd name="connsiteY6" fmla="*/ 38100 h 711200"/>
                    <a:gd name="connsiteX7" fmla="*/ 584200 w 800100"/>
                    <a:gd name="connsiteY7" fmla="*/ 0 h 711200"/>
                    <a:gd name="connsiteX8" fmla="*/ 647700 w 800100"/>
                    <a:gd name="connsiteY8" fmla="*/ 165100 h 711200"/>
                    <a:gd name="connsiteX9" fmla="*/ 685800 w 800100"/>
                    <a:gd name="connsiteY9" fmla="*/ 406400 h 711200"/>
                    <a:gd name="connsiteX10" fmla="*/ 711200 w 800100"/>
                    <a:gd name="connsiteY10" fmla="*/ 622300 h 711200"/>
                    <a:gd name="connsiteX11" fmla="*/ 800100 w 800100"/>
                    <a:gd name="connsiteY11" fmla="*/ 711200 h 711200"/>
                    <a:gd name="connsiteX12" fmla="*/ 0 w 800100"/>
                    <a:gd name="connsiteY12" fmla="*/ 6731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00100" h="711200">
                      <a:moveTo>
                        <a:pt x="0" y="673100"/>
                      </a:moveTo>
                      <a:lnTo>
                        <a:pt x="50800" y="711200"/>
                      </a:lnTo>
                      <a:lnTo>
                        <a:pt x="342900" y="698500"/>
                      </a:lnTo>
                      <a:lnTo>
                        <a:pt x="444500" y="584200"/>
                      </a:lnTo>
                      <a:lnTo>
                        <a:pt x="469900" y="431800"/>
                      </a:lnTo>
                      <a:lnTo>
                        <a:pt x="508000" y="203200"/>
                      </a:lnTo>
                      <a:lnTo>
                        <a:pt x="533400" y="38100"/>
                      </a:lnTo>
                      <a:lnTo>
                        <a:pt x="584200" y="0"/>
                      </a:lnTo>
                      <a:lnTo>
                        <a:pt x="647700" y="165100"/>
                      </a:lnTo>
                      <a:lnTo>
                        <a:pt x="685800" y="406400"/>
                      </a:lnTo>
                      <a:lnTo>
                        <a:pt x="711200" y="622300"/>
                      </a:lnTo>
                      <a:lnTo>
                        <a:pt x="800100" y="711200"/>
                      </a:lnTo>
                      <a:lnTo>
                        <a:pt x="0" y="67310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022ED93F-BF9D-D34D-83D8-45563ACF3277}"/>
                    </a:ext>
                  </a:extLst>
                </p:cNvPr>
                <p:cNvGrpSpPr/>
                <p:nvPr/>
              </p:nvGrpSpPr>
              <p:grpSpPr>
                <a:xfrm>
                  <a:off x="3754897" y="1438438"/>
                  <a:ext cx="4682205" cy="4887073"/>
                  <a:chOff x="859209" y="1125129"/>
                  <a:chExt cx="4682205" cy="4887073"/>
                </a:xfrm>
              </p:grpSpPr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59FF8B42-E1A6-B34E-A2AC-C7AB6F99D685}"/>
                      </a:ext>
                    </a:extLst>
                  </p:cNvPr>
                  <p:cNvSpPr/>
                  <p:nvPr/>
                </p:nvSpPr>
                <p:spPr>
                  <a:xfrm>
                    <a:off x="2263731" y="1860763"/>
                    <a:ext cx="936582" cy="182956"/>
                  </a:xfrm>
                  <a:custGeom>
                    <a:avLst/>
                    <a:gdLst>
                      <a:gd name="connsiteX0" fmla="*/ 0 w 800100"/>
                      <a:gd name="connsiteY0" fmla="*/ 673100 h 711200"/>
                      <a:gd name="connsiteX1" fmla="*/ 50800 w 800100"/>
                      <a:gd name="connsiteY1" fmla="*/ 711200 h 711200"/>
                      <a:gd name="connsiteX2" fmla="*/ 342900 w 800100"/>
                      <a:gd name="connsiteY2" fmla="*/ 698500 h 711200"/>
                      <a:gd name="connsiteX3" fmla="*/ 444500 w 800100"/>
                      <a:gd name="connsiteY3" fmla="*/ 584200 h 711200"/>
                      <a:gd name="connsiteX4" fmla="*/ 469900 w 800100"/>
                      <a:gd name="connsiteY4" fmla="*/ 431800 h 711200"/>
                      <a:gd name="connsiteX5" fmla="*/ 508000 w 800100"/>
                      <a:gd name="connsiteY5" fmla="*/ 203200 h 711200"/>
                      <a:gd name="connsiteX6" fmla="*/ 533400 w 800100"/>
                      <a:gd name="connsiteY6" fmla="*/ 38100 h 711200"/>
                      <a:gd name="connsiteX7" fmla="*/ 584200 w 800100"/>
                      <a:gd name="connsiteY7" fmla="*/ 0 h 711200"/>
                      <a:gd name="connsiteX8" fmla="*/ 647700 w 800100"/>
                      <a:gd name="connsiteY8" fmla="*/ 165100 h 711200"/>
                      <a:gd name="connsiteX9" fmla="*/ 685800 w 800100"/>
                      <a:gd name="connsiteY9" fmla="*/ 406400 h 711200"/>
                      <a:gd name="connsiteX10" fmla="*/ 711200 w 800100"/>
                      <a:gd name="connsiteY10" fmla="*/ 622300 h 711200"/>
                      <a:gd name="connsiteX11" fmla="*/ 800100 w 800100"/>
                      <a:gd name="connsiteY11" fmla="*/ 711200 h 711200"/>
                      <a:gd name="connsiteX12" fmla="*/ 0 w 800100"/>
                      <a:gd name="connsiteY12" fmla="*/ 673100 h 711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00100" h="711200">
                        <a:moveTo>
                          <a:pt x="0" y="673100"/>
                        </a:moveTo>
                        <a:lnTo>
                          <a:pt x="50800" y="711200"/>
                        </a:lnTo>
                        <a:lnTo>
                          <a:pt x="342900" y="698500"/>
                        </a:lnTo>
                        <a:lnTo>
                          <a:pt x="444500" y="584200"/>
                        </a:lnTo>
                        <a:lnTo>
                          <a:pt x="469900" y="431800"/>
                        </a:lnTo>
                        <a:lnTo>
                          <a:pt x="508000" y="203200"/>
                        </a:lnTo>
                        <a:lnTo>
                          <a:pt x="533400" y="38100"/>
                        </a:lnTo>
                        <a:lnTo>
                          <a:pt x="584200" y="0"/>
                        </a:lnTo>
                        <a:lnTo>
                          <a:pt x="647700" y="165100"/>
                        </a:lnTo>
                        <a:lnTo>
                          <a:pt x="685800" y="406400"/>
                        </a:lnTo>
                        <a:lnTo>
                          <a:pt x="711200" y="622300"/>
                        </a:lnTo>
                        <a:lnTo>
                          <a:pt x="800100" y="711200"/>
                        </a:lnTo>
                        <a:lnTo>
                          <a:pt x="0" y="67310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64E40A4F-A4A8-7043-AFF8-23C238552FB0}"/>
                      </a:ext>
                    </a:extLst>
                  </p:cNvPr>
                  <p:cNvGrpSpPr/>
                  <p:nvPr/>
                </p:nvGrpSpPr>
                <p:grpSpPr>
                  <a:xfrm>
                    <a:off x="859209" y="1125129"/>
                    <a:ext cx="4682205" cy="4887073"/>
                    <a:chOff x="887784" y="1368017"/>
                    <a:chExt cx="4682205" cy="4887073"/>
                  </a:xfrm>
                </p:grpSpPr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654D9BDC-F9B5-7949-B7E3-5DEFAC9779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784" y="1594141"/>
                      <a:ext cx="4682205" cy="4660949"/>
                      <a:chOff x="1587872" y="994066"/>
                      <a:chExt cx="4682205" cy="4660949"/>
                    </a:xfrm>
                  </p:grpSpPr>
                  <p:cxnSp>
                    <p:nvCxnSpPr>
                      <p:cNvPr id="194" name="Straight Connector 193">
                        <a:extLst>
                          <a:ext uri="{FF2B5EF4-FFF2-40B4-BE49-F238E27FC236}">
                            <a16:creationId xmlns:a16="http://schemas.microsoft.com/office/drawing/2014/main" id="{BAEDA090-261A-A54C-9268-7B1E2666F0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403064" y="1339998"/>
                        <a:ext cx="3847738" cy="1"/>
                      </a:xfrm>
                      <a:prstGeom prst="line">
                        <a:avLst/>
                      </a:prstGeom>
                      <a:ln w="412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Connector 194">
                        <a:extLst>
                          <a:ext uri="{FF2B5EF4-FFF2-40B4-BE49-F238E27FC236}">
                            <a16:creationId xmlns:a16="http://schemas.microsoft.com/office/drawing/2014/main" id="{3175D918-D90E-AA47-9A29-418B4015D4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395200" y="1683188"/>
                        <a:ext cx="3847738" cy="1"/>
                      </a:xfrm>
                      <a:prstGeom prst="line">
                        <a:avLst/>
                      </a:prstGeom>
                      <a:ln w="412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6" name="TextBox 195">
                        <a:extLst>
                          <a:ext uri="{FF2B5EF4-FFF2-40B4-BE49-F238E27FC236}">
                            <a16:creationId xmlns:a16="http://schemas.microsoft.com/office/drawing/2014/main" id="{ADCEDB77-A553-F146-A4D8-456DDE80B9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4687" y="994066"/>
                        <a:ext cx="9818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RG</a:t>
                        </a:r>
                      </a:p>
                    </p:txBody>
                  </p:sp>
                  <p:sp>
                    <p:nvSpPr>
                      <p:cNvPr id="197" name="TextBox 196">
                        <a:extLst>
                          <a:ext uri="{FF2B5EF4-FFF2-40B4-BE49-F238E27FC236}">
                            <a16:creationId xmlns:a16="http://schemas.microsoft.com/office/drawing/2014/main" id="{1CD403E5-D08C-4B42-9503-E46B506547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4686" y="1344647"/>
                        <a:ext cx="9818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IPC</a:t>
                        </a:r>
                      </a:p>
                    </p:txBody>
                  </p:sp>
                  <p:cxnSp>
                    <p:nvCxnSpPr>
                      <p:cNvPr id="198" name="Straight Connector 197">
                        <a:extLst>
                          <a:ext uri="{FF2B5EF4-FFF2-40B4-BE49-F238E27FC236}">
                            <a16:creationId xmlns:a16="http://schemas.microsoft.com/office/drawing/2014/main" id="{A610798E-8216-B249-B22E-A87C5C1389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395199" y="1985046"/>
                        <a:ext cx="3847738" cy="1"/>
                      </a:xfrm>
                      <a:prstGeom prst="line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412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9436EE56-2F99-D647-8587-288B6CBDB72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4686" y="1646505"/>
                        <a:ext cx="436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IN</a:t>
                        </a:r>
                      </a:p>
                    </p:txBody>
                  </p:sp>
                  <p:grpSp>
                    <p:nvGrpSpPr>
                      <p:cNvPr id="200" name="Group 199">
                        <a:extLst>
                          <a:ext uri="{FF2B5EF4-FFF2-40B4-BE49-F238E27FC236}">
                            <a16:creationId xmlns:a16="http://schemas.microsoft.com/office/drawing/2014/main" id="{DE1A3D87-666B-494A-B1D6-F3295ECAFE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603570" y="1970756"/>
                        <a:ext cx="4666507" cy="1299613"/>
                        <a:chOff x="1211006" y="2695167"/>
                        <a:chExt cx="4666507" cy="1299613"/>
                      </a:xfrm>
                    </p:grpSpPr>
                    <p:sp>
                      <p:nvSpPr>
                        <p:cNvPr id="219" name="TextBox 218">
                          <a:extLst>
                            <a:ext uri="{FF2B5EF4-FFF2-40B4-BE49-F238E27FC236}">
                              <a16:creationId xmlns:a16="http://schemas.microsoft.com/office/drawing/2014/main" id="{5A6FF653-C69F-6549-BFF2-A5605C5CBA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>
                          <a:off x="745865" y="3160308"/>
                          <a:ext cx="129961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H3K27me3</a:t>
                          </a:r>
                        </a:p>
                      </p:txBody>
                    </p:sp>
                    <p:cxnSp>
                      <p:nvCxnSpPr>
                        <p:cNvPr id="220" name="Straight Connector 219">
                          <a:extLst>
                            <a:ext uri="{FF2B5EF4-FFF2-40B4-BE49-F238E27FC236}">
                              <a16:creationId xmlns:a16="http://schemas.microsoft.com/office/drawing/2014/main" id="{E57A41A0-3B82-9D4E-969A-025CF94EB4C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9775" y="3240552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1" name="Straight Connector 220">
                          <a:extLst>
                            <a:ext uri="{FF2B5EF4-FFF2-40B4-BE49-F238E27FC236}">
                              <a16:creationId xmlns:a16="http://schemas.microsoft.com/office/drawing/2014/main" id="{C35B18E5-18F4-5C45-8DBE-893F616806E1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1911" y="3583742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22" name="TextBox 221">
                          <a:extLst>
                            <a:ext uri="{FF2B5EF4-FFF2-40B4-BE49-F238E27FC236}">
                              <a16:creationId xmlns:a16="http://schemas.microsoft.com/office/drawing/2014/main" id="{9F89F25D-00D7-2B46-AF2F-FB17BB77D04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8" y="2894620"/>
                          <a:ext cx="98184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RG</a:t>
                          </a:r>
                        </a:p>
                      </p:txBody>
                    </p:sp>
                    <p:sp>
                      <p:nvSpPr>
                        <p:cNvPr id="223" name="TextBox 222">
                          <a:extLst>
                            <a:ext uri="{FF2B5EF4-FFF2-40B4-BE49-F238E27FC236}">
                              <a16:creationId xmlns:a16="http://schemas.microsoft.com/office/drawing/2014/main" id="{055161F2-AB2C-0F40-86F1-CB5D17B6E4E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7" y="3245201"/>
                          <a:ext cx="98184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IPC</a:t>
                          </a:r>
                        </a:p>
                      </p:txBody>
                    </p:sp>
                    <p:cxnSp>
                      <p:nvCxnSpPr>
                        <p:cNvPr id="224" name="Straight Connector 223">
                          <a:extLst>
                            <a:ext uri="{FF2B5EF4-FFF2-40B4-BE49-F238E27FC236}">
                              <a16:creationId xmlns:a16="http://schemas.microsoft.com/office/drawing/2014/main" id="{994072E8-6A06-F34A-9F0E-C088B42D7D3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1910" y="3885600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25" name="TextBox 224">
                          <a:extLst>
                            <a:ext uri="{FF2B5EF4-FFF2-40B4-BE49-F238E27FC236}">
                              <a16:creationId xmlns:a16="http://schemas.microsoft.com/office/drawing/2014/main" id="{7E9DB2A5-B67D-C64D-AFA8-859C98C7B95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7" y="3547059"/>
                          <a:ext cx="436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IN</a:t>
                          </a:r>
                        </a:p>
                      </p:txBody>
                    </p:sp>
                  </p:grpSp>
                  <p:grpSp>
                    <p:nvGrpSpPr>
                      <p:cNvPr id="201" name="Group 200">
                        <a:extLst>
                          <a:ext uri="{FF2B5EF4-FFF2-40B4-BE49-F238E27FC236}">
                            <a16:creationId xmlns:a16="http://schemas.microsoft.com/office/drawing/2014/main" id="{DDC236D7-791F-8A41-9596-8F3A768D13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87873" y="3307726"/>
                        <a:ext cx="4609355" cy="1130463"/>
                        <a:chOff x="1268158" y="2821454"/>
                        <a:chExt cx="4609355" cy="1130463"/>
                      </a:xfrm>
                    </p:grpSpPr>
                    <p:sp>
                      <p:nvSpPr>
                        <p:cNvPr id="212" name="TextBox 211">
                          <a:extLst>
                            <a:ext uri="{FF2B5EF4-FFF2-40B4-BE49-F238E27FC236}">
                              <a16:creationId xmlns:a16="http://schemas.microsoft.com/office/drawing/2014/main" id="{F42D163E-0768-F643-8603-148E9A2FC3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>
                          <a:off x="887592" y="3202020"/>
                          <a:ext cx="11304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H3K27ac</a:t>
                          </a:r>
                        </a:p>
                      </p:txBody>
                    </p:sp>
                    <p:cxnSp>
                      <p:nvCxnSpPr>
                        <p:cNvPr id="213" name="Straight Connector 212">
                          <a:extLst>
                            <a:ext uri="{FF2B5EF4-FFF2-40B4-BE49-F238E27FC236}">
                              <a16:creationId xmlns:a16="http://schemas.microsoft.com/office/drawing/2014/main" id="{E0722C17-E337-0A43-A8F8-D842882EF97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9775" y="3240552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4" name="Straight Connector 213">
                          <a:extLst>
                            <a:ext uri="{FF2B5EF4-FFF2-40B4-BE49-F238E27FC236}">
                              <a16:creationId xmlns:a16="http://schemas.microsoft.com/office/drawing/2014/main" id="{5BEFB171-EEBA-1C44-8E6C-907803A21C3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1911" y="3583742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5" name="TextBox 214">
                          <a:extLst>
                            <a:ext uri="{FF2B5EF4-FFF2-40B4-BE49-F238E27FC236}">
                              <a16:creationId xmlns:a16="http://schemas.microsoft.com/office/drawing/2014/main" id="{5465567C-8C69-704D-8348-F3997005C1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8" y="2894620"/>
                          <a:ext cx="98184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RG</a:t>
                          </a:r>
                        </a:p>
                      </p:txBody>
                    </p:sp>
                    <p:sp>
                      <p:nvSpPr>
                        <p:cNvPr id="216" name="TextBox 215">
                          <a:extLst>
                            <a:ext uri="{FF2B5EF4-FFF2-40B4-BE49-F238E27FC236}">
                              <a16:creationId xmlns:a16="http://schemas.microsoft.com/office/drawing/2014/main" id="{B6ACF9D1-D04B-BE4C-B043-84F53B07C71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7" y="3245201"/>
                          <a:ext cx="98184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IPC</a:t>
                          </a:r>
                        </a:p>
                      </p:txBody>
                    </p:sp>
                    <p:cxnSp>
                      <p:nvCxnSpPr>
                        <p:cNvPr id="217" name="Straight Connector 216">
                          <a:extLst>
                            <a:ext uri="{FF2B5EF4-FFF2-40B4-BE49-F238E27FC236}">
                              <a16:creationId xmlns:a16="http://schemas.microsoft.com/office/drawing/2014/main" id="{DA3E1B45-1485-5843-8BDF-DBA495A7D49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021910" y="3885600"/>
                          <a:ext cx="3847738" cy="1"/>
                        </a:xfrm>
                        <a:prstGeom prst="line">
                          <a:avLst/>
                        </a:prstGeom>
                        <a:ln w="412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18" name="TextBox 217">
                          <a:extLst>
                            <a:ext uri="{FF2B5EF4-FFF2-40B4-BE49-F238E27FC236}">
                              <a16:creationId xmlns:a16="http://schemas.microsoft.com/office/drawing/2014/main" id="{B2E0E24E-D043-434B-B32A-861A363C7A9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621397" y="3547059"/>
                          <a:ext cx="436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IN</a:t>
                          </a:r>
                        </a:p>
                      </p:txBody>
                    </p:sp>
                  </p:grpSp>
                  <p:grpSp>
                    <p:nvGrpSpPr>
                      <p:cNvPr id="202" name="Group 201">
                        <a:extLst>
                          <a:ext uri="{FF2B5EF4-FFF2-40B4-BE49-F238E27FC236}">
                            <a16:creationId xmlns:a16="http://schemas.microsoft.com/office/drawing/2014/main" id="{8C873C1D-2CE1-A04A-8604-5E87954029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87872" y="4524552"/>
                        <a:ext cx="4609355" cy="1130463"/>
                        <a:chOff x="1310319" y="5545347"/>
                        <a:chExt cx="4609355" cy="1130463"/>
                      </a:xfrm>
                    </p:grpSpPr>
                    <p:sp>
                      <p:nvSpPr>
                        <p:cNvPr id="203" name="Freeform 202">
                          <a:extLst>
                            <a:ext uri="{FF2B5EF4-FFF2-40B4-BE49-F238E27FC236}">
                              <a16:creationId xmlns:a16="http://schemas.microsoft.com/office/drawing/2014/main" id="{476BE798-A799-EB4A-A57B-4A70BC8B21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11873" y="6096506"/>
                          <a:ext cx="940691" cy="215101"/>
                        </a:xfrm>
                        <a:custGeom>
                          <a:avLst/>
                          <a:gdLst>
                            <a:gd name="connsiteX0" fmla="*/ 0 w 800100"/>
                            <a:gd name="connsiteY0" fmla="*/ 673100 h 711200"/>
                            <a:gd name="connsiteX1" fmla="*/ 50800 w 800100"/>
                            <a:gd name="connsiteY1" fmla="*/ 711200 h 711200"/>
                            <a:gd name="connsiteX2" fmla="*/ 342900 w 800100"/>
                            <a:gd name="connsiteY2" fmla="*/ 698500 h 711200"/>
                            <a:gd name="connsiteX3" fmla="*/ 444500 w 800100"/>
                            <a:gd name="connsiteY3" fmla="*/ 584200 h 711200"/>
                            <a:gd name="connsiteX4" fmla="*/ 469900 w 800100"/>
                            <a:gd name="connsiteY4" fmla="*/ 431800 h 711200"/>
                            <a:gd name="connsiteX5" fmla="*/ 508000 w 800100"/>
                            <a:gd name="connsiteY5" fmla="*/ 203200 h 711200"/>
                            <a:gd name="connsiteX6" fmla="*/ 533400 w 800100"/>
                            <a:gd name="connsiteY6" fmla="*/ 38100 h 711200"/>
                            <a:gd name="connsiteX7" fmla="*/ 584200 w 800100"/>
                            <a:gd name="connsiteY7" fmla="*/ 0 h 711200"/>
                            <a:gd name="connsiteX8" fmla="*/ 647700 w 800100"/>
                            <a:gd name="connsiteY8" fmla="*/ 165100 h 711200"/>
                            <a:gd name="connsiteX9" fmla="*/ 685800 w 800100"/>
                            <a:gd name="connsiteY9" fmla="*/ 406400 h 711200"/>
                            <a:gd name="connsiteX10" fmla="*/ 711200 w 800100"/>
                            <a:gd name="connsiteY10" fmla="*/ 622300 h 711200"/>
                            <a:gd name="connsiteX11" fmla="*/ 800100 w 800100"/>
                            <a:gd name="connsiteY11" fmla="*/ 711200 h 711200"/>
                            <a:gd name="connsiteX12" fmla="*/ 0 w 800100"/>
                            <a:gd name="connsiteY12" fmla="*/ 673100 h 711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800100" h="711200">
                              <a:moveTo>
                                <a:pt x="0" y="673100"/>
                              </a:moveTo>
                              <a:lnTo>
                                <a:pt x="50800" y="711200"/>
                              </a:lnTo>
                              <a:lnTo>
                                <a:pt x="342900" y="698500"/>
                              </a:lnTo>
                              <a:lnTo>
                                <a:pt x="444500" y="584200"/>
                              </a:lnTo>
                              <a:lnTo>
                                <a:pt x="469900" y="431800"/>
                              </a:lnTo>
                              <a:lnTo>
                                <a:pt x="508000" y="203200"/>
                              </a:lnTo>
                              <a:lnTo>
                                <a:pt x="533400" y="38100"/>
                              </a:lnTo>
                              <a:lnTo>
                                <a:pt x="584200" y="0"/>
                              </a:lnTo>
                              <a:lnTo>
                                <a:pt x="647700" y="165100"/>
                              </a:lnTo>
                              <a:lnTo>
                                <a:pt x="685800" y="406400"/>
                              </a:lnTo>
                              <a:lnTo>
                                <a:pt x="711200" y="622300"/>
                              </a:lnTo>
                              <a:lnTo>
                                <a:pt x="800100" y="711200"/>
                              </a:lnTo>
                              <a:lnTo>
                                <a:pt x="0" y="67310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04" name="Group 203">
                          <a:extLst>
                            <a:ext uri="{FF2B5EF4-FFF2-40B4-BE49-F238E27FC236}">
                              <a16:creationId xmlns:a16="http://schemas.microsoft.com/office/drawing/2014/main" id="{F4AD3266-93A4-DD40-9582-C2426ABC0AC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10319" y="5545347"/>
                          <a:ext cx="4609355" cy="1130463"/>
                          <a:chOff x="1268158" y="2821454"/>
                          <a:chExt cx="4609355" cy="1130463"/>
                        </a:xfrm>
                      </p:grpSpPr>
                      <p:sp>
                        <p:nvSpPr>
                          <p:cNvPr id="205" name="TextBox 204">
                            <a:extLst>
                              <a:ext uri="{FF2B5EF4-FFF2-40B4-BE49-F238E27FC236}">
                                <a16:creationId xmlns:a16="http://schemas.microsoft.com/office/drawing/2014/main" id="{0AB9A9EE-F9AB-6040-B387-740FD4E400B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6200000">
                            <a:off x="887592" y="3202020"/>
                            <a:ext cx="1130463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dirty="0"/>
                              <a:t>Sox2</a:t>
                            </a:r>
                          </a:p>
                        </p:txBody>
                      </p:sp>
                      <p:cxnSp>
                        <p:nvCxnSpPr>
                          <p:cNvPr id="206" name="Straight Connector 205">
                            <a:extLst>
                              <a:ext uri="{FF2B5EF4-FFF2-40B4-BE49-F238E27FC236}">
                                <a16:creationId xmlns:a16="http://schemas.microsoft.com/office/drawing/2014/main" id="{37720E88-C3AC-7C44-BB57-714D75CB7AB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029775" y="3240552"/>
                            <a:ext cx="3847738" cy="1"/>
                          </a:xfrm>
                          <a:prstGeom prst="line">
                            <a:avLst/>
                          </a:prstGeom>
                          <a:ln w="412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7" name="Straight Connector 206">
                            <a:extLst>
                              <a:ext uri="{FF2B5EF4-FFF2-40B4-BE49-F238E27FC236}">
                                <a16:creationId xmlns:a16="http://schemas.microsoft.com/office/drawing/2014/main" id="{DC64E87A-431C-CC49-A9F0-B8A93CC541A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021911" y="3583742"/>
                            <a:ext cx="3847738" cy="1"/>
                          </a:xfrm>
                          <a:prstGeom prst="line">
                            <a:avLst/>
                          </a:prstGeom>
                          <a:ln w="412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08" name="TextBox 207">
                            <a:extLst>
                              <a:ext uri="{FF2B5EF4-FFF2-40B4-BE49-F238E27FC236}">
                                <a16:creationId xmlns:a16="http://schemas.microsoft.com/office/drawing/2014/main" id="{0A2404BA-8537-FE4E-AB99-8A763D9CCFC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621398" y="2894620"/>
                            <a:ext cx="981843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RG</a:t>
                            </a:r>
                          </a:p>
                        </p:txBody>
                      </p:sp>
                      <p:sp>
                        <p:nvSpPr>
                          <p:cNvPr id="209" name="TextBox 208">
                            <a:extLst>
                              <a:ext uri="{FF2B5EF4-FFF2-40B4-BE49-F238E27FC236}">
                                <a16:creationId xmlns:a16="http://schemas.microsoft.com/office/drawing/2014/main" id="{D0BCA375-8419-F542-B30C-DF2D3807117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621397" y="3245201"/>
                            <a:ext cx="981843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IPC</a:t>
                            </a:r>
                          </a:p>
                        </p:txBody>
                      </p:sp>
                      <p:cxnSp>
                        <p:nvCxnSpPr>
                          <p:cNvPr id="210" name="Straight Connector 209">
                            <a:extLst>
                              <a:ext uri="{FF2B5EF4-FFF2-40B4-BE49-F238E27FC236}">
                                <a16:creationId xmlns:a16="http://schemas.microsoft.com/office/drawing/2014/main" id="{29CE5242-53A4-1A4F-B2F7-5680632AA47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021910" y="3885600"/>
                            <a:ext cx="3847738" cy="1"/>
                          </a:xfrm>
                          <a:prstGeom prst="line">
                            <a:avLst/>
                          </a:prstGeom>
                          <a:ln w="412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1" name="TextBox 210">
                            <a:extLst>
                              <a:ext uri="{FF2B5EF4-FFF2-40B4-BE49-F238E27FC236}">
                                <a16:creationId xmlns:a16="http://schemas.microsoft.com/office/drawing/2014/main" id="{0B1F0A85-2365-4E43-B3C4-325B06739BB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621397" y="3547059"/>
                            <a:ext cx="436498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IN</a:t>
                            </a:r>
                          </a:p>
                        </p:txBody>
                      </p:sp>
                    </p:grpSp>
                  </p:grpSp>
                </p:grp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FD010BEB-C4BC-1841-8455-BD9DC8757B19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460124" y="1843910"/>
                      <a:ext cx="1299614" cy="3478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H3K4me3</a:t>
                      </a:r>
                    </a:p>
                  </p:txBody>
                </p:sp>
              </p:grpSp>
            </p:grpSp>
          </p:grpSp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FDBFD3C-8ABF-2240-94AD-996BAA77B313}"/>
                </a:ext>
              </a:extLst>
            </p:cNvPr>
            <p:cNvSpPr/>
            <p:nvPr/>
          </p:nvSpPr>
          <p:spPr>
            <a:xfrm>
              <a:off x="8745477" y="1394694"/>
              <a:ext cx="1078306" cy="3087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GAD67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456FDBB-D008-F447-9D01-7B996B3E8E33}"/>
              </a:ext>
            </a:extLst>
          </p:cNvPr>
          <p:cNvSpPr txBox="1"/>
          <p:nvPr/>
        </p:nvSpPr>
        <p:spPr>
          <a:xfrm>
            <a:off x="5529962" y="5565110"/>
            <a:ext cx="5673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During interneuron development, Sox2 could be priming key developmental genes for further activation by binding to bivalent promoters.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6567C-E530-1F4A-85BB-1A8EE1AC660B}"/>
              </a:ext>
            </a:extLst>
          </p:cNvPr>
          <p:cNvSpPr txBox="1"/>
          <p:nvPr/>
        </p:nvSpPr>
        <p:spPr>
          <a:xfrm>
            <a:off x="10045537" y="2006554"/>
            <a:ext cx="2051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Caveat: </a:t>
            </a:r>
            <a:r>
              <a:rPr lang="en-US" dirty="0"/>
              <a:t>Must follow up experimentally to confirm activities</a:t>
            </a:r>
            <a:endParaRPr lang="en-US" b="1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518248C-E939-F047-BBB9-1CF83D5BAE0A}"/>
              </a:ext>
            </a:extLst>
          </p:cNvPr>
          <p:cNvGrpSpPr/>
          <p:nvPr/>
        </p:nvGrpSpPr>
        <p:grpSpPr>
          <a:xfrm>
            <a:off x="6575836" y="2446348"/>
            <a:ext cx="3086050" cy="2721110"/>
            <a:chOff x="283280" y="2469895"/>
            <a:chExt cx="3086050" cy="2721110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A14842E-9AF3-304A-9B84-8E5282002FE8}"/>
                </a:ext>
              </a:extLst>
            </p:cNvPr>
            <p:cNvSpPr txBox="1"/>
            <p:nvPr/>
          </p:nvSpPr>
          <p:spPr>
            <a:xfrm>
              <a:off x="1547283" y="4821673"/>
              <a:ext cx="1597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IPC RPKM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62FDCBD-B7AE-CA4C-AEAC-F28E0BF42983}"/>
                </a:ext>
              </a:extLst>
            </p:cNvPr>
            <p:cNvSpPr txBox="1"/>
            <p:nvPr/>
          </p:nvSpPr>
          <p:spPr>
            <a:xfrm rot="16200000">
              <a:off x="-451488" y="3204663"/>
              <a:ext cx="1838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MGE IN RPKM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E4BB17B-FCDC-5E46-9E8B-2C4893029EF2}"/>
                </a:ext>
              </a:extLst>
            </p:cNvPr>
            <p:cNvGrpSpPr/>
            <p:nvPr/>
          </p:nvGrpSpPr>
          <p:grpSpPr>
            <a:xfrm>
              <a:off x="1008094" y="2469896"/>
              <a:ext cx="2361236" cy="2233914"/>
              <a:chOff x="2361235" y="590309"/>
              <a:chExt cx="2361236" cy="2233914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4E465367-A983-BE42-9B97-5D3A8C927F0F}"/>
                  </a:ext>
                </a:extLst>
              </p:cNvPr>
              <p:cNvCxnSpPr/>
              <p:nvPr/>
            </p:nvCxnSpPr>
            <p:spPr>
              <a:xfrm>
                <a:off x="2372810" y="590309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EDA748C-8CF6-A243-964E-225B780FB246}"/>
                  </a:ext>
                </a:extLst>
              </p:cNvPr>
              <p:cNvCxnSpPr/>
              <p:nvPr/>
            </p:nvCxnSpPr>
            <p:spPr>
              <a:xfrm>
                <a:off x="2361235" y="2824222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7E1BFBC-3A67-F046-B47D-3FD5F99C433E}"/>
              </a:ext>
            </a:extLst>
          </p:cNvPr>
          <p:cNvGrpSpPr/>
          <p:nvPr/>
        </p:nvGrpSpPr>
        <p:grpSpPr>
          <a:xfrm>
            <a:off x="8306585" y="3481080"/>
            <a:ext cx="1267935" cy="1116273"/>
            <a:chOff x="2014029" y="3504627"/>
            <a:chExt cx="1267935" cy="111627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168D487-9735-FF4C-A704-C2FF98FD571D}"/>
                </a:ext>
              </a:extLst>
            </p:cNvPr>
            <p:cNvGrpSpPr/>
            <p:nvPr/>
          </p:nvGrpSpPr>
          <p:grpSpPr>
            <a:xfrm>
              <a:off x="2526745" y="4309689"/>
              <a:ext cx="755219" cy="311211"/>
              <a:chOff x="2526745" y="4309689"/>
              <a:chExt cx="755219" cy="3112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48372CCE-6402-E845-8E37-0E1332585A91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691" y="4405231"/>
                  <a:ext cx="186" cy="36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378C2969-A5F1-B24A-9796-D9958C5ABBB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855" y="4395871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ACC99AAD-0FD1-284D-992D-4A2B593323F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39626" y="4498954"/>
                  <a:ext cx="186" cy="36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9610537D-A8AD-7449-80CC-B4199B76BA6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34790" y="4489594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A839D46-E0C5-0E42-95BD-C2A4E3C85180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78580" y="4615270"/>
                  <a:ext cx="186" cy="36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971D8979-E44F-804C-852D-8E75FC1DBF5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3744" y="4606270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DB85A380-C0A6-C24D-96B2-22EAEF04941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80124" y="4512733"/>
                  <a:ext cx="186" cy="36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1F462629-8E0E-6C42-81ED-562EC61FFD2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75288" y="450337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FFFDE191-29C7-BB46-8BD6-8E76DC82AF8B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91740" y="4612118"/>
                  <a:ext cx="186" cy="36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CA0C3C2F-D620-104B-B546-B53A15B7AF5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86904" y="4602758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B9D854B9-4A6C-7E48-8379-88B3AE0C3D0A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745757" y="4620627"/>
                  <a:ext cx="186" cy="36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EF606BD5-4CB9-DB43-B3B6-E4812031343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740921" y="461126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B4F4BC12-0B9E-394C-A526-1A2E8E0693DC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129424" y="4411335"/>
                  <a:ext cx="186" cy="36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DDF65099-7EBC-1E49-807C-845EFF07526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124588" y="440197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310B2A9B-A9B9-2248-BCCA-C979E8A447D5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815700" y="4483125"/>
                  <a:ext cx="186" cy="36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A5DFEEB4-9355-1A46-A711-8DFAFD7BA22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810864" y="4473765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A6A67849-5485-BD4F-91F6-90E05A0045E9}"/>
                      </a:ext>
                    </a:extLst>
                  </p14:cNvPr>
                  <p14:cNvContentPartPr/>
                  <p14:nvPr/>
                </p14:nvContentPartPr>
                <p14:xfrm rot="4166971">
                  <a:off x="2526832" y="4607883"/>
                  <a:ext cx="186" cy="3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627C56DD-375F-DA4C-89BB-96CCD823AC6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2521996" y="4598523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1958D6D6-5240-354F-9F83-5541285E5F7D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012364" y="4414952"/>
                  <a:ext cx="186" cy="36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4E72EF86-A36B-4C42-AA46-C4FE8168C4E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007528" y="440559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34686A71-DB5A-7843-97D0-B6A50C3D10A7}"/>
                      </a:ext>
                    </a:extLst>
                  </p14:cNvPr>
                  <p14:cNvContentPartPr/>
                  <p14:nvPr/>
                </p14:nvContentPartPr>
                <p14:xfrm rot="4166971">
                  <a:off x="3281212" y="4309602"/>
                  <a:ext cx="186" cy="36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B1DDA539-19BF-574E-A2A2-4F0D8EB11FD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4166971">
                    <a:off x="3276376" y="4300242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9734B62-2E6D-F644-9F28-CB85D1EA4ADF}"/>
                    </a:ext>
                  </a:extLst>
                </p14:cNvPr>
                <p14:cNvContentPartPr/>
                <p14:nvPr/>
              </p14:nvContentPartPr>
              <p14:xfrm flipH="1" flipV="1">
                <a:off x="2014029" y="3859169"/>
                <a:ext cx="795054" cy="7044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E7E45C0-83D1-534D-BA67-97CCE331D9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004671" y="384981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80F16B8-C394-E544-8A6D-5860608A9699}"/>
                    </a:ext>
                  </a:extLst>
                </p14:cNvPr>
                <p14:cNvContentPartPr/>
                <p14:nvPr/>
              </p14:nvContentPartPr>
              <p14:xfrm flipH="1" flipV="1">
                <a:off x="2325068" y="3504627"/>
                <a:ext cx="795054" cy="7044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3205C5F-2DB8-324E-A81E-666893F6FE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 flipV="1">
                  <a:off x="2315710" y="3495268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252E346-F2EF-0F40-BE4E-C0B8F80FEBDA}"/>
              </a:ext>
            </a:extLst>
          </p:cNvPr>
          <p:cNvGrpSpPr/>
          <p:nvPr/>
        </p:nvGrpSpPr>
        <p:grpSpPr>
          <a:xfrm>
            <a:off x="7300650" y="2700254"/>
            <a:ext cx="1786770" cy="1886022"/>
            <a:chOff x="1008094" y="2723801"/>
            <a:chExt cx="1786770" cy="18860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98FACF-AFE9-3A44-B8E4-EFA3BB1D0D91}"/>
                    </a:ext>
                  </a:extLst>
                </p14:cNvPr>
                <p14:cNvContentPartPr/>
                <p14:nvPr/>
              </p14:nvContentPartPr>
              <p14:xfrm>
                <a:off x="1156504" y="2741201"/>
                <a:ext cx="1638360" cy="1778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C564BFB-5E88-EE47-BA73-CEB1E0BC77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7144" y="27318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7C86DFB-377A-284B-ACDD-D936A145B2C7}"/>
                    </a:ext>
                  </a:extLst>
                </p14:cNvPr>
                <p14:cNvContentPartPr/>
                <p14:nvPr/>
              </p14:nvContentPartPr>
              <p14:xfrm>
                <a:off x="1008094" y="2723801"/>
                <a:ext cx="1638360" cy="1778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B09088F-CBA4-2B4A-8E48-955AA6959D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734" y="2714441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22F69E8-4DAE-6648-BB03-ACC08C472666}"/>
                    </a:ext>
                  </a:extLst>
                </p14:cNvPr>
                <p14:cNvContentPartPr/>
                <p14:nvPr/>
              </p14:nvContentPartPr>
              <p14:xfrm>
                <a:off x="1043758" y="2831423"/>
                <a:ext cx="1638360" cy="17784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AEF7EEE-F2B0-9443-8094-AF55DF3FB3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4398" y="2822063"/>
                  <a:ext cx="1657080" cy="179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C74C1FD-2CAD-6749-94C1-335C80967EDE}"/>
              </a:ext>
            </a:extLst>
          </p:cNvPr>
          <p:cNvGrpSpPr/>
          <p:nvPr/>
        </p:nvGrpSpPr>
        <p:grpSpPr>
          <a:xfrm>
            <a:off x="7425690" y="2543835"/>
            <a:ext cx="850501" cy="1019867"/>
            <a:chOff x="3439629" y="2361712"/>
            <a:chExt cx="850501" cy="1019867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755440F2-61C3-0A48-86A7-CAA5FBF4EFD0}"/>
                </a:ext>
              </a:extLst>
            </p:cNvPr>
            <p:cNvGrpSpPr/>
            <p:nvPr/>
          </p:nvGrpSpPr>
          <p:grpSpPr>
            <a:xfrm>
              <a:off x="3439629" y="2371634"/>
              <a:ext cx="251304" cy="811440"/>
              <a:chOff x="1135417" y="2577197"/>
              <a:chExt cx="251304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28CC893D-83C4-254E-A1BD-8EC545C35047}"/>
                      </a:ext>
                    </a:extLst>
                  </p14:cNvPr>
                  <p14:cNvContentPartPr/>
                  <p14:nvPr/>
                </p14:nvContentPartPr>
                <p14:xfrm>
                  <a:off x="1226057" y="2610317"/>
                  <a:ext cx="186" cy="36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42019DB2-3FA9-814F-B7BC-44AD2AD45CE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1221" y="260095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51B3ED1E-5C7D-9A42-8CF8-C9EE3A010B0C}"/>
                      </a:ext>
                    </a:extLst>
                  </p14:cNvPr>
                  <p14:cNvContentPartPr/>
                  <p14:nvPr/>
                </p14:nvContentPartPr>
                <p14:xfrm>
                  <a:off x="1228843" y="2869877"/>
                  <a:ext cx="186" cy="36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BB7144C0-67DC-FA49-84FB-75FAF620001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24007" y="28605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B6EA97A0-1503-3C4B-B394-8086A85B9E5A}"/>
                      </a:ext>
                    </a:extLst>
                  </p14:cNvPr>
                  <p14:cNvContentPartPr/>
                  <p14:nvPr/>
                </p14:nvContentPartPr>
                <p14:xfrm>
                  <a:off x="1386535" y="2780597"/>
                  <a:ext cx="186" cy="36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050BF17C-288D-9942-80B6-9B8EB5E2E62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1699" y="27715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BBAFFBC6-E9C8-7743-91CF-B75A7F7AA527}"/>
                      </a:ext>
                    </a:extLst>
                  </p14:cNvPr>
                  <p14:cNvContentPartPr/>
                  <p14:nvPr/>
                </p14:nvContentPartPr>
                <p14:xfrm>
                  <a:off x="1291066" y="2743157"/>
                  <a:ext cx="186" cy="36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B6FF6212-8405-9B42-BB7E-2F47B026170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6230" y="27337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1CABE275-AB41-9742-8DF1-75FB2FA136B4}"/>
                      </a:ext>
                    </a:extLst>
                  </p14:cNvPr>
                  <p14:cNvContentPartPr/>
                  <p14:nvPr/>
                </p14:nvContentPartPr>
                <p14:xfrm>
                  <a:off x="1282893" y="3048077"/>
                  <a:ext cx="186" cy="36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116C4F00-9B1F-6045-8197-466C50EAB54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8057" y="30387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11393DFE-7945-2349-AE94-67B61658703E}"/>
                      </a:ext>
                    </a:extLst>
                  </p14:cNvPr>
                  <p14:cNvContentPartPr/>
                  <p14:nvPr/>
                </p14:nvContentPartPr>
                <p14:xfrm>
                  <a:off x="1239616" y="3187757"/>
                  <a:ext cx="186" cy="36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4B28277F-9498-2B4E-A21B-AE09B898A2B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4780" y="317839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7B64D790-F060-DD43-869E-2DC2F55AC2F5}"/>
                      </a:ext>
                    </a:extLst>
                  </p14:cNvPr>
                  <p14:cNvContentPartPr/>
                  <p14:nvPr/>
                </p14:nvContentPartPr>
                <p14:xfrm>
                  <a:off x="1178323" y="2755037"/>
                  <a:ext cx="186" cy="3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B0A43148-2B07-7041-A3F9-FB933B8355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73487" y="274567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82942075-26F4-FA48-8102-F8AE5E8C64DB}"/>
                      </a:ext>
                    </a:extLst>
                  </p14:cNvPr>
                  <p14:cNvContentPartPr/>
                  <p14:nvPr/>
                </p14:nvContentPartPr>
                <p14:xfrm>
                  <a:off x="1135417" y="3073997"/>
                  <a:ext cx="186" cy="36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DC6EFB6A-C1BF-8847-A300-DE7DE14E532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0581" y="30646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6F59E96A-34C6-D448-85B1-120AE1EE29D1}"/>
                      </a:ext>
                    </a:extLst>
                  </p14:cNvPr>
                  <p14:cNvContentPartPr/>
                  <p14:nvPr/>
                </p14:nvContentPartPr>
                <p14:xfrm>
                  <a:off x="1150833" y="3388277"/>
                  <a:ext cx="186" cy="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3ABA37FE-20FC-864C-BEC1-3B1A69DA379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45997" y="337891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50E386A7-EB2A-BB42-9204-C416653D0E25}"/>
                      </a:ext>
                    </a:extLst>
                  </p14:cNvPr>
                  <p14:cNvContentPartPr/>
                  <p14:nvPr/>
                </p14:nvContentPartPr>
                <p14:xfrm>
                  <a:off x="1136346" y="2577197"/>
                  <a:ext cx="186" cy="36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E9A688D2-B81F-8145-8929-6018142763F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31510" y="2567837"/>
                    <a:ext cx="9858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17695C-A09C-8C44-A583-E2D7BDAD0218}"/>
                    </a:ext>
                  </a:extLst>
                </p14:cNvPr>
                <p14:cNvContentPartPr/>
                <p14:nvPr/>
              </p14:nvContentPartPr>
              <p14:xfrm rot="10800000" flipH="1" flipV="1">
                <a:off x="3495076" y="2677119"/>
                <a:ext cx="795054" cy="7044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67D8442-C00B-AE46-A92C-C26453B2D3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10800000" flipH="1" flipV="1">
                  <a:off x="3485718" y="2667760"/>
                  <a:ext cx="813770" cy="723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1E848EB-79EE-F549-ADCA-D04B7F9451FA}"/>
                    </a:ext>
                  </a:extLst>
                </p14:cNvPr>
                <p14:cNvContentPartPr/>
                <p14:nvPr/>
              </p14:nvContentPartPr>
              <p14:xfrm rot="5400000">
                <a:off x="3582767" y="2395742"/>
                <a:ext cx="597283" cy="529224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7FD9875-45D5-B04B-9BBD-A4B0B91411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5400000">
                  <a:off x="3573412" y="2386742"/>
                  <a:ext cx="615633" cy="54794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39D1CF2E-02E9-054A-AF66-28CD81881878}"/>
              </a:ext>
            </a:extLst>
          </p:cNvPr>
          <p:cNvSpPr txBox="1"/>
          <p:nvPr/>
        </p:nvSpPr>
        <p:spPr>
          <a:xfrm>
            <a:off x="8704877" y="2155943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Lhx6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9DB7416-17E8-F949-B130-FBB950E5F348}"/>
              </a:ext>
            </a:extLst>
          </p:cNvPr>
          <p:cNvCxnSpPr>
            <a:cxnSpLocks/>
            <a:stCxn id="173" idx="1"/>
          </p:cNvCxnSpPr>
          <p:nvPr/>
        </p:nvCxnSpPr>
        <p:spPr>
          <a:xfrm flipH="1">
            <a:off x="7816678" y="2340609"/>
            <a:ext cx="888199" cy="637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7B9D6D64-2BC3-1B4D-852B-4FF4B208A885}"/>
              </a:ext>
            </a:extLst>
          </p:cNvPr>
          <p:cNvSpPr txBox="1"/>
          <p:nvPr/>
        </p:nvSpPr>
        <p:spPr>
          <a:xfrm>
            <a:off x="8400125" y="1830433"/>
            <a:ext cx="130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GAD67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0298B111-D0E6-654A-8B35-F87F55E65740}"/>
              </a:ext>
            </a:extLst>
          </p:cNvPr>
          <p:cNvCxnSpPr>
            <a:cxnSpLocks/>
          </p:cNvCxnSpPr>
          <p:nvPr/>
        </p:nvCxnSpPr>
        <p:spPr>
          <a:xfrm flipH="1">
            <a:off x="7620464" y="2155943"/>
            <a:ext cx="860284" cy="634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E869718-249C-4449-9536-113DC3B4467E}"/>
              </a:ext>
            </a:extLst>
          </p:cNvPr>
          <p:cNvGrpSpPr/>
          <p:nvPr/>
        </p:nvGrpSpPr>
        <p:grpSpPr>
          <a:xfrm rot="1153155">
            <a:off x="7641060" y="3873217"/>
            <a:ext cx="1749032" cy="569312"/>
            <a:chOff x="1298880" y="4069080"/>
            <a:chExt cx="1749032" cy="5693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E9EAF-DF74-1B4A-B295-BDC39AB2A03E}"/>
                    </a:ext>
                  </a:extLst>
                </p14:cNvPr>
                <p14:cNvContentPartPr/>
                <p14:nvPr/>
              </p14:nvContentPartPr>
              <p14:xfrm>
                <a:off x="2410712" y="4324832"/>
                <a:ext cx="637200" cy="313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E9EAF-DF74-1B4A-B295-BDC39AB2A0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79032" y="4293152"/>
                  <a:ext cx="700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DC87B41-5310-224B-B51E-05037B7637FD}"/>
                    </a:ext>
                  </a:extLst>
                </p14:cNvPr>
                <p14:cNvContentPartPr/>
                <p14:nvPr/>
              </p14:nvContentPartPr>
              <p14:xfrm>
                <a:off x="1298880" y="4069080"/>
                <a:ext cx="357120" cy="296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DC87B41-5310-224B-B51E-05037B7637F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67200" y="4037400"/>
                  <a:ext cx="42012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2ECBCCD-F989-0B46-9FC0-909AEE0BCF16}"/>
                  </a:ext>
                </a:extLst>
              </p14:cNvPr>
              <p14:cNvContentPartPr/>
              <p14:nvPr/>
            </p14:nvContentPartPr>
            <p14:xfrm>
              <a:off x="7432385" y="2526435"/>
              <a:ext cx="505440" cy="4136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2ECBCCD-F989-0B46-9FC0-909AEE0BCF1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00705" y="2494755"/>
                <a:ext cx="5684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C039F39-E8C8-4240-8055-A50016C077F1}"/>
                  </a:ext>
                </a:extLst>
              </p14:cNvPr>
              <p14:cNvContentPartPr/>
              <p14:nvPr/>
            </p14:nvContentPartPr>
            <p14:xfrm rot="1153155">
              <a:off x="7546774" y="4034812"/>
              <a:ext cx="357120" cy="2962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C039F39-E8C8-4240-8055-A50016C077F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 rot="1153155">
                <a:off x="7515094" y="4003132"/>
                <a:ext cx="42012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C7CFA13-B67F-9A42-9034-5E980140206F}"/>
              </a:ext>
            </a:extLst>
          </p:cNvPr>
          <p:cNvGrpSpPr/>
          <p:nvPr/>
        </p:nvGrpSpPr>
        <p:grpSpPr>
          <a:xfrm>
            <a:off x="7347014" y="2650298"/>
            <a:ext cx="1640748" cy="1372000"/>
            <a:chOff x="7347014" y="2650298"/>
            <a:chExt cx="1640748" cy="137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F004332-816C-9747-AF96-6A5A6C21FAD2}"/>
                    </a:ext>
                  </a:extLst>
                </p14:cNvPr>
                <p14:cNvContentPartPr/>
                <p14:nvPr/>
              </p14:nvContentPartPr>
              <p14:xfrm>
                <a:off x="8313482" y="2677181"/>
                <a:ext cx="674280" cy="885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F004332-816C-9747-AF96-6A5A6C21FA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87922" y="2651621"/>
                  <a:ext cx="724680" cy="93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55306808-DD51-B945-8A94-4B9A06EAB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7347014" y="2650298"/>
              <a:ext cx="316314" cy="395392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EC7F0CF7-CA20-0C42-BD0C-5B50EF54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7500364" y="2898726"/>
              <a:ext cx="316314" cy="3953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BEE1DCD-9CD4-6A47-91E9-76A86A8B7CBA}"/>
                    </a:ext>
                  </a:extLst>
                </p14:cNvPr>
                <p14:cNvContentPartPr/>
                <p14:nvPr/>
              </p14:nvContentPartPr>
              <p14:xfrm>
                <a:off x="7547059" y="3291078"/>
                <a:ext cx="893501" cy="7312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BEE1DCD-9CD4-6A47-91E9-76A86A8B7C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15367" y="3259380"/>
                  <a:ext cx="956885" cy="79461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091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Sort distinct cortical interneuron and progenitor populations across GE lineages </a:t>
            </a:r>
          </a:p>
          <a:p>
            <a:endParaRPr lang="en-US" sz="2500" b="1" dirty="0"/>
          </a:p>
          <a:p>
            <a:r>
              <a:rPr lang="en-US" sz="2500" b="1" dirty="0"/>
              <a:t>B. Assess lineage-specific activities of Sox2 at gene promoters in-silico with CUT&amp;RUN, RNA-seq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3E804-EC4B-2B45-811F-1B40F110454F}"/>
              </a:ext>
            </a:extLst>
          </p:cNvPr>
          <p:cNvSpPr txBox="1"/>
          <p:nvPr/>
        </p:nvSpPr>
        <p:spPr>
          <a:xfrm>
            <a:off x="1105852" y="3606443"/>
            <a:ext cx="10286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Major Results:</a:t>
            </a:r>
          </a:p>
          <a:p>
            <a:r>
              <a:rPr lang="en-US" sz="2500" b="1" dirty="0">
                <a:solidFill>
                  <a:srgbClr val="C00000"/>
                </a:solidFill>
              </a:rPr>
              <a:t>Across lineages, Sox2 regulates lineage specific genes through cell-type specific promoter binding. These promoters could have enrichment for lineage specific co-factors.  </a:t>
            </a:r>
          </a:p>
          <a:p>
            <a:endParaRPr lang="en-US" sz="2500" b="1" dirty="0">
              <a:solidFill>
                <a:srgbClr val="C00000"/>
              </a:solidFill>
            </a:endParaRPr>
          </a:p>
          <a:p>
            <a:r>
              <a:rPr lang="en-US" sz="2500" b="1" dirty="0">
                <a:solidFill>
                  <a:srgbClr val="C00000"/>
                </a:solidFill>
              </a:rPr>
              <a:t>During interneuron development, Sox2 could be priming key developmental genes by binding to bivalent promoters for later activation.</a:t>
            </a:r>
          </a:p>
        </p:txBody>
      </p:sp>
    </p:spTree>
    <p:extLst>
      <p:ext uri="{BB962C8B-B14F-4D97-AF65-F5344CB8AC3E}">
        <p14:creationId xmlns:p14="http://schemas.microsoft.com/office/powerpoint/2010/main" val="391745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33693" y="377707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Neuropsychiatric Diseases are Highly Genetic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730CB0-0CDD-B644-BF52-F6954F483035}"/>
              </a:ext>
            </a:extLst>
          </p:cNvPr>
          <p:cNvSpPr/>
          <p:nvPr/>
        </p:nvSpPr>
        <p:spPr>
          <a:xfrm>
            <a:off x="533693" y="4344842"/>
            <a:ext cx="673215" cy="2382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1BE1ED-2EE5-5C44-A4C2-43DDF68E0E40}"/>
              </a:ext>
            </a:extLst>
          </p:cNvPr>
          <p:cNvSpPr/>
          <p:nvPr/>
        </p:nvSpPr>
        <p:spPr>
          <a:xfrm>
            <a:off x="718571" y="1284779"/>
            <a:ext cx="572979" cy="200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A5459-B232-C047-BA97-CE1477E04468}"/>
              </a:ext>
            </a:extLst>
          </p:cNvPr>
          <p:cNvSpPr/>
          <p:nvPr/>
        </p:nvSpPr>
        <p:spPr>
          <a:xfrm>
            <a:off x="3050325" y="92184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0D297-4CE0-AB4E-92E9-B7E36376EDE3}"/>
              </a:ext>
            </a:extLst>
          </p:cNvPr>
          <p:cNvSpPr/>
          <p:nvPr/>
        </p:nvSpPr>
        <p:spPr>
          <a:xfrm>
            <a:off x="5348504" y="889367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CDDAAA0-96B3-C645-915E-AAEF217C39BE}"/>
              </a:ext>
            </a:extLst>
          </p:cNvPr>
          <p:cNvSpPr/>
          <p:nvPr/>
        </p:nvSpPr>
        <p:spPr>
          <a:xfrm>
            <a:off x="1772079" y="3652256"/>
            <a:ext cx="269701" cy="421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2F0623-B124-1C46-A39F-1A92BA74AB1F}"/>
              </a:ext>
            </a:extLst>
          </p:cNvPr>
          <p:cNvGrpSpPr/>
          <p:nvPr/>
        </p:nvGrpSpPr>
        <p:grpSpPr>
          <a:xfrm>
            <a:off x="702622" y="1633964"/>
            <a:ext cx="4507265" cy="2695376"/>
            <a:chOff x="432082" y="863600"/>
            <a:chExt cx="4507265" cy="26953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0DCA45-16DC-274B-AB73-48BF8C414056}"/>
                </a:ext>
              </a:extLst>
            </p:cNvPr>
            <p:cNvGrpSpPr/>
            <p:nvPr/>
          </p:nvGrpSpPr>
          <p:grpSpPr>
            <a:xfrm>
              <a:off x="718571" y="863600"/>
              <a:ext cx="4220776" cy="2695376"/>
              <a:chOff x="718571" y="863600"/>
              <a:chExt cx="4220776" cy="269537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0B4DD5E-CB1B-274C-BAFE-FB8CE8F5EC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2492" b="48118"/>
              <a:stretch/>
            </p:blipFill>
            <p:spPr>
              <a:xfrm>
                <a:off x="718571" y="1015126"/>
                <a:ext cx="2412805" cy="254385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5BFEE2-844D-FC41-A9A2-5229D3E6D3DE}"/>
                  </a:ext>
                </a:extLst>
              </p:cNvPr>
              <p:cNvSpPr/>
              <p:nvPr/>
            </p:nvSpPr>
            <p:spPr>
              <a:xfrm>
                <a:off x="1218352" y="863600"/>
                <a:ext cx="269701" cy="4211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8572B1C-8229-0C46-8999-E1EE5ACF33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130" b="48118"/>
              <a:stretch/>
            </p:blipFill>
            <p:spPr>
              <a:xfrm>
                <a:off x="3082180" y="1014972"/>
                <a:ext cx="1857167" cy="254385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A797F53-F4C2-CF41-B169-DDC4353C4F42}"/>
                  </a:ext>
                </a:extLst>
              </p:cNvPr>
              <p:cNvSpPr/>
              <p:nvPr/>
            </p:nvSpPr>
            <p:spPr>
              <a:xfrm>
                <a:off x="3132782" y="942352"/>
                <a:ext cx="269701" cy="4211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476C11-C1DA-434E-A066-1BA027D52AAD}"/>
                </a:ext>
              </a:extLst>
            </p:cNvPr>
            <p:cNvSpPr txBox="1"/>
            <p:nvPr/>
          </p:nvSpPr>
          <p:spPr>
            <a:xfrm>
              <a:off x="432082" y="1343025"/>
              <a:ext cx="975884" cy="19528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30" b="1" dirty="0"/>
                <a:t>Anxiety</a:t>
              </a:r>
            </a:p>
            <a:p>
              <a:pPr algn="r"/>
              <a:r>
                <a:rPr lang="en-US" sz="930" b="1" dirty="0"/>
                <a:t>Alcoholism</a:t>
              </a:r>
            </a:p>
            <a:p>
              <a:pPr algn="r"/>
              <a:r>
                <a:rPr lang="en-US" sz="930" b="1" dirty="0"/>
                <a:t>Depression</a:t>
              </a:r>
            </a:p>
            <a:p>
              <a:pPr algn="r"/>
              <a:r>
                <a:rPr lang="en-US" sz="930" b="1" dirty="0"/>
                <a:t>Phobia</a:t>
              </a:r>
            </a:p>
            <a:p>
              <a:pPr algn="r"/>
              <a:r>
                <a:rPr lang="en-US" sz="930" b="1" dirty="0"/>
                <a:t>Conduct</a:t>
              </a:r>
            </a:p>
            <a:p>
              <a:pPr algn="r"/>
              <a:r>
                <a:rPr lang="en-US" sz="930" b="1" dirty="0"/>
                <a:t>ADHD</a:t>
              </a:r>
            </a:p>
            <a:p>
              <a:pPr algn="r"/>
              <a:r>
                <a:rPr lang="en-US" sz="930" b="1" dirty="0"/>
                <a:t>PTSD</a:t>
              </a:r>
            </a:p>
            <a:p>
              <a:pPr algn="r"/>
              <a:r>
                <a:rPr lang="en-US" sz="930" b="1" dirty="0"/>
                <a:t>Bipolar</a:t>
              </a:r>
            </a:p>
            <a:p>
              <a:pPr algn="r"/>
              <a:r>
                <a:rPr lang="en-US" sz="930" b="1" dirty="0"/>
                <a:t>Eating Disorder</a:t>
              </a:r>
            </a:p>
            <a:p>
              <a:pPr algn="r"/>
              <a:r>
                <a:rPr lang="en-US" sz="930" b="1" dirty="0"/>
                <a:t>OCD</a:t>
              </a:r>
            </a:p>
            <a:p>
              <a:pPr algn="r"/>
              <a:r>
                <a:rPr lang="en-US" sz="930" b="1" dirty="0">
                  <a:solidFill>
                    <a:srgbClr val="FF0000"/>
                  </a:solidFill>
                </a:rPr>
                <a:t>ASD</a:t>
              </a:r>
            </a:p>
            <a:p>
              <a:pPr algn="r"/>
              <a:r>
                <a:rPr lang="en-US" sz="930" b="1" dirty="0">
                  <a:solidFill>
                    <a:srgbClr val="FF0000"/>
                  </a:solidFill>
                </a:rPr>
                <a:t>Schizophrenia</a:t>
              </a:r>
            </a:p>
            <a:p>
              <a:pPr algn="r"/>
              <a:r>
                <a:rPr lang="en-US" sz="930" b="1" dirty="0"/>
                <a:t>Tourette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6EC0D0-783B-0E47-9DF3-5AB3F14DF662}"/>
              </a:ext>
            </a:extLst>
          </p:cNvPr>
          <p:cNvSpPr txBox="1"/>
          <p:nvPr/>
        </p:nvSpPr>
        <p:spPr>
          <a:xfrm>
            <a:off x="3431344" y="4401806"/>
            <a:ext cx="24128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Flint and </a:t>
            </a:r>
            <a:r>
              <a:rPr lang="en-US" sz="1300" dirty="0" err="1"/>
              <a:t>Geshwind</a:t>
            </a:r>
            <a:r>
              <a:rPr lang="en-US" sz="1300" dirty="0"/>
              <a:t> et. al. 2015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6475E1-C07A-9249-898B-A188520592C2}"/>
              </a:ext>
            </a:extLst>
          </p:cNvPr>
          <p:cNvCxnSpPr>
            <a:cxnSpLocks/>
          </p:cNvCxnSpPr>
          <p:nvPr/>
        </p:nvCxnSpPr>
        <p:spPr>
          <a:xfrm flipV="1">
            <a:off x="5618205" y="2499055"/>
            <a:ext cx="6448952" cy="32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56DE4F2-3E15-D246-8A80-DDD8FB5B53E1}"/>
              </a:ext>
            </a:extLst>
          </p:cNvPr>
          <p:cNvSpPr/>
          <p:nvPr/>
        </p:nvSpPr>
        <p:spPr>
          <a:xfrm>
            <a:off x="8899610" y="2271606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4C6E64B-6C08-2143-A2B5-78E41AC6CF47}"/>
              </a:ext>
            </a:extLst>
          </p:cNvPr>
          <p:cNvSpPr/>
          <p:nvPr/>
        </p:nvSpPr>
        <p:spPr>
          <a:xfrm>
            <a:off x="6413769" y="2860667"/>
            <a:ext cx="955496" cy="22109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0D8C78-4E33-6047-AF1D-E24E9D26218E}"/>
              </a:ext>
            </a:extLst>
          </p:cNvPr>
          <p:cNvSpPr txBox="1"/>
          <p:nvPr/>
        </p:nvSpPr>
        <p:spPr>
          <a:xfrm>
            <a:off x="7541728" y="2793106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Cis-Regulatory Element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7441AF-4237-1D42-95BF-16D2EA23813C}"/>
              </a:ext>
            </a:extLst>
          </p:cNvPr>
          <p:cNvSpPr/>
          <p:nvPr/>
        </p:nvSpPr>
        <p:spPr>
          <a:xfrm>
            <a:off x="6307376" y="3315275"/>
            <a:ext cx="1127284" cy="22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BA929F-547B-4D47-9F6B-57CECC314336}"/>
              </a:ext>
            </a:extLst>
          </p:cNvPr>
          <p:cNvSpPr txBox="1"/>
          <p:nvPr/>
        </p:nvSpPr>
        <p:spPr>
          <a:xfrm>
            <a:off x="7573496" y="3249107"/>
            <a:ext cx="28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Region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D805E-668C-C441-95A7-1F95E7A70F23}"/>
              </a:ext>
            </a:extLst>
          </p:cNvPr>
          <p:cNvSpPr txBox="1"/>
          <p:nvPr/>
        </p:nvSpPr>
        <p:spPr>
          <a:xfrm>
            <a:off x="7555978" y="3892442"/>
            <a:ext cx="2001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Only 5% SNPs in Coding Regions</a:t>
            </a:r>
          </a:p>
        </p:txBody>
      </p:sp>
    </p:spTree>
    <p:extLst>
      <p:ext uri="{BB962C8B-B14F-4D97-AF65-F5344CB8AC3E}">
        <p14:creationId xmlns:p14="http://schemas.microsoft.com/office/powerpoint/2010/main" val="36551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E0D2-C157-0D44-8F7E-EA54E606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" y="0"/>
            <a:ext cx="11383726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Calibri" panose="020F0502020204030204" pitchFamily="34" charset="0"/>
                <a:cs typeface="Calibri" panose="020F0502020204030204" pitchFamily="34" charset="0"/>
              </a:rPr>
              <a:t>Aim I: Characterize Sox2 lineage-specific activity across interneuron subtypes during development.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4B5A-D6B8-184A-8D83-14AE12B6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B8FFD-3941-994C-9333-2963A49AC2E1}"/>
              </a:ext>
            </a:extLst>
          </p:cNvPr>
          <p:cNvSpPr txBox="1"/>
          <p:nvPr/>
        </p:nvSpPr>
        <p:spPr>
          <a:xfrm>
            <a:off x="306704" y="1459230"/>
            <a:ext cx="1188529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500" b="1" dirty="0"/>
              <a:t>Sort distinct cortical interneuron and progenitor populations across GE lineages </a:t>
            </a:r>
          </a:p>
          <a:p>
            <a:endParaRPr lang="en-US" sz="2500" b="1" dirty="0"/>
          </a:p>
          <a:p>
            <a:r>
              <a:rPr lang="en-US" sz="2500" b="1" dirty="0"/>
              <a:t>B. Assess lineage-specific activities of Sox2 at gene promoters in-silico with CUT&amp;RUN, RNA-seq</a:t>
            </a:r>
          </a:p>
          <a:p>
            <a:endParaRPr lang="en-US" sz="2500" b="1" dirty="0"/>
          </a:p>
          <a:p>
            <a:r>
              <a:rPr lang="en-US" sz="2500" b="1" dirty="0"/>
              <a:t>C. Determine lineage-specific activities of Sox2 cis-regulatory elements with integrated </a:t>
            </a:r>
            <a:r>
              <a:rPr lang="en-US" sz="2500" b="1" dirty="0" err="1"/>
              <a:t>snATAC</a:t>
            </a:r>
            <a:r>
              <a:rPr lang="en-US" sz="2500" b="1" dirty="0"/>
              <a:t>-seq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7CABE-FF13-5244-BE10-B672578B5DA7}"/>
              </a:ext>
            </a:extLst>
          </p:cNvPr>
          <p:cNvSpPr txBox="1"/>
          <p:nvPr/>
        </p:nvSpPr>
        <p:spPr>
          <a:xfrm>
            <a:off x="990389" y="5160243"/>
            <a:ext cx="105179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</a:rPr>
              <a:t>Note: Generating Ganglionic Eminence </a:t>
            </a:r>
            <a:r>
              <a:rPr lang="en-US" sz="2500" b="1" dirty="0" err="1">
                <a:solidFill>
                  <a:srgbClr val="C00000"/>
                </a:solidFill>
              </a:rPr>
              <a:t>snATAC</a:t>
            </a:r>
            <a:r>
              <a:rPr lang="en-US" sz="2500" b="1" dirty="0">
                <a:solidFill>
                  <a:srgbClr val="C00000"/>
                </a:solidFill>
              </a:rPr>
              <a:t>-seq for both Aim I and Aim II</a:t>
            </a:r>
          </a:p>
        </p:txBody>
      </p:sp>
    </p:spTree>
    <p:extLst>
      <p:ext uri="{BB962C8B-B14F-4D97-AF65-F5344CB8AC3E}">
        <p14:creationId xmlns:p14="http://schemas.microsoft.com/office/powerpoint/2010/main" val="24939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Experimental Details </a:t>
            </a:r>
            <a:r>
              <a:rPr lang="en-US" sz="2500" dirty="0" err="1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snATAC</a:t>
            </a:r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-seq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5825875-C034-E246-9E46-C095EE212480}"/>
              </a:ext>
            </a:extLst>
          </p:cNvPr>
          <p:cNvSpPr txBox="1"/>
          <p:nvPr/>
        </p:nvSpPr>
        <p:spPr>
          <a:xfrm>
            <a:off x="443697" y="4307330"/>
            <a:ext cx="2565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Trimester Ganglionic Eminence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D2E5574-BDB3-A149-9BD8-198758E01DF7}"/>
              </a:ext>
            </a:extLst>
          </p:cNvPr>
          <p:cNvCxnSpPr>
            <a:cxnSpLocks/>
          </p:cNvCxnSpPr>
          <p:nvPr/>
        </p:nvCxnSpPr>
        <p:spPr>
          <a:xfrm>
            <a:off x="3155950" y="4643320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2980DD56-E82D-EA4F-8A3C-EC96A2928E47}"/>
              </a:ext>
            </a:extLst>
          </p:cNvPr>
          <p:cNvSpPr txBox="1"/>
          <p:nvPr/>
        </p:nvSpPr>
        <p:spPr>
          <a:xfrm>
            <a:off x="4277093" y="4335949"/>
            <a:ext cx="223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Staining and Dissection of GE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52FEF6FF-2F72-2C41-9EED-CBC99CF8D4F4}"/>
              </a:ext>
            </a:extLst>
          </p:cNvPr>
          <p:cNvCxnSpPr>
            <a:cxnSpLocks/>
          </p:cNvCxnSpPr>
          <p:nvPr/>
        </p:nvCxnSpPr>
        <p:spPr>
          <a:xfrm>
            <a:off x="6633704" y="4659114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D879BB2-D2AE-B64E-B395-001706C5DE78}"/>
              </a:ext>
            </a:extLst>
          </p:cNvPr>
          <p:cNvGrpSpPr/>
          <p:nvPr/>
        </p:nvGrpSpPr>
        <p:grpSpPr>
          <a:xfrm>
            <a:off x="4067554" y="2431044"/>
            <a:ext cx="1349431" cy="1551972"/>
            <a:chOff x="5813233" y="2411363"/>
            <a:chExt cx="1349431" cy="1551972"/>
          </a:xfrm>
        </p:grpSpPr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FEC69917-C823-5B41-AAC3-4AC2B2B8626E}"/>
                </a:ext>
              </a:extLst>
            </p:cNvPr>
            <p:cNvSpPr/>
            <p:nvPr/>
          </p:nvSpPr>
          <p:spPr>
            <a:xfrm rot="20080432">
              <a:off x="5813233" y="2411363"/>
              <a:ext cx="1349431" cy="1551972"/>
            </a:xfrm>
            <a:custGeom>
              <a:avLst/>
              <a:gdLst>
                <a:gd name="connsiteX0" fmla="*/ 1493978 w 1693413"/>
                <a:gd name="connsiteY0" fmla="*/ 18796 h 1803693"/>
                <a:gd name="connsiteX1" fmla="*/ 1308783 w 1693413"/>
                <a:gd name="connsiteY1" fmla="*/ 30370 h 1803693"/>
                <a:gd name="connsiteX2" fmla="*/ 1088864 w 1693413"/>
                <a:gd name="connsiteY2" fmla="*/ 18796 h 1803693"/>
                <a:gd name="connsiteX3" fmla="*/ 1169887 w 1693413"/>
                <a:gd name="connsiteY3" fmla="*/ 180841 h 1803693"/>
                <a:gd name="connsiteX4" fmla="*/ 1123588 w 1693413"/>
                <a:gd name="connsiteY4" fmla="*/ 215565 h 1803693"/>
                <a:gd name="connsiteX5" fmla="*/ 845796 w 1693413"/>
                <a:gd name="connsiteY5" fmla="*/ 296588 h 1803693"/>
                <a:gd name="connsiteX6" fmla="*/ 706900 w 1693413"/>
                <a:gd name="connsiteY6" fmla="*/ 389186 h 1803693"/>
                <a:gd name="connsiteX7" fmla="*/ 660601 w 1693413"/>
                <a:gd name="connsiteY7" fmla="*/ 516507 h 1803693"/>
                <a:gd name="connsiteX8" fmla="*/ 637452 w 1693413"/>
                <a:gd name="connsiteY8" fmla="*/ 620679 h 1803693"/>
                <a:gd name="connsiteX9" fmla="*/ 637452 w 1693413"/>
                <a:gd name="connsiteY9" fmla="*/ 759575 h 1803693"/>
                <a:gd name="connsiteX10" fmla="*/ 498556 w 1693413"/>
                <a:gd name="connsiteY10" fmla="*/ 678553 h 1803693"/>
                <a:gd name="connsiteX11" fmla="*/ 313361 w 1693413"/>
                <a:gd name="connsiteY11" fmla="*/ 736426 h 1803693"/>
                <a:gd name="connsiteX12" fmla="*/ 105016 w 1693413"/>
                <a:gd name="connsiteY12" fmla="*/ 840598 h 1803693"/>
                <a:gd name="connsiteX13" fmla="*/ 23994 w 1693413"/>
                <a:gd name="connsiteY13" fmla="*/ 979494 h 1803693"/>
                <a:gd name="connsiteX14" fmla="*/ 844 w 1693413"/>
                <a:gd name="connsiteY14" fmla="*/ 1072092 h 1803693"/>
                <a:gd name="connsiteX15" fmla="*/ 47143 w 1693413"/>
                <a:gd name="connsiteY15" fmla="*/ 1326735 h 1803693"/>
                <a:gd name="connsiteX16" fmla="*/ 116591 w 1693413"/>
                <a:gd name="connsiteY16" fmla="*/ 1396183 h 1803693"/>
                <a:gd name="connsiteX17" fmla="*/ 162890 w 1693413"/>
                <a:gd name="connsiteY17" fmla="*/ 1442482 h 1803693"/>
                <a:gd name="connsiteX18" fmla="*/ 186039 w 1693413"/>
                <a:gd name="connsiteY18" fmla="*/ 1650826 h 1803693"/>
                <a:gd name="connsiteX19" fmla="*/ 220763 w 1693413"/>
                <a:gd name="connsiteY19" fmla="*/ 1754998 h 1803693"/>
                <a:gd name="connsiteX20" fmla="*/ 405958 w 1693413"/>
                <a:gd name="connsiteY20" fmla="*/ 1801297 h 1803693"/>
                <a:gd name="connsiteX21" fmla="*/ 776348 w 1693413"/>
                <a:gd name="connsiteY21" fmla="*/ 1685550 h 1803693"/>
                <a:gd name="connsiteX22" fmla="*/ 1077290 w 1693413"/>
                <a:gd name="connsiteY22" fmla="*/ 1523505 h 1803693"/>
                <a:gd name="connsiteX23" fmla="*/ 1378232 w 1693413"/>
                <a:gd name="connsiteY23" fmla="*/ 1338310 h 1803693"/>
                <a:gd name="connsiteX24" fmla="*/ 1632875 w 1693413"/>
                <a:gd name="connsiteY24" fmla="*/ 933196 h 1803693"/>
                <a:gd name="connsiteX25" fmla="*/ 1690748 w 1693413"/>
                <a:gd name="connsiteY25" fmla="*/ 655403 h 1803693"/>
                <a:gd name="connsiteX26" fmla="*/ 1667599 w 1693413"/>
                <a:gd name="connsiteY26" fmla="*/ 319737 h 1803693"/>
                <a:gd name="connsiteX27" fmla="*/ 1493978 w 1693413"/>
                <a:gd name="connsiteY27" fmla="*/ 18796 h 180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93413" h="1803693">
                  <a:moveTo>
                    <a:pt x="1493978" y="18796"/>
                  </a:moveTo>
                  <a:cubicBezTo>
                    <a:pt x="1434175" y="-29432"/>
                    <a:pt x="1376302" y="30370"/>
                    <a:pt x="1308783" y="30370"/>
                  </a:cubicBezTo>
                  <a:cubicBezTo>
                    <a:pt x="1241264" y="30370"/>
                    <a:pt x="1112013" y="-6282"/>
                    <a:pt x="1088864" y="18796"/>
                  </a:cubicBezTo>
                  <a:cubicBezTo>
                    <a:pt x="1065715" y="43874"/>
                    <a:pt x="1169887" y="180841"/>
                    <a:pt x="1169887" y="180841"/>
                  </a:cubicBezTo>
                  <a:cubicBezTo>
                    <a:pt x="1175674" y="213636"/>
                    <a:pt x="1177603" y="196274"/>
                    <a:pt x="1123588" y="215565"/>
                  </a:cubicBezTo>
                  <a:cubicBezTo>
                    <a:pt x="1069573" y="234856"/>
                    <a:pt x="915244" y="267651"/>
                    <a:pt x="845796" y="296588"/>
                  </a:cubicBezTo>
                  <a:cubicBezTo>
                    <a:pt x="776348" y="325525"/>
                    <a:pt x="737766" y="352533"/>
                    <a:pt x="706900" y="389186"/>
                  </a:cubicBezTo>
                  <a:cubicBezTo>
                    <a:pt x="676034" y="425839"/>
                    <a:pt x="672176" y="477925"/>
                    <a:pt x="660601" y="516507"/>
                  </a:cubicBezTo>
                  <a:cubicBezTo>
                    <a:pt x="649026" y="555089"/>
                    <a:pt x="641310" y="580168"/>
                    <a:pt x="637452" y="620679"/>
                  </a:cubicBezTo>
                  <a:cubicBezTo>
                    <a:pt x="633594" y="661190"/>
                    <a:pt x="660601" y="749929"/>
                    <a:pt x="637452" y="759575"/>
                  </a:cubicBezTo>
                  <a:cubicBezTo>
                    <a:pt x="614303" y="769221"/>
                    <a:pt x="552571" y="682411"/>
                    <a:pt x="498556" y="678553"/>
                  </a:cubicBezTo>
                  <a:cubicBezTo>
                    <a:pt x="444541" y="674695"/>
                    <a:pt x="378951" y="709419"/>
                    <a:pt x="313361" y="736426"/>
                  </a:cubicBezTo>
                  <a:cubicBezTo>
                    <a:pt x="247771" y="763434"/>
                    <a:pt x="153244" y="800087"/>
                    <a:pt x="105016" y="840598"/>
                  </a:cubicBezTo>
                  <a:cubicBezTo>
                    <a:pt x="56788" y="881109"/>
                    <a:pt x="41356" y="940912"/>
                    <a:pt x="23994" y="979494"/>
                  </a:cubicBezTo>
                  <a:cubicBezTo>
                    <a:pt x="6632" y="1018076"/>
                    <a:pt x="-3014" y="1014219"/>
                    <a:pt x="844" y="1072092"/>
                  </a:cubicBezTo>
                  <a:cubicBezTo>
                    <a:pt x="4702" y="1129965"/>
                    <a:pt x="47143" y="1326735"/>
                    <a:pt x="47143" y="1326735"/>
                  </a:cubicBezTo>
                  <a:cubicBezTo>
                    <a:pt x="66434" y="1380750"/>
                    <a:pt x="116591" y="1396183"/>
                    <a:pt x="116591" y="1396183"/>
                  </a:cubicBezTo>
                  <a:cubicBezTo>
                    <a:pt x="135882" y="1415474"/>
                    <a:pt x="151315" y="1400042"/>
                    <a:pt x="162890" y="1442482"/>
                  </a:cubicBezTo>
                  <a:cubicBezTo>
                    <a:pt x="174465" y="1484922"/>
                    <a:pt x="176393" y="1598740"/>
                    <a:pt x="186039" y="1650826"/>
                  </a:cubicBezTo>
                  <a:cubicBezTo>
                    <a:pt x="195684" y="1702912"/>
                    <a:pt x="184110" y="1729920"/>
                    <a:pt x="220763" y="1754998"/>
                  </a:cubicBezTo>
                  <a:cubicBezTo>
                    <a:pt x="257416" y="1780076"/>
                    <a:pt x="313360" y="1812872"/>
                    <a:pt x="405958" y="1801297"/>
                  </a:cubicBezTo>
                  <a:cubicBezTo>
                    <a:pt x="498556" y="1789722"/>
                    <a:pt x="664459" y="1731849"/>
                    <a:pt x="776348" y="1685550"/>
                  </a:cubicBezTo>
                  <a:cubicBezTo>
                    <a:pt x="888237" y="1639251"/>
                    <a:pt x="976976" y="1581378"/>
                    <a:pt x="1077290" y="1523505"/>
                  </a:cubicBezTo>
                  <a:cubicBezTo>
                    <a:pt x="1177604" y="1465632"/>
                    <a:pt x="1285635" y="1436695"/>
                    <a:pt x="1378232" y="1338310"/>
                  </a:cubicBezTo>
                  <a:cubicBezTo>
                    <a:pt x="1470829" y="1239925"/>
                    <a:pt x="1580789" y="1047014"/>
                    <a:pt x="1632875" y="933196"/>
                  </a:cubicBezTo>
                  <a:cubicBezTo>
                    <a:pt x="1684961" y="819378"/>
                    <a:pt x="1684961" y="757646"/>
                    <a:pt x="1690748" y="655403"/>
                  </a:cubicBezTo>
                  <a:cubicBezTo>
                    <a:pt x="1696535" y="553160"/>
                    <a:pt x="1694607" y="427767"/>
                    <a:pt x="1667599" y="319737"/>
                  </a:cubicBezTo>
                  <a:cubicBezTo>
                    <a:pt x="1640591" y="211707"/>
                    <a:pt x="1553781" y="67024"/>
                    <a:pt x="1493978" y="1879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2CED7A2-D446-3F48-BAC1-FAB9495B0C9A}"/>
                </a:ext>
              </a:extLst>
            </p:cNvPr>
            <p:cNvGrpSpPr/>
            <p:nvPr/>
          </p:nvGrpSpPr>
          <p:grpSpPr>
            <a:xfrm>
              <a:off x="5911233" y="2507328"/>
              <a:ext cx="952632" cy="1304889"/>
              <a:chOff x="6003138" y="2515618"/>
              <a:chExt cx="785834" cy="1304889"/>
            </a:xfrm>
            <a:solidFill>
              <a:srgbClr val="7030A0"/>
            </a:solidFill>
          </p:grpSpPr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FE5F964-3B59-684B-AF7E-D770D6B153A9}"/>
                  </a:ext>
                </a:extLst>
              </p:cNvPr>
              <p:cNvSpPr/>
              <p:nvPr/>
            </p:nvSpPr>
            <p:spPr>
              <a:xfrm>
                <a:off x="6003138" y="3136077"/>
                <a:ext cx="718688" cy="684430"/>
              </a:xfrm>
              <a:custGeom>
                <a:avLst/>
                <a:gdLst>
                  <a:gd name="connsiteX0" fmla="*/ 341779 w 785913"/>
                  <a:gd name="connsiteY0" fmla="*/ 6453 h 656159"/>
                  <a:gd name="connsiteX1" fmla="*/ 214457 w 785913"/>
                  <a:gd name="connsiteY1" fmla="*/ 6453 h 656159"/>
                  <a:gd name="connsiteX2" fmla="*/ 75561 w 785913"/>
                  <a:gd name="connsiteY2" fmla="*/ 87476 h 656159"/>
                  <a:gd name="connsiteX3" fmla="*/ 6113 w 785913"/>
                  <a:gd name="connsiteY3" fmla="*/ 226372 h 656159"/>
                  <a:gd name="connsiteX4" fmla="*/ 6113 w 785913"/>
                  <a:gd name="connsiteY4" fmla="*/ 342119 h 656159"/>
                  <a:gd name="connsiteX5" fmla="*/ 29262 w 785913"/>
                  <a:gd name="connsiteY5" fmla="*/ 492590 h 656159"/>
                  <a:gd name="connsiteX6" fmla="*/ 87136 w 785913"/>
                  <a:gd name="connsiteY6" fmla="*/ 596762 h 656159"/>
                  <a:gd name="connsiteX7" fmla="*/ 202882 w 785913"/>
                  <a:gd name="connsiteY7" fmla="*/ 643060 h 656159"/>
                  <a:gd name="connsiteX8" fmla="*/ 295480 w 785913"/>
                  <a:gd name="connsiteY8" fmla="*/ 654635 h 656159"/>
                  <a:gd name="connsiteX9" fmla="*/ 434376 w 785913"/>
                  <a:gd name="connsiteY9" fmla="*/ 643060 h 656159"/>
                  <a:gd name="connsiteX10" fmla="*/ 607996 w 785913"/>
                  <a:gd name="connsiteY10" fmla="*/ 538888 h 656159"/>
                  <a:gd name="connsiteX11" fmla="*/ 723743 w 785913"/>
                  <a:gd name="connsiteY11" fmla="*/ 330544 h 656159"/>
                  <a:gd name="connsiteX12" fmla="*/ 770042 w 785913"/>
                  <a:gd name="connsiteY12" fmla="*/ 64326 h 656159"/>
                  <a:gd name="connsiteX13" fmla="*/ 758467 w 785913"/>
                  <a:gd name="connsiteY13" fmla="*/ 52752 h 656159"/>
                  <a:gd name="connsiteX14" fmla="*/ 469100 w 785913"/>
                  <a:gd name="connsiteY14" fmla="*/ 18028 h 656159"/>
                  <a:gd name="connsiteX15" fmla="*/ 341779 w 785913"/>
                  <a:gd name="connsiteY15" fmla="*/ 6453 h 656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5913" h="656159">
                    <a:moveTo>
                      <a:pt x="341779" y="6453"/>
                    </a:moveTo>
                    <a:cubicBezTo>
                      <a:pt x="299339" y="4524"/>
                      <a:pt x="258827" y="-7051"/>
                      <a:pt x="214457" y="6453"/>
                    </a:cubicBezTo>
                    <a:cubicBezTo>
                      <a:pt x="170087" y="19957"/>
                      <a:pt x="110285" y="50823"/>
                      <a:pt x="75561" y="87476"/>
                    </a:cubicBezTo>
                    <a:cubicBezTo>
                      <a:pt x="40837" y="124129"/>
                      <a:pt x="17688" y="183932"/>
                      <a:pt x="6113" y="226372"/>
                    </a:cubicBezTo>
                    <a:cubicBezTo>
                      <a:pt x="-5462" y="268812"/>
                      <a:pt x="2255" y="297749"/>
                      <a:pt x="6113" y="342119"/>
                    </a:cubicBezTo>
                    <a:cubicBezTo>
                      <a:pt x="9971" y="386489"/>
                      <a:pt x="15758" y="450150"/>
                      <a:pt x="29262" y="492590"/>
                    </a:cubicBezTo>
                    <a:cubicBezTo>
                      <a:pt x="42766" y="535030"/>
                      <a:pt x="58199" y="571684"/>
                      <a:pt x="87136" y="596762"/>
                    </a:cubicBezTo>
                    <a:cubicBezTo>
                      <a:pt x="116073" y="621840"/>
                      <a:pt x="168158" y="633415"/>
                      <a:pt x="202882" y="643060"/>
                    </a:cubicBezTo>
                    <a:cubicBezTo>
                      <a:pt x="237606" y="652706"/>
                      <a:pt x="256898" y="654635"/>
                      <a:pt x="295480" y="654635"/>
                    </a:cubicBezTo>
                    <a:cubicBezTo>
                      <a:pt x="334062" y="654635"/>
                      <a:pt x="382290" y="662351"/>
                      <a:pt x="434376" y="643060"/>
                    </a:cubicBezTo>
                    <a:cubicBezTo>
                      <a:pt x="486462" y="623769"/>
                      <a:pt x="559768" y="590974"/>
                      <a:pt x="607996" y="538888"/>
                    </a:cubicBezTo>
                    <a:cubicBezTo>
                      <a:pt x="656224" y="486802"/>
                      <a:pt x="696735" y="409638"/>
                      <a:pt x="723743" y="330544"/>
                    </a:cubicBezTo>
                    <a:cubicBezTo>
                      <a:pt x="750751" y="251450"/>
                      <a:pt x="770042" y="64326"/>
                      <a:pt x="770042" y="64326"/>
                    </a:cubicBezTo>
                    <a:cubicBezTo>
                      <a:pt x="775829" y="18027"/>
                      <a:pt x="808624" y="60468"/>
                      <a:pt x="758467" y="52752"/>
                    </a:cubicBezTo>
                    <a:cubicBezTo>
                      <a:pt x="708310" y="45036"/>
                      <a:pt x="536619" y="23815"/>
                      <a:pt x="469100" y="18028"/>
                    </a:cubicBezTo>
                    <a:cubicBezTo>
                      <a:pt x="401581" y="12241"/>
                      <a:pt x="384219" y="8382"/>
                      <a:pt x="341779" y="6453"/>
                    </a:cubicBez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94CFFEE8-069D-AA4F-98BF-849BA2334F39}"/>
                  </a:ext>
                </a:extLst>
              </p:cNvPr>
              <p:cNvSpPr/>
              <p:nvPr/>
            </p:nvSpPr>
            <p:spPr>
              <a:xfrm>
                <a:off x="6186927" y="2515618"/>
                <a:ext cx="602045" cy="684430"/>
              </a:xfrm>
              <a:custGeom>
                <a:avLst/>
                <a:gdLst>
                  <a:gd name="connsiteX0" fmla="*/ 355214 w 575295"/>
                  <a:gd name="connsiteY0" fmla="*/ 417 h 646214"/>
                  <a:gd name="connsiteX1" fmla="*/ 181594 w 575295"/>
                  <a:gd name="connsiteY1" fmla="*/ 104589 h 646214"/>
                  <a:gd name="connsiteX2" fmla="*/ 135295 w 575295"/>
                  <a:gd name="connsiteY2" fmla="*/ 174037 h 646214"/>
                  <a:gd name="connsiteX3" fmla="*/ 65847 w 575295"/>
                  <a:gd name="connsiteY3" fmla="*/ 231910 h 646214"/>
                  <a:gd name="connsiteX4" fmla="*/ 7974 w 575295"/>
                  <a:gd name="connsiteY4" fmla="*/ 278209 h 646214"/>
                  <a:gd name="connsiteX5" fmla="*/ 7974 w 575295"/>
                  <a:gd name="connsiteY5" fmla="*/ 405531 h 646214"/>
                  <a:gd name="connsiteX6" fmla="*/ 77422 w 575295"/>
                  <a:gd name="connsiteY6" fmla="*/ 521277 h 646214"/>
                  <a:gd name="connsiteX7" fmla="*/ 112146 w 575295"/>
                  <a:gd name="connsiteY7" fmla="*/ 637024 h 646214"/>
                  <a:gd name="connsiteX8" fmla="*/ 320490 w 575295"/>
                  <a:gd name="connsiteY8" fmla="*/ 625450 h 646214"/>
                  <a:gd name="connsiteX9" fmla="*/ 447812 w 575295"/>
                  <a:gd name="connsiteY9" fmla="*/ 637024 h 646214"/>
                  <a:gd name="connsiteX10" fmla="*/ 540409 w 575295"/>
                  <a:gd name="connsiteY10" fmla="*/ 625450 h 646214"/>
                  <a:gd name="connsiteX11" fmla="*/ 575133 w 575295"/>
                  <a:gd name="connsiteY11" fmla="*/ 405531 h 646214"/>
                  <a:gd name="connsiteX12" fmla="*/ 528835 w 575295"/>
                  <a:gd name="connsiteY12" fmla="*/ 162462 h 646214"/>
                  <a:gd name="connsiteX13" fmla="*/ 401513 w 575295"/>
                  <a:gd name="connsiteY13" fmla="*/ 69865 h 646214"/>
                  <a:gd name="connsiteX14" fmla="*/ 355214 w 575295"/>
                  <a:gd name="connsiteY14" fmla="*/ 417 h 64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295" h="646214">
                    <a:moveTo>
                      <a:pt x="355214" y="417"/>
                    </a:moveTo>
                    <a:cubicBezTo>
                      <a:pt x="318561" y="6204"/>
                      <a:pt x="181594" y="104589"/>
                      <a:pt x="181594" y="104589"/>
                    </a:cubicBezTo>
                    <a:cubicBezTo>
                      <a:pt x="144941" y="133526"/>
                      <a:pt x="135295" y="174037"/>
                      <a:pt x="135295" y="174037"/>
                    </a:cubicBezTo>
                    <a:cubicBezTo>
                      <a:pt x="116004" y="195257"/>
                      <a:pt x="65847" y="231910"/>
                      <a:pt x="65847" y="231910"/>
                    </a:cubicBezTo>
                    <a:cubicBezTo>
                      <a:pt x="44627" y="249272"/>
                      <a:pt x="17619" y="249272"/>
                      <a:pt x="7974" y="278209"/>
                    </a:cubicBezTo>
                    <a:cubicBezTo>
                      <a:pt x="-1672" y="307146"/>
                      <a:pt x="-3601" y="365020"/>
                      <a:pt x="7974" y="405531"/>
                    </a:cubicBezTo>
                    <a:cubicBezTo>
                      <a:pt x="19549" y="446042"/>
                      <a:pt x="60060" y="482695"/>
                      <a:pt x="77422" y="521277"/>
                    </a:cubicBezTo>
                    <a:cubicBezTo>
                      <a:pt x="94784" y="559859"/>
                      <a:pt x="71635" y="619662"/>
                      <a:pt x="112146" y="637024"/>
                    </a:cubicBezTo>
                    <a:cubicBezTo>
                      <a:pt x="152657" y="654386"/>
                      <a:pt x="264546" y="625450"/>
                      <a:pt x="320490" y="625450"/>
                    </a:cubicBezTo>
                    <a:cubicBezTo>
                      <a:pt x="376434" y="625450"/>
                      <a:pt x="411159" y="637024"/>
                      <a:pt x="447812" y="637024"/>
                    </a:cubicBezTo>
                    <a:cubicBezTo>
                      <a:pt x="484465" y="637024"/>
                      <a:pt x="519189" y="664032"/>
                      <a:pt x="540409" y="625450"/>
                    </a:cubicBezTo>
                    <a:cubicBezTo>
                      <a:pt x="561629" y="586868"/>
                      <a:pt x="577062" y="482696"/>
                      <a:pt x="575133" y="405531"/>
                    </a:cubicBezTo>
                    <a:cubicBezTo>
                      <a:pt x="573204" y="328366"/>
                      <a:pt x="557772" y="218406"/>
                      <a:pt x="528835" y="162462"/>
                    </a:cubicBezTo>
                    <a:cubicBezTo>
                      <a:pt x="499898" y="106518"/>
                      <a:pt x="401513" y="69865"/>
                      <a:pt x="401513" y="69865"/>
                    </a:cubicBezTo>
                    <a:cubicBezTo>
                      <a:pt x="372576" y="50574"/>
                      <a:pt x="391867" y="-5370"/>
                      <a:pt x="355214" y="417"/>
                    </a:cubicBezTo>
                    <a:close/>
                  </a:path>
                </a:pathLst>
              </a:cu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DAPI</a:t>
                </a:r>
              </a:p>
            </p:txBody>
          </p:sp>
        </p:grp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6B75E033-FE1D-6C4A-8AC5-22419E7F39F7}"/>
              </a:ext>
            </a:extLst>
          </p:cNvPr>
          <p:cNvSpPr txBox="1"/>
          <p:nvPr/>
        </p:nvSpPr>
        <p:spPr>
          <a:xfrm>
            <a:off x="7702649" y="4335948"/>
            <a:ext cx="137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Nucleus Suspension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1677767F-9E0E-444A-88B2-FCD8344EFDB8}"/>
              </a:ext>
            </a:extLst>
          </p:cNvPr>
          <p:cNvCxnSpPr>
            <a:cxnSpLocks/>
          </p:cNvCxnSpPr>
          <p:nvPr/>
        </p:nvCxnSpPr>
        <p:spPr>
          <a:xfrm>
            <a:off x="9036050" y="4659113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9DBBEF38-B06C-CC44-9FEE-31D7A1A01301}"/>
              </a:ext>
            </a:extLst>
          </p:cNvPr>
          <p:cNvSpPr txBox="1"/>
          <p:nvPr/>
        </p:nvSpPr>
        <p:spPr>
          <a:xfrm>
            <a:off x="10047126" y="4335947"/>
            <a:ext cx="170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Genomics </a:t>
            </a:r>
            <a:r>
              <a:rPr lang="en-US" dirty="0" err="1"/>
              <a:t>scATAC</a:t>
            </a:r>
            <a:r>
              <a:rPr lang="en-US" dirty="0"/>
              <a:t>-seq </a:t>
            </a:r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40145606-00DD-6445-BECF-0D5BB723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27" y="2522052"/>
            <a:ext cx="828958" cy="1637532"/>
          </a:xfrm>
          <a:prstGeom prst="rect">
            <a:avLst/>
          </a:prstGeom>
        </p:spPr>
      </p:pic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49834BD-2C30-C94A-8D09-CA7BF1BC4920}"/>
              </a:ext>
            </a:extLst>
          </p:cNvPr>
          <p:cNvGrpSpPr/>
          <p:nvPr/>
        </p:nvGrpSpPr>
        <p:grpSpPr>
          <a:xfrm>
            <a:off x="4188983" y="3142826"/>
            <a:ext cx="804766" cy="684430"/>
            <a:chOff x="5405410" y="3131484"/>
            <a:chExt cx="804766" cy="684430"/>
          </a:xfrm>
        </p:grpSpPr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62A9C8CC-7C1B-594E-88F0-8BCD3BBE1CFC}"/>
                </a:ext>
              </a:extLst>
            </p:cNvPr>
            <p:cNvSpPr/>
            <p:nvPr/>
          </p:nvSpPr>
          <p:spPr>
            <a:xfrm>
              <a:off x="5405410" y="3131484"/>
              <a:ext cx="804766" cy="684430"/>
            </a:xfrm>
            <a:custGeom>
              <a:avLst/>
              <a:gdLst>
                <a:gd name="connsiteX0" fmla="*/ 341779 w 785913"/>
                <a:gd name="connsiteY0" fmla="*/ 6453 h 656159"/>
                <a:gd name="connsiteX1" fmla="*/ 214457 w 785913"/>
                <a:gd name="connsiteY1" fmla="*/ 6453 h 656159"/>
                <a:gd name="connsiteX2" fmla="*/ 75561 w 785913"/>
                <a:gd name="connsiteY2" fmla="*/ 87476 h 656159"/>
                <a:gd name="connsiteX3" fmla="*/ 6113 w 785913"/>
                <a:gd name="connsiteY3" fmla="*/ 226372 h 656159"/>
                <a:gd name="connsiteX4" fmla="*/ 6113 w 785913"/>
                <a:gd name="connsiteY4" fmla="*/ 342119 h 656159"/>
                <a:gd name="connsiteX5" fmla="*/ 29262 w 785913"/>
                <a:gd name="connsiteY5" fmla="*/ 492590 h 656159"/>
                <a:gd name="connsiteX6" fmla="*/ 87136 w 785913"/>
                <a:gd name="connsiteY6" fmla="*/ 596762 h 656159"/>
                <a:gd name="connsiteX7" fmla="*/ 202882 w 785913"/>
                <a:gd name="connsiteY7" fmla="*/ 643060 h 656159"/>
                <a:gd name="connsiteX8" fmla="*/ 295480 w 785913"/>
                <a:gd name="connsiteY8" fmla="*/ 654635 h 656159"/>
                <a:gd name="connsiteX9" fmla="*/ 434376 w 785913"/>
                <a:gd name="connsiteY9" fmla="*/ 643060 h 656159"/>
                <a:gd name="connsiteX10" fmla="*/ 607996 w 785913"/>
                <a:gd name="connsiteY10" fmla="*/ 538888 h 656159"/>
                <a:gd name="connsiteX11" fmla="*/ 723743 w 785913"/>
                <a:gd name="connsiteY11" fmla="*/ 330544 h 656159"/>
                <a:gd name="connsiteX12" fmla="*/ 770042 w 785913"/>
                <a:gd name="connsiteY12" fmla="*/ 64326 h 656159"/>
                <a:gd name="connsiteX13" fmla="*/ 758467 w 785913"/>
                <a:gd name="connsiteY13" fmla="*/ 52752 h 656159"/>
                <a:gd name="connsiteX14" fmla="*/ 469100 w 785913"/>
                <a:gd name="connsiteY14" fmla="*/ 18028 h 656159"/>
                <a:gd name="connsiteX15" fmla="*/ 341779 w 785913"/>
                <a:gd name="connsiteY15" fmla="*/ 6453 h 656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5913" h="656159">
                  <a:moveTo>
                    <a:pt x="341779" y="6453"/>
                  </a:moveTo>
                  <a:cubicBezTo>
                    <a:pt x="299339" y="4524"/>
                    <a:pt x="258827" y="-7051"/>
                    <a:pt x="214457" y="6453"/>
                  </a:cubicBezTo>
                  <a:cubicBezTo>
                    <a:pt x="170087" y="19957"/>
                    <a:pt x="110285" y="50823"/>
                    <a:pt x="75561" y="87476"/>
                  </a:cubicBezTo>
                  <a:cubicBezTo>
                    <a:pt x="40837" y="124129"/>
                    <a:pt x="17688" y="183932"/>
                    <a:pt x="6113" y="226372"/>
                  </a:cubicBezTo>
                  <a:cubicBezTo>
                    <a:pt x="-5462" y="268812"/>
                    <a:pt x="2255" y="297749"/>
                    <a:pt x="6113" y="342119"/>
                  </a:cubicBezTo>
                  <a:cubicBezTo>
                    <a:pt x="9971" y="386489"/>
                    <a:pt x="15758" y="450150"/>
                    <a:pt x="29262" y="492590"/>
                  </a:cubicBezTo>
                  <a:cubicBezTo>
                    <a:pt x="42766" y="535030"/>
                    <a:pt x="58199" y="571684"/>
                    <a:pt x="87136" y="596762"/>
                  </a:cubicBezTo>
                  <a:cubicBezTo>
                    <a:pt x="116073" y="621840"/>
                    <a:pt x="168158" y="633415"/>
                    <a:pt x="202882" y="643060"/>
                  </a:cubicBezTo>
                  <a:cubicBezTo>
                    <a:pt x="237606" y="652706"/>
                    <a:pt x="256898" y="654635"/>
                    <a:pt x="295480" y="654635"/>
                  </a:cubicBezTo>
                  <a:cubicBezTo>
                    <a:pt x="334062" y="654635"/>
                    <a:pt x="382290" y="662351"/>
                    <a:pt x="434376" y="643060"/>
                  </a:cubicBezTo>
                  <a:cubicBezTo>
                    <a:pt x="486462" y="623769"/>
                    <a:pt x="559768" y="590974"/>
                    <a:pt x="607996" y="538888"/>
                  </a:cubicBezTo>
                  <a:cubicBezTo>
                    <a:pt x="656224" y="486802"/>
                    <a:pt x="696735" y="409638"/>
                    <a:pt x="723743" y="330544"/>
                  </a:cubicBezTo>
                  <a:cubicBezTo>
                    <a:pt x="750751" y="251450"/>
                    <a:pt x="770042" y="64326"/>
                    <a:pt x="770042" y="64326"/>
                  </a:cubicBezTo>
                  <a:cubicBezTo>
                    <a:pt x="775829" y="18027"/>
                    <a:pt x="808624" y="60468"/>
                    <a:pt x="758467" y="52752"/>
                  </a:cubicBezTo>
                  <a:cubicBezTo>
                    <a:pt x="708310" y="45036"/>
                    <a:pt x="536619" y="23815"/>
                    <a:pt x="469100" y="18028"/>
                  </a:cubicBezTo>
                  <a:cubicBezTo>
                    <a:pt x="401581" y="12241"/>
                    <a:pt x="384219" y="8382"/>
                    <a:pt x="341779" y="6453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Nkx2.1</a:t>
              </a: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5AF00AA-52EA-BF4A-8221-0665465AED26}"/>
                </a:ext>
              </a:extLst>
            </p:cNvPr>
            <p:cNvSpPr/>
            <p:nvPr/>
          </p:nvSpPr>
          <p:spPr>
            <a:xfrm rot="465462">
              <a:off x="5690218" y="3143807"/>
              <a:ext cx="493322" cy="102675"/>
            </a:xfrm>
            <a:custGeom>
              <a:avLst/>
              <a:gdLst>
                <a:gd name="connsiteX0" fmla="*/ 92503 w 471581"/>
                <a:gd name="connsiteY0" fmla="*/ 23766 h 145698"/>
                <a:gd name="connsiteX1" fmla="*/ 12293 w 471581"/>
                <a:gd name="connsiteY1" fmla="*/ 136060 h 145698"/>
                <a:gd name="connsiteX2" fmla="*/ 301051 w 471581"/>
                <a:gd name="connsiteY2" fmla="*/ 136060 h 145698"/>
                <a:gd name="connsiteX3" fmla="*/ 429387 w 471581"/>
                <a:gd name="connsiteY3" fmla="*/ 103976 h 145698"/>
                <a:gd name="connsiteX4" fmla="*/ 445430 w 471581"/>
                <a:gd name="connsiteY4" fmla="*/ 7723 h 145698"/>
                <a:gd name="connsiteX5" fmla="*/ 92503 w 471581"/>
                <a:gd name="connsiteY5" fmla="*/ 23766 h 14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581" h="145698">
                  <a:moveTo>
                    <a:pt x="92503" y="23766"/>
                  </a:moveTo>
                  <a:cubicBezTo>
                    <a:pt x="20314" y="45155"/>
                    <a:pt x="-22465" y="117344"/>
                    <a:pt x="12293" y="136060"/>
                  </a:cubicBezTo>
                  <a:cubicBezTo>
                    <a:pt x="47051" y="154776"/>
                    <a:pt x="231535" y="141407"/>
                    <a:pt x="301051" y="136060"/>
                  </a:cubicBezTo>
                  <a:cubicBezTo>
                    <a:pt x="370567" y="130713"/>
                    <a:pt x="405324" y="125366"/>
                    <a:pt x="429387" y="103976"/>
                  </a:cubicBezTo>
                  <a:cubicBezTo>
                    <a:pt x="453450" y="82587"/>
                    <a:pt x="501577" y="23765"/>
                    <a:pt x="445430" y="7723"/>
                  </a:cubicBezTo>
                  <a:cubicBezTo>
                    <a:pt x="389283" y="-8319"/>
                    <a:pt x="164692" y="2377"/>
                    <a:pt x="92503" y="2376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5" name="Picture 254" descr="A picture containing microwave&#10;&#10;Description automatically generated">
            <a:extLst>
              <a:ext uri="{FF2B5EF4-FFF2-40B4-BE49-F238E27FC236}">
                <a16:creationId xmlns:a16="http://schemas.microsoft.com/office/drawing/2014/main" id="{80D8CAD6-79F6-E940-97B9-20766BF00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12" y="2539023"/>
            <a:ext cx="2360993" cy="1637533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6C592D37-2BA2-3440-ACD7-DBC9B7827D42}"/>
              </a:ext>
            </a:extLst>
          </p:cNvPr>
          <p:cNvSpPr txBox="1"/>
          <p:nvPr/>
        </p:nvSpPr>
        <p:spPr>
          <a:xfrm>
            <a:off x="9955415" y="5314950"/>
            <a:ext cx="195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15,000-20,000 cells per sample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8AC664-2A5D-ED4C-8DFB-8105A84F4016}"/>
              </a:ext>
            </a:extLst>
          </p:cNvPr>
          <p:cNvGrpSpPr/>
          <p:nvPr/>
        </p:nvGrpSpPr>
        <p:grpSpPr>
          <a:xfrm>
            <a:off x="385606" y="2412121"/>
            <a:ext cx="1349431" cy="1551972"/>
            <a:chOff x="787000" y="2302882"/>
            <a:chExt cx="1349431" cy="1551972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3BE0E41-6BF4-E04B-9FE0-39B583064011}"/>
                </a:ext>
              </a:extLst>
            </p:cNvPr>
            <p:cNvSpPr/>
            <p:nvPr/>
          </p:nvSpPr>
          <p:spPr>
            <a:xfrm rot="20080432">
              <a:off x="787000" y="2302882"/>
              <a:ext cx="1349431" cy="1551972"/>
            </a:xfrm>
            <a:custGeom>
              <a:avLst/>
              <a:gdLst>
                <a:gd name="connsiteX0" fmla="*/ 1493978 w 1693413"/>
                <a:gd name="connsiteY0" fmla="*/ 18796 h 1803693"/>
                <a:gd name="connsiteX1" fmla="*/ 1308783 w 1693413"/>
                <a:gd name="connsiteY1" fmla="*/ 30370 h 1803693"/>
                <a:gd name="connsiteX2" fmla="*/ 1088864 w 1693413"/>
                <a:gd name="connsiteY2" fmla="*/ 18796 h 1803693"/>
                <a:gd name="connsiteX3" fmla="*/ 1169887 w 1693413"/>
                <a:gd name="connsiteY3" fmla="*/ 180841 h 1803693"/>
                <a:gd name="connsiteX4" fmla="*/ 1123588 w 1693413"/>
                <a:gd name="connsiteY4" fmla="*/ 215565 h 1803693"/>
                <a:gd name="connsiteX5" fmla="*/ 845796 w 1693413"/>
                <a:gd name="connsiteY5" fmla="*/ 296588 h 1803693"/>
                <a:gd name="connsiteX6" fmla="*/ 706900 w 1693413"/>
                <a:gd name="connsiteY6" fmla="*/ 389186 h 1803693"/>
                <a:gd name="connsiteX7" fmla="*/ 660601 w 1693413"/>
                <a:gd name="connsiteY7" fmla="*/ 516507 h 1803693"/>
                <a:gd name="connsiteX8" fmla="*/ 637452 w 1693413"/>
                <a:gd name="connsiteY8" fmla="*/ 620679 h 1803693"/>
                <a:gd name="connsiteX9" fmla="*/ 637452 w 1693413"/>
                <a:gd name="connsiteY9" fmla="*/ 759575 h 1803693"/>
                <a:gd name="connsiteX10" fmla="*/ 498556 w 1693413"/>
                <a:gd name="connsiteY10" fmla="*/ 678553 h 1803693"/>
                <a:gd name="connsiteX11" fmla="*/ 313361 w 1693413"/>
                <a:gd name="connsiteY11" fmla="*/ 736426 h 1803693"/>
                <a:gd name="connsiteX12" fmla="*/ 105016 w 1693413"/>
                <a:gd name="connsiteY12" fmla="*/ 840598 h 1803693"/>
                <a:gd name="connsiteX13" fmla="*/ 23994 w 1693413"/>
                <a:gd name="connsiteY13" fmla="*/ 979494 h 1803693"/>
                <a:gd name="connsiteX14" fmla="*/ 844 w 1693413"/>
                <a:gd name="connsiteY14" fmla="*/ 1072092 h 1803693"/>
                <a:gd name="connsiteX15" fmla="*/ 47143 w 1693413"/>
                <a:gd name="connsiteY15" fmla="*/ 1326735 h 1803693"/>
                <a:gd name="connsiteX16" fmla="*/ 116591 w 1693413"/>
                <a:gd name="connsiteY16" fmla="*/ 1396183 h 1803693"/>
                <a:gd name="connsiteX17" fmla="*/ 162890 w 1693413"/>
                <a:gd name="connsiteY17" fmla="*/ 1442482 h 1803693"/>
                <a:gd name="connsiteX18" fmla="*/ 186039 w 1693413"/>
                <a:gd name="connsiteY18" fmla="*/ 1650826 h 1803693"/>
                <a:gd name="connsiteX19" fmla="*/ 220763 w 1693413"/>
                <a:gd name="connsiteY19" fmla="*/ 1754998 h 1803693"/>
                <a:gd name="connsiteX20" fmla="*/ 405958 w 1693413"/>
                <a:gd name="connsiteY20" fmla="*/ 1801297 h 1803693"/>
                <a:gd name="connsiteX21" fmla="*/ 776348 w 1693413"/>
                <a:gd name="connsiteY21" fmla="*/ 1685550 h 1803693"/>
                <a:gd name="connsiteX22" fmla="*/ 1077290 w 1693413"/>
                <a:gd name="connsiteY22" fmla="*/ 1523505 h 1803693"/>
                <a:gd name="connsiteX23" fmla="*/ 1378232 w 1693413"/>
                <a:gd name="connsiteY23" fmla="*/ 1338310 h 1803693"/>
                <a:gd name="connsiteX24" fmla="*/ 1632875 w 1693413"/>
                <a:gd name="connsiteY24" fmla="*/ 933196 h 1803693"/>
                <a:gd name="connsiteX25" fmla="*/ 1690748 w 1693413"/>
                <a:gd name="connsiteY25" fmla="*/ 655403 h 1803693"/>
                <a:gd name="connsiteX26" fmla="*/ 1667599 w 1693413"/>
                <a:gd name="connsiteY26" fmla="*/ 319737 h 1803693"/>
                <a:gd name="connsiteX27" fmla="*/ 1493978 w 1693413"/>
                <a:gd name="connsiteY27" fmla="*/ 18796 h 180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93413" h="1803693">
                  <a:moveTo>
                    <a:pt x="1493978" y="18796"/>
                  </a:moveTo>
                  <a:cubicBezTo>
                    <a:pt x="1434175" y="-29432"/>
                    <a:pt x="1376302" y="30370"/>
                    <a:pt x="1308783" y="30370"/>
                  </a:cubicBezTo>
                  <a:cubicBezTo>
                    <a:pt x="1241264" y="30370"/>
                    <a:pt x="1112013" y="-6282"/>
                    <a:pt x="1088864" y="18796"/>
                  </a:cubicBezTo>
                  <a:cubicBezTo>
                    <a:pt x="1065715" y="43874"/>
                    <a:pt x="1169887" y="180841"/>
                    <a:pt x="1169887" y="180841"/>
                  </a:cubicBezTo>
                  <a:cubicBezTo>
                    <a:pt x="1175674" y="213636"/>
                    <a:pt x="1177603" y="196274"/>
                    <a:pt x="1123588" y="215565"/>
                  </a:cubicBezTo>
                  <a:cubicBezTo>
                    <a:pt x="1069573" y="234856"/>
                    <a:pt x="915244" y="267651"/>
                    <a:pt x="845796" y="296588"/>
                  </a:cubicBezTo>
                  <a:cubicBezTo>
                    <a:pt x="776348" y="325525"/>
                    <a:pt x="737766" y="352533"/>
                    <a:pt x="706900" y="389186"/>
                  </a:cubicBezTo>
                  <a:cubicBezTo>
                    <a:pt x="676034" y="425839"/>
                    <a:pt x="672176" y="477925"/>
                    <a:pt x="660601" y="516507"/>
                  </a:cubicBezTo>
                  <a:cubicBezTo>
                    <a:pt x="649026" y="555089"/>
                    <a:pt x="641310" y="580168"/>
                    <a:pt x="637452" y="620679"/>
                  </a:cubicBezTo>
                  <a:cubicBezTo>
                    <a:pt x="633594" y="661190"/>
                    <a:pt x="660601" y="749929"/>
                    <a:pt x="637452" y="759575"/>
                  </a:cubicBezTo>
                  <a:cubicBezTo>
                    <a:pt x="614303" y="769221"/>
                    <a:pt x="552571" y="682411"/>
                    <a:pt x="498556" y="678553"/>
                  </a:cubicBezTo>
                  <a:cubicBezTo>
                    <a:pt x="444541" y="674695"/>
                    <a:pt x="378951" y="709419"/>
                    <a:pt x="313361" y="736426"/>
                  </a:cubicBezTo>
                  <a:cubicBezTo>
                    <a:pt x="247771" y="763434"/>
                    <a:pt x="153244" y="800087"/>
                    <a:pt x="105016" y="840598"/>
                  </a:cubicBezTo>
                  <a:cubicBezTo>
                    <a:pt x="56788" y="881109"/>
                    <a:pt x="41356" y="940912"/>
                    <a:pt x="23994" y="979494"/>
                  </a:cubicBezTo>
                  <a:cubicBezTo>
                    <a:pt x="6632" y="1018076"/>
                    <a:pt x="-3014" y="1014219"/>
                    <a:pt x="844" y="1072092"/>
                  </a:cubicBezTo>
                  <a:cubicBezTo>
                    <a:pt x="4702" y="1129965"/>
                    <a:pt x="47143" y="1326735"/>
                    <a:pt x="47143" y="1326735"/>
                  </a:cubicBezTo>
                  <a:cubicBezTo>
                    <a:pt x="66434" y="1380750"/>
                    <a:pt x="116591" y="1396183"/>
                    <a:pt x="116591" y="1396183"/>
                  </a:cubicBezTo>
                  <a:cubicBezTo>
                    <a:pt x="135882" y="1415474"/>
                    <a:pt x="151315" y="1400042"/>
                    <a:pt x="162890" y="1442482"/>
                  </a:cubicBezTo>
                  <a:cubicBezTo>
                    <a:pt x="174465" y="1484922"/>
                    <a:pt x="176393" y="1598740"/>
                    <a:pt x="186039" y="1650826"/>
                  </a:cubicBezTo>
                  <a:cubicBezTo>
                    <a:pt x="195684" y="1702912"/>
                    <a:pt x="184110" y="1729920"/>
                    <a:pt x="220763" y="1754998"/>
                  </a:cubicBezTo>
                  <a:cubicBezTo>
                    <a:pt x="257416" y="1780076"/>
                    <a:pt x="313360" y="1812872"/>
                    <a:pt x="405958" y="1801297"/>
                  </a:cubicBezTo>
                  <a:cubicBezTo>
                    <a:pt x="498556" y="1789722"/>
                    <a:pt x="664459" y="1731849"/>
                    <a:pt x="776348" y="1685550"/>
                  </a:cubicBezTo>
                  <a:cubicBezTo>
                    <a:pt x="888237" y="1639251"/>
                    <a:pt x="976976" y="1581378"/>
                    <a:pt x="1077290" y="1523505"/>
                  </a:cubicBezTo>
                  <a:cubicBezTo>
                    <a:pt x="1177604" y="1465632"/>
                    <a:pt x="1285635" y="1436695"/>
                    <a:pt x="1378232" y="1338310"/>
                  </a:cubicBezTo>
                  <a:cubicBezTo>
                    <a:pt x="1470829" y="1239925"/>
                    <a:pt x="1580789" y="1047014"/>
                    <a:pt x="1632875" y="933196"/>
                  </a:cubicBezTo>
                  <a:cubicBezTo>
                    <a:pt x="1684961" y="819378"/>
                    <a:pt x="1684961" y="757646"/>
                    <a:pt x="1690748" y="655403"/>
                  </a:cubicBezTo>
                  <a:cubicBezTo>
                    <a:pt x="1696535" y="553160"/>
                    <a:pt x="1694607" y="427767"/>
                    <a:pt x="1667599" y="319737"/>
                  </a:cubicBezTo>
                  <a:cubicBezTo>
                    <a:pt x="1640591" y="211707"/>
                    <a:pt x="1553781" y="67024"/>
                    <a:pt x="1493978" y="1879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D7B575F-1C44-244E-BBB6-A20EBBE95EA7}"/>
                </a:ext>
              </a:extLst>
            </p:cNvPr>
            <p:cNvSpPr/>
            <p:nvPr/>
          </p:nvSpPr>
          <p:spPr>
            <a:xfrm>
              <a:off x="1168832" y="2425982"/>
              <a:ext cx="579213" cy="632790"/>
            </a:xfrm>
            <a:custGeom>
              <a:avLst/>
              <a:gdLst>
                <a:gd name="connsiteX0" fmla="*/ 254854 w 579213"/>
                <a:gd name="connsiteY0" fmla="*/ 4702 h 632790"/>
                <a:gd name="connsiteX1" fmla="*/ 162257 w 579213"/>
                <a:gd name="connsiteY1" fmla="*/ 97299 h 632790"/>
                <a:gd name="connsiteX2" fmla="*/ 34935 w 579213"/>
                <a:gd name="connsiteY2" fmla="*/ 213046 h 632790"/>
                <a:gd name="connsiteX3" fmla="*/ 211 w 579213"/>
                <a:gd name="connsiteY3" fmla="*/ 294069 h 632790"/>
                <a:gd name="connsiteX4" fmla="*/ 23360 w 579213"/>
                <a:gd name="connsiteY4" fmla="*/ 456114 h 632790"/>
                <a:gd name="connsiteX5" fmla="*/ 81234 w 579213"/>
                <a:gd name="connsiteY5" fmla="*/ 595010 h 632790"/>
                <a:gd name="connsiteX6" fmla="*/ 243279 w 579213"/>
                <a:gd name="connsiteY6" fmla="*/ 629734 h 632790"/>
                <a:gd name="connsiteX7" fmla="*/ 312727 w 579213"/>
                <a:gd name="connsiteY7" fmla="*/ 629734 h 632790"/>
                <a:gd name="connsiteX8" fmla="*/ 428474 w 579213"/>
                <a:gd name="connsiteY8" fmla="*/ 618160 h 632790"/>
                <a:gd name="connsiteX9" fmla="*/ 497922 w 579213"/>
                <a:gd name="connsiteY9" fmla="*/ 525562 h 632790"/>
                <a:gd name="connsiteX10" fmla="*/ 578945 w 579213"/>
                <a:gd name="connsiteY10" fmla="*/ 201471 h 632790"/>
                <a:gd name="connsiteX11" fmla="*/ 521072 w 579213"/>
                <a:gd name="connsiteY11" fmla="*/ 39426 h 632790"/>
                <a:gd name="connsiteX12" fmla="*/ 440049 w 579213"/>
                <a:gd name="connsiteY12" fmla="*/ 16276 h 632790"/>
                <a:gd name="connsiteX13" fmla="*/ 254854 w 579213"/>
                <a:gd name="connsiteY13" fmla="*/ 4702 h 63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213" h="632790">
                  <a:moveTo>
                    <a:pt x="254854" y="4702"/>
                  </a:moveTo>
                  <a:cubicBezTo>
                    <a:pt x="208555" y="18206"/>
                    <a:pt x="198910" y="62575"/>
                    <a:pt x="162257" y="97299"/>
                  </a:cubicBezTo>
                  <a:cubicBezTo>
                    <a:pt x="125604" y="132023"/>
                    <a:pt x="61943" y="180251"/>
                    <a:pt x="34935" y="213046"/>
                  </a:cubicBezTo>
                  <a:cubicBezTo>
                    <a:pt x="7927" y="245841"/>
                    <a:pt x="2140" y="253558"/>
                    <a:pt x="211" y="294069"/>
                  </a:cubicBezTo>
                  <a:cubicBezTo>
                    <a:pt x="-1718" y="334580"/>
                    <a:pt x="9856" y="405957"/>
                    <a:pt x="23360" y="456114"/>
                  </a:cubicBezTo>
                  <a:cubicBezTo>
                    <a:pt x="36864" y="506271"/>
                    <a:pt x="44581" y="566073"/>
                    <a:pt x="81234" y="595010"/>
                  </a:cubicBezTo>
                  <a:cubicBezTo>
                    <a:pt x="117887" y="623947"/>
                    <a:pt x="243279" y="629734"/>
                    <a:pt x="243279" y="629734"/>
                  </a:cubicBezTo>
                  <a:cubicBezTo>
                    <a:pt x="281861" y="635521"/>
                    <a:pt x="281861" y="631663"/>
                    <a:pt x="312727" y="629734"/>
                  </a:cubicBezTo>
                  <a:cubicBezTo>
                    <a:pt x="343593" y="627805"/>
                    <a:pt x="397608" y="635522"/>
                    <a:pt x="428474" y="618160"/>
                  </a:cubicBezTo>
                  <a:cubicBezTo>
                    <a:pt x="459340" y="600798"/>
                    <a:pt x="472844" y="595010"/>
                    <a:pt x="497922" y="525562"/>
                  </a:cubicBezTo>
                  <a:cubicBezTo>
                    <a:pt x="523000" y="456114"/>
                    <a:pt x="575087" y="282494"/>
                    <a:pt x="578945" y="201471"/>
                  </a:cubicBezTo>
                  <a:cubicBezTo>
                    <a:pt x="582803" y="120448"/>
                    <a:pt x="544221" y="70292"/>
                    <a:pt x="521072" y="39426"/>
                  </a:cubicBezTo>
                  <a:cubicBezTo>
                    <a:pt x="497923" y="8560"/>
                    <a:pt x="480560" y="22063"/>
                    <a:pt x="440049" y="16276"/>
                  </a:cubicBezTo>
                  <a:cubicBezTo>
                    <a:pt x="399538" y="10489"/>
                    <a:pt x="301153" y="-8802"/>
                    <a:pt x="254854" y="4702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LGE</a:t>
              </a: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2652FB3-7E72-9D47-A9ED-B8C5ABD2D444}"/>
                </a:ext>
              </a:extLst>
            </p:cNvPr>
            <p:cNvSpPr/>
            <p:nvPr/>
          </p:nvSpPr>
          <p:spPr>
            <a:xfrm>
              <a:off x="898077" y="3031704"/>
              <a:ext cx="731416" cy="686313"/>
            </a:xfrm>
            <a:custGeom>
              <a:avLst/>
              <a:gdLst>
                <a:gd name="connsiteX0" fmla="*/ 328839 w 731416"/>
                <a:gd name="connsiteY0" fmla="*/ 24012 h 686313"/>
                <a:gd name="connsiteX1" fmla="*/ 259391 w 731416"/>
                <a:gd name="connsiteY1" fmla="*/ 863 h 686313"/>
                <a:gd name="connsiteX2" fmla="*/ 120495 w 731416"/>
                <a:gd name="connsiteY2" fmla="*/ 58737 h 686313"/>
                <a:gd name="connsiteX3" fmla="*/ 62622 w 731416"/>
                <a:gd name="connsiteY3" fmla="*/ 151334 h 686313"/>
                <a:gd name="connsiteX4" fmla="*/ 4748 w 731416"/>
                <a:gd name="connsiteY4" fmla="*/ 290230 h 686313"/>
                <a:gd name="connsiteX5" fmla="*/ 4748 w 731416"/>
                <a:gd name="connsiteY5" fmla="*/ 394402 h 686313"/>
                <a:gd name="connsiteX6" fmla="*/ 16323 w 731416"/>
                <a:gd name="connsiteY6" fmla="*/ 475425 h 686313"/>
                <a:gd name="connsiteX7" fmla="*/ 85771 w 731416"/>
                <a:gd name="connsiteY7" fmla="*/ 568023 h 686313"/>
                <a:gd name="connsiteX8" fmla="*/ 132070 w 731416"/>
                <a:gd name="connsiteY8" fmla="*/ 637471 h 686313"/>
                <a:gd name="connsiteX9" fmla="*/ 201518 w 731416"/>
                <a:gd name="connsiteY9" fmla="*/ 672195 h 686313"/>
                <a:gd name="connsiteX10" fmla="*/ 363564 w 731416"/>
                <a:gd name="connsiteY10" fmla="*/ 683769 h 686313"/>
                <a:gd name="connsiteX11" fmla="*/ 456161 w 731416"/>
                <a:gd name="connsiteY11" fmla="*/ 625896 h 686313"/>
                <a:gd name="connsiteX12" fmla="*/ 583482 w 731416"/>
                <a:gd name="connsiteY12" fmla="*/ 440701 h 686313"/>
                <a:gd name="connsiteX13" fmla="*/ 652931 w 731416"/>
                <a:gd name="connsiteY13" fmla="*/ 301805 h 686313"/>
                <a:gd name="connsiteX14" fmla="*/ 687655 w 731416"/>
                <a:gd name="connsiteY14" fmla="*/ 197633 h 686313"/>
                <a:gd name="connsiteX15" fmla="*/ 687655 w 731416"/>
                <a:gd name="connsiteY15" fmla="*/ 93461 h 686313"/>
                <a:gd name="connsiteX16" fmla="*/ 687655 w 731416"/>
                <a:gd name="connsiteY16" fmla="*/ 58737 h 686313"/>
                <a:gd name="connsiteX17" fmla="*/ 710804 w 731416"/>
                <a:gd name="connsiteY17" fmla="*/ 24012 h 686313"/>
                <a:gd name="connsiteX18" fmla="*/ 328839 w 731416"/>
                <a:gd name="connsiteY18" fmla="*/ 24012 h 68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1416" h="686313">
                  <a:moveTo>
                    <a:pt x="328839" y="24012"/>
                  </a:moveTo>
                  <a:cubicBezTo>
                    <a:pt x="253603" y="20154"/>
                    <a:pt x="294115" y="-4925"/>
                    <a:pt x="259391" y="863"/>
                  </a:cubicBezTo>
                  <a:cubicBezTo>
                    <a:pt x="224667" y="6651"/>
                    <a:pt x="153290" y="33659"/>
                    <a:pt x="120495" y="58737"/>
                  </a:cubicBezTo>
                  <a:cubicBezTo>
                    <a:pt x="87700" y="83815"/>
                    <a:pt x="81913" y="112752"/>
                    <a:pt x="62622" y="151334"/>
                  </a:cubicBezTo>
                  <a:cubicBezTo>
                    <a:pt x="43331" y="189916"/>
                    <a:pt x="14394" y="249719"/>
                    <a:pt x="4748" y="290230"/>
                  </a:cubicBezTo>
                  <a:cubicBezTo>
                    <a:pt x="-4898" y="330741"/>
                    <a:pt x="2819" y="363536"/>
                    <a:pt x="4748" y="394402"/>
                  </a:cubicBezTo>
                  <a:cubicBezTo>
                    <a:pt x="6677" y="425268"/>
                    <a:pt x="2819" y="446488"/>
                    <a:pt x="16323" y="475425"/>
                  </a:cubicBezTo>
                  <a:cubicBezTo>
                    <a:pt x="29827" y="504362"/>
                    <a:pt x="85771" y="568023"/>
                    <a:pt x="85771" y="568023"/>
                  </a:cubicBezTo>
                  <a:cubicBezTo>
                    <a:pt x="105062" y="595031"/>
                    <a:pt x="132070" y="637471"/>
                    <a:pt x="132070" y="637471"/>
                  </a:cubicBezTo>
                  <a:cubicBezTo>
                    <a:pt x="151361" y="654833"/>
                    <a:pt x="162936" y="664479"/>
                    <a:pt x="201518" y="672195"/>
                  </a:cubicBezTo>
                  <a:cubicBezTo>
                    <a:pt x="240100" y="679911"/>
                    <a:pt x="321124" y="691485"/>
                    <a:pt x="363564" y="683769"/>
                  </a:cubicBezTo>
                  <a:cubicBezTo>
                    <a:pt x="406004" y="676053"/>
                    <a:pt x="419508" y="666407"/>
                    <a:pt x="456161" y="625896"/>
                  </a:cubicBezTo>
                  <a:cubicBezTo>
                    <a:pt x="492814" y="585385"/>
                    <a:pt x="550687" y="494716"/>
                    <a:pt x="583482" y="440701"/>
                  </a:cubicBezTo>
                  <a:cubicBezTo>
                    <a:pt x="616277" y="386686"/>
                    <a:pt x="635569" y="342316"/>
                    <a:pt x="652931" y="301805"/>
                  </a:cubicBezTo>
                  <a:cubicBezTo>
                    <a:pt x="670293" y="261294"/>
                    <a:pt x="681868" y="232357"/>
                    <a:pt x="687655" y="197633"/>
                  </a:cubicBezTo>
                  <a:cubicBezTo>
                    <a:pt x="693442" y="162909"/>
                    <a:pt x="687655" y="93461"/>
                    <a:pt x="687655" y="93461"/>
                  </a:cubicBezTo>
                  <a:cubicBezTo>
                    <a:pt x="687655" y="70312"/>
                    <a:pt x="683797" y="70312"/>
                    <a:pt x="687655" y="58737"/>
                  </a:cubicBezTo>
                  <a:cubicBezTo>
                    <a:pt x="691513" y="47162"/>
                    <a:pt x="766748" y="27870"/>
                    <a:pt x="710804" y="24012"/>
                  </a:cubicBezTo>
                  <a:cubicBezTo>
                    <a:pt x="654860" y="20154"/>
                    <a:pt x="404075" y="27870"/>
                    <a:pt x="328839" y="24012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MGE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EDA11E-326C-8F44-909E-F23ACB9AA4CA}"/>
              </a:ext>
            </a:extLst>
          </p:cNvPr>
          <p:cNvGrpSpPr/>
          <p:nvPr/>
        </p:nvGrpSpPr>
        <p:grpSpPr>
          <a:xfrm>
            <a:off x="1782982" y="2414466"/>
            <a:ext cx="711824" cy="1466003"/>
            <a:chOff x="1782982" y="2414466"/>
            <a:chExt cx="711824" cy="1466003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907773C-F9D5-4E41-A6D7-2F9B1DF96224}"/>
                </a:ext>
              </a:extLst>
            </p:cNvPr>
            <p:cNvSpPr/>
            <p:nvPr/>
          </p:nvSpPr>
          <p:spPr>
            <a:xfrm>
              <a:off x="1782982" y="2414466"/>
              <a:ext cx="711824" cy="1466003"/>
            </a:xfrm>
            <a:custGeom>
              <a:avLst/>
              <a:gdLst>
                <a:gd name="connsiteX0" fmla="*/ 332586 w 711824"/>
                <a:gd name="connsiteY0" fmla="*/ 68134 h 1466003"/>
                <a:gd name="connsiteX1" fmla="*/ 626097 w 711824"/>
                <a:gd name="connsiteY1" fmla="*/ 271334 h 1466003"/>
                <a:gd name="connsiteX2" fmla="*/ 693830 w 711824"/>
                <a:gd name="connsiteY2" fmla="*/ 553557 h 1466003"/>
                <a:gd name="connsiteX3" fmla="*/ 705119 w 711824"/>
                <a:gd name="connsiteY3" fmla="*/ 869646 h 1466003"/>
                <a:gd name="connsiteX4" fmla="*/ 603519 w 711824"/>
                <a:gd name="connsiteY4" fmla="*/ 1151868 h 1466003"/>
                <a:gd name="connsiteX5" fmla="*/ 242275 w 711824"/>
                <a:gd name="connsiteY5" fmla="*/ 1434090 h 1466003"/>
                <a:gd name="connsiteX6" fmla="*/ 5208 w 711824"/>
                <a:gd name="connsiteY6" fmla="*/ 1422801 h 1466003"/>
                <a:gd name="connsiteX7" fmla="*/ 84230 w 711824"/>
                <a:gd name="connsiteY7" fmla="*/ 1106712 h 1466003"/>
                <a:gd name="connsiteX8" fmla="*/ 151963 w 711824"/>
                <a:gd name="connsiteY8" fmla="*/ 722890 h 1466003"/>
                <a:gd name="connsiteX9" fmla="*/ 129386 w 711824"/>
                <a:gd name="connsiteY9" fmla="*/ 395512 h 1466003"/>
                <a:gd name="connsiteX10" fmla="*/ 185830 w 711824"/>
                <a:gd name="connsiteY10" fmla="*/ 22979 h 1466003"/>
                <a:gd name="connsiteX11" fmla="*/ 332586 w 711824"/>
                <a:gd name="connsiteY11" fmla="*/ 68134 h 146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24" h="1466003">
                  <a:moveTo>
                    <a:pt x="332586" y="68134"/>
                  </a:moveTo>
                  <a:cubicBezTo>
                    <a:pt x="405964" y="109526"/>
                    <a:pt x="565890" y="190430"/>
                    <a:pt x="626097" y="271334"/>
                  </a:cubicBezTo>
                  <a:cubicBezTo>
                    <a:pt x="686304" y="352238"/>
                    <a:pt x="680660" y="453838"/>
                    <a:pt x="693830" y="553557"/>
                  </a:cubicBezTo>
                  <a:cubicBezTo>
                    <a:pt x="707000" y="653276"/>
                    <a:pt x="720171" y="769928"/>
                    <a:pt x="705119" y="869646"/>
                  </a:cubicBezTo>
                  <a:cubicBezTo>
                    <a:pt x="690067" y="969364"/>
                    <a:pt x="680660" y="1057794"/>
                    <a:pt x="603519" y="1151868"/>
                  </a:cubicBezTo>
                  <a:cubicBezTo>
                    <a:pt x="526378" y="1245942"/>
                    <a:pt x="341993" y="1388935"/>
                    <a:pt x="242275" y="1434090"/>
                  </a:cubicBezTo>
                  <a:cubicBezTo>
                    <a:pt x="142557" y="1479245"/>
                    <a:pt x="31549" y="1477364"/>
                    <a:pt x="5208" y="1422801"/>
                  </a:cubicBezTo>
                  <a:cubicBezTo>
                    <a:pt x="-21133" y="1368238"/>
                    <a:pt x="59771" y="1223364"/>
                    <a:pt x="84230" y="1106712"/>
                  </a:cubicBezTo>
                  <a:cubicBezTo>
                    <a:pt x="108689" y="990060"/>
                    <a:pt x="144437" y="841423"/>
                    <a:pt x="151963" y="722890"/>
                  </a:cubicBezTo>
                  <a:cubicBezTo>
                    <a:pt x="159489" y="604357"/>
                    <a:pt x="123742" y="512164"/>
                    <a:pt x="129386" y="395512"/>
                  </a:cubicBezTo>
                  <a:cubicBezTo>
                    <a:pt x="135030" y="278860"/>
                    <a:pt x="150082" y="79423"/>
                    <a:pt x="185830" y="22979"/>
                  </a:cubicBezTo>
                  <a:cubicBezTo>
                    <a:pt x="221578" y="-33465"/>
                    <a:pt x="259208" y="26742"/>
                    <a:pt x="332586" y="6813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4475E04-2095-7E4C-A465-34360EC0B51A}"/>
                </a:ext>
              </a:extLst>
            </p:cNvPr>
            <p:cNvSpPr/>
            <p:nvPr/>
          </p:nvSpPr>
          <p:spPr>
            <a:xfrm>
              <a:off x="1918582" y="2812783"/>
              <a:ext cx="519882" cy="609769"/>
            </a:xfrm>
            <a:custGeom>
              <a:avLst/>
              <a:gdLst>
                <a:gd name="connsiteX0" fmla="*/ 16317 w 426992"/>
                <a:gd name="connsiteY0" fmla="*/ 22665 h 609769"/>
                <a:gd name="connsiteX1" fmla="*/ 38895 w 426992"/>
                <a:gd name="connsiteY1" fmla="*/ 225865 h 609769"/>
                <a:gd name="connsiteX2" fmla="*/ 16317 w 426992"/>
                <a:gd name="connsiteY2" fmla="*/ 496798 h 609769"/>
                <a:gd name="connsiteX3" fmla="*/ 219517 w 426992"/>
                <a:gd name="connsiteY3" fmla="*/ 609687 h 609769"/>
                <a:gd name="connsiteX4" fmla="*/ 422717 w 426992"/>
                <a:gd name="connsiteY4" fmla="*/ 508087 h 609769"/>
                <a:gd name="connsiteX5" fmla="*/ 354984 w 426992"/>
                <a:gd name="connsiteY5" fmla="*/ 169420 h 609769"/>
                <a:gd name="connsiteX6" fmla="*/ 321117 w 426992"/>
                <a:gd name="connsiteY6" fmla="*/ 22665 h 609769"/>
                <a:gd name="connsiteX7" fmla="*/ 16317 w 426992"/>
                <a:gd name="connsiteY7" fmla="*/ 22665 h 60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992" h="609769">
                  <a:moveTo>
                    <a:pt x="16317" y="22665"/>
                  </a:moveTo>
                  <a:cubicBezTo>
                    <a:pt x="-30720" y="56532"/>
                    <a:pt x="38895" y="146843"/>
                    <a:pt x="38895" y="225865"/>
                  </a:cubicBezTo>
                  <a:cubicBezTo>
                    <a:pt x="38895" y="304887"/>
                    <a:pt x="-13787" y="432828"/>
                    <a:pt x="16317" y="496798"/>
                  </a:cubicBezTo>
                  <a:cubicBezTo>
                    <a:pt x="46421" y="560768"/>
                    <a:pt x="151784" y="607806"/>
                    <a:pt x="219517" y="609687"/>
                  </a:cubicBezTo>
                  <a:cubicBezTo>
                    <a:pt x="287250" y="611568"/>
                    <a:pt x="400139" y="581465"/>
                    <a:pt x="422717" y="508087"/>
                  </a:cubicBezTo>
                  <a:cubicBezTo>
                    <a:pt x="445295" y="434709"/>
                    <a:pt x="371917" y="250324"/>
                    <a:pt x="354984" y="169420"/>
                  </a:cubicBezTo>
                  <a:cubicBezTo>
                    <a:pt x="338051" y="88516"/>
                    <a:pt x="371917" y="49006"/>
                    <a:pt x="321117" y="22665"/>
                  </a:cubicBezTo>
                  <a:cubicBezTo>
                    <a:pt x="270317" y="-3676"/>
                    <a:pt x="63354" y="-11202"/>
                    <a:pt x="16317" y="2266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CGE</a:t>
              </a:r>
            </a:p>
          </p:txBody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E485AC09-3D93-DC4C-93F2-8E924E4AA437}"/>
              </a:ext>
            </a:extLst>
          </p:cNvPr>
          <p:cNvSpPr/>
          <p:nvPr/>
        </p:nvSpPr>
        <p:spPr>
          <a:xfrm>
            <a:off x="5313989" y="2522051"/>
            <a:ext cx="711824" cy="1466003"/>
          </a:xfrm>
          <a:custGeom>
            <a:avLst/>
            <a:gdLst>
              <a:gd name="connsiteX0" fmla="*/ 332586 w 711824"/>
              <a:gd name="connsiteY0" fmla="*/ 68134 h 1466003"/>
              <a:gd name="connsiteX1" fmla="*/ 626097 w 711824"/>
              <a:gd name="connsiteY1" fmla="*/ 271334 h 1466003"/>
              <a:gd name="connsiteX2" fmla="*/ 693830 w 711824"/>
              <a:gd name="connsiteY2" fmla="*/ 553557 h 1466003"/>
              <a:gd name="connsiteX3" fmla="*/ 705119 w 711824"/>
              <a:gd name="connsiteY3" fmla="*/ 869646 h 1466003"/>
              <a:gd name="connsiteX4" fmla="*/ 603519 w 711824"/>
              <a:gd name="connsiteY4" fmla="*/ 1151868 h 1466003"/>
              <a:gd name="connsiteX5" fmla="*/ 242275 w 711824"/>
              <a:gd name="connsiteY5" fmla="*/ 1434090 h 1466003"/>
              <a:gd name="connsiteX6" fmla="*/ 5208 w 711824"/>
              <a:gd name="connsiteY6" fmla="*/ 1422801 h 1466003"/>
              <a:gd name="connsiteX7" fmla="*/ 84230 w 711824"/>
              <a:gd name="connsiteY7" fmla="*/ 1106712 h 1466003"/>
              <a:gd name="connsiteX8" fmla="*/ 151963 w 711824"/>
              <a:gd name="connsiteY8" fmla="*/ 722890 h 1466003"/>
              <a:gd name="connsiteX9" fmla="*/ 129386 w 711824"/>
              <a:gd name="connsiteY9" fmla="*/ 395512 h 1466003"/>
              <a:gd name="connsiteX10" fmla="*/ 185830 w 711824"/>
              <a:gd name="connsiteY10" fmla="*/ 22979 h 1466003"/>
              <a:gd name="connsiteX11" fmla="*/ 332586 w 711824"/>
              <a:gd name="connsiteY11" fmla="*/ 68134 h 146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1824" h="1466003">
                <a:moveTo>
                  <a:pt x="332586" y="68134"/>
                </a:moveTo>
                <a:cubicBezTo>
                  <a:pt x="405964" y="109526"/>
                  <a:pt x="565890" y="190430"/>
                  <a:pt x="626097" y="271334"/>
                </a:cubicBezTo>
                <a:cubicBezTo>
                  <a:pt x="686304" y="352238"/>
                  <a:pt x="680660" y="453838"/>
                  <a:pt x="693830" y="553557"/>
                </a:cubicBezTo>
                <a:cubicBezTo>
                  <a:pt x="707000" y="653276"/>
                  <a:pt x="720171" y="769928"/>
                  <a:pt x="705119" y="869646"/>
                </a:cubicBezTo>
                <a:cubicBezTo>
                  <a:pt x="690067" y="969364"/>
                  <a:pt x="680660" y="1057794"/>
                  <a:pt x="603519" y="1151868"/>
                </a:cubicBezTo>
                <a:cubicBezTo>
                  <a:pt x="526378" y="1245942"/>
                  <a:pt x="341993" y="1388935"/>
                  <a:pt x="242275" y="1434090"/>
                </a:cubicBezTo>
                <a:cubicBezTo>
                  <a:pt x="142557" y="1479245"/>
                  <a:pt x="31549" y="1477364"/>
                  <a:pt x="5208" y="1422801"/>
                </a:cubicBezTo>
                <a:cubicBezTo>
                  <a:pt x="-21133" y="1368238"/>
                  <a:pt x="59771" y="1223364"/>
                  <a:pt x="84230" y="1106712"/>
                </a:cubicBezTo>
                <a:cubicBezTo>
                  <a:pt x="108689" y="990060"/>
                  <a:pt x="144437" y="841423"/>
                  <a:pt x="151963" y="722890"/>
                </a:cubicBezTo>
                <a:cubicBezTo>
                  <a:pt x="159489" y="604357"/>
                  <a:pt x="123742" y="512164"/>
                  <a:pt x="129386" y="395512"/>
                </a:cubicBezTo>
                <a:cubicBezTo>
                  <a:pt x="135030" y="278860"/>
                  <a:pt x="150082" y="79423"/>
                  <a:pt x="185830" y="22979"/>
                </a:cubicBezTo>
                <a:cubicBezTo>
                  <a:pt x="221578" y="-33465"/>
                  <a:pt x="259208" y="26742"/>
                  <a:pt x="332586" y="6813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7084774-556F-7B4C-940D-03F4C5A0EA4D}"/>
              </a:ext>
            </a:extLst>
          </p:cNvPr>
          <p:cNvSpPr/>
          <p:nvPr/>
        </p:nvSpPr>
        <p:spPr>
          <a:xfrm>
            <a:off x="5437721" y="2985765"/>
            <a:ext cx="519882" cy="609769"/>
          </a:xfrm>
          <a:custGeom>
            <a:avLst/>
            <a:gdLst>
              <a:gd name="connsiteX0" fmla="*/ 16317 w 426992"/>
              <a:gd name="connsiteY0" fmla="*/ 22665 h 609769"/>
              <a:gd name="connsiteX1" fmla="*/ 38895 w 426992"/>
              <a:gd name="connsiteY1" fmla="*/ 225865 h 609769"/>
              <a:gd name="connsiteX2" fmla="*/ 16317 w 426992"/>
              <a:gd name="connsiteY2" fmla="*/ 496798 h 609769"/>
              <a:gd name="connsiteX3" fmla="*/ 219517 w 426992"/>
              <a:gd name="connsiteY3" fmla="*/ 609687 h 609769"/>
              <a:gd name="connsiteX4" fmla="*/ 422717 w 426992"/>
              <a:gd name="connsiteY4" fmla="*/ 508087 h 609769"/>
              <a:gd name="connsiteX5" fmla="*/ 354984 w 426992"/>
              <a:gd name="connsiteY5" fmla="*/ 169420 h 609769"/>
              <a:gd name="connsiteX6" fmla="*/ 321117 w 426992"/>
              <a:gd name="connsiteY6" fmla="*/ 22665 h 609769"/>
              <a:gd name="connsiteX7" fmla="*/ 16317 w 426992"/>
              <a:gd name="connsiteY7" fmla="*/ 22665 h 6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992" h="609769">
                <a:moveTo>
                  <a:pt x="16317" y="22665"/>
                </a:moveTo>
                <a:cubicBezTo>
                  <a:pt x="-30720" y="56532"/>
                  <a:pt x="38895" y="146843"/>
                  <a:pt x="38895" y="225865"/>
                </a:cubicBezTo>
                <a:cubicBezTo>
                  <a:pt x="38895" y="304887"/>
                  <a:pt x="-13787" y="432828"/>
                  <a:pt x="16317" y="496798"/>
                </a:cubicBezTo>
                <a:cubicBezTo>
                  <a:pt x="46421" y="560768"/>
                  <a:pt x="151784" y="607806"/>
                  <a:pt x="219517" y="609687"/>
                </a:cubicBezTo>
                <a:cubicBezTo>
                  <a:pt x="287250" y="611568"/>
                  <a:pt x="400139" y="581465"/>
                  <a:pt x="422717" y="508087"/>
                </a:cubicBezTo>
                <a:cubicBezTo>
                  <a:pt x="445295" y="434709"/>
                  <a:pt x="371917" y="250324"/>
                  <a:pt x="354984" y="169420"/>
                </a:cubicBezTo>
                <a:cubicBezTo>
                  <a:pt x="338051" y="88516"/>
                  <a:pt x="371917" y="49006"/>
                  <a:pt x="321117" y="22665"/>
                </a:cubicBezTo>
                <a:cubicBezTo>
                  <a:pt x="270317" y="-3676"/>
                  <a:pt x="63354" y="-11202"/>
                  <a:pt x="16317" y="22665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DAPI</a:t>
            </a:r>
          </a:p>
        </p:txBody>
      </p:sp>
    </p:spTree>
    <p:extLst>
      <p:ext uri="{BB962C8B-B14F-4D97-AF65-F5344CB8AC3E}">
        <p14:creationId xmlns:p14="http://schemas.microsoft.com/office/powerpoint/2010/main" val="79445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97" grpId="0"/>
      <p:bldP spid="247" grpId="0"/>
      <p:bldP spid="249" grpId="0"/>
      <p:bldP spid="256" grpId="0"/>
      <p:bldP spid="36" grpId="0" animBg="1"/>
      <p:bldP spid="3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21F06C2-3898-AD46-9823-CEF72B607104}"/>
              </a:ext>
            </a:extLst>
          </p:cNvPr>
          <p:cNvGrpSpPr/>
          <p:nvPr/>
        </p:nvGrpSpPr>
        <p:grpSpPr>
          <a:xfrm>
            <a:off x="3377329" y="2772452"/>
            <a:ext cx="2703877" cy="2721109"/>
            <a:chOff x="7299413" y="2487687"/>
            <a:chExt cx="2703877" cy="272110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653F936-845B-8145-A729-220A7020095F}"/>
                </a:ext>
              </a:extLst>
            </p:cNvPr>
            <p:cNvSpPr txBox="1"/>
            <p:nvPr/>
          </p:nvSpPr>
          <p:spPr>
            <a:xfrm>
              <a:off x="8181244" y="4839464"/>
              <a:ext cx="1282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6212A5-C9E0-634D-9529-C82251929548}"/>
                </a:ext>
              </a:extLst>
            </p:cNvPr>
            <p:cNvSpPr txBox="1"/>
            <p:nvPr/>
          </p:nvSpPr>
          <p:spPr>
            <a:xfrm rot="16200000">
              <a:off x="6859047" y="3447812"/>
              <a:ext cx="1250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UMAP-2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5CC6DA2-8B81-8045-9073-858F8F2C9E76}"/>
                </a:ext>
              </a:extLst>
            </p:cNvPr>
            <p:cNvCxnSpPr/>
            <p:nvPr/>
          </p:nvCxnSpPr>
          <p:spPr>
            <a:xfrm>
              <a:off x="7653629" y="2487687"/>
              <a:ext cx="0" cy="22339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AE6497F-AE9F-664C-975A-0DB147BF2D32}"/>
                </a:ext>
              </a:extLst>
            </p:cNvPr>
            <p:cNvCxnSpPr/>
            <p:nvPr/>
          </p:nvCxnSpPr>
          <p:spPr>
            <a:xfrm>
              <a:off x="7642054" y="4721600"/>
              <a:ext cx="2361236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E2185A-B59F-0746-ACF2-3B56EBAE667C}"/>
              </a:ext>
            </a:extLst>
          </p:cNvPr>
          <p:cNvSpPr txBox="1"/>
          <p:nvPr/>
        </p:nvSpPr>
        <p:spPr>
          <a:xfrm>
            <a:off x="2768391" y="1578118"/>
            <a:ext cx="178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Prefrontal Cortex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80C7D4E-928F-0849-89A2-DB44C70B9FBB}"/>
              </a:ext>
            </a:extLst>
          </p:cNvPr>
          <p:cNvSpPr txBox="1"/>
          <p:nvPr/>
        </p:nvSpPr>
        <p:spPr>
          <a:xfrm>
            <a:off x="2756115" y="2010080"/>
            <a:ext cx="252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Ganglionic Eminence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4036C-9360-0941-BFCF-48F9F9E8E60A}"/>
              </a:ext>
            </a:extLst>
          </p:cNvPr>
          <p:cNvSpPr/>
          <p:nvPr/>
        </p:nvSpPr>
        <p:spPr>
          <a:xfrm>
            <a:off x="2500955" y="1687063"/>
            <a:ext cx="251453" cy="2047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D700228-40FB-3C4E-B24F-034A66C68113}"/>
              </a:ext>
            </a:extLst>
          </p:cNvPr>
          <p:cNvSpPr/>
          <p:nvPr/>
        </p:nvSpPr>
        <p:spPr>
          <a:xfrm>
            <a:off x="2488679" y="2093055"/>
            <a:ext cx="251453" cy="204725"/>
          </a:xfrm>
          <a:prstGeom prst="rect">
            <a:avLst/>
          </a:prstGeom>
          <a:solidFill>
            <a:srgbClr val="6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D3088C0-35CE-A748-9E29-7577388A8DF7}"/>
              </a:ext>
            </a:extLst>
          </p:cNvPr>
          <p:cNvCxnSpPr>
            <a:cxnSpLocks/>
          </p:cNvCxnSpPr>
          <p:nvPr/>
        </p:nvCxnSpPr>
        <p:spPr>
          <a:xfrm>
            <a:off x="7289843" y="3679841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7B488F-DFD6-A54D-A035-ADEEA36EE879}"/>
              </a:ext>
            </a:extLst>
          </p:cNvPr>
          <p:cNvGrpSpPr/>
          <p:nvPr/>
        </p:nvGrpSpPr>
        <p:grpSpPr>
          <a:xfrm>
            <a:off x="6763452" y="3889409"/>
            <a:ext cx="1869170" cy="1344347"/>
            <a:chOff x="3477819" y="4048059"/>
            <a:chExt cx="1869170" cy="134434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D1C41D1-4E28-834B-8143-8DD8C37BCD53}"/>
                </a:ext>
              </a:extLst>
            </p:cNvPr>
            <p:cNvGrpSpPr/>
            <p:nvPr/>
          </p:nvGrpSpPr>
          <p:grpSpPr>
            <a:xfrm>
              <a:off x="3495266" y="4986111"/>
              <a:ext cx="474460" cy="352359"/>
              <a:chOff x="1889334" y="3259981"/>
              <a:chExt cx="655085" cy="567200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0EDD3C8-4873-474C-BC24-B555B9E117E9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A98ABED-4820-244C-A5E2-84A64B5AF65C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CIN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4AE1787-FFDB-BE43-AE55-C5D2CDE8B303}"/>
                </a:ext>
              </a:extLst>
            </p:cNvPr>
            <p:cNvGrpSpPr/>
            <p:nvPr/>
          </p:nvGrpSpPr>
          <p:grpSpPr>
            <a:xfrm>
              <a:off x="4099953" y="4988685"/>
              <a:ext cx="474460" cy="403721"/>
              <a:chOff x="1886850" y="3902613"/>
              <a:chExt cx="655085" cy="64987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8101B5A-8383-7449-82B3-EB258B8323E0}"/>
                  </a:ext>
                </a:extLst>
              </p:cNvPr>
              <p:cNvSpPr/>
              <p:nvPr/>
            </p:nvSpPr>
            <p:spPr>
              <a:xfrm>
                <a:off x="1886850" y="3902613"/>
                <a:ext cx="655085" cy="64987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44D8B60-4992-CB4F-BAFA-0EF1BA74CE22}"/>
                  </a:ext>
                </a:extLst>
              </p:cNvPr>
              <p:cNvSpPr txBox="1"/>
              <p:nvPr/>
            </p:nvSpPr>
            <p:spPr>
              <a:xfrm>
                <a:off x="1895231" y="3973941"/>
                <a:ext cx="629919" cy="49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mCIN</a:t>
                </a:r>
                <a:endParaRPr lang="en-US" sz="700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3FE753-7A49-9C43-AB25-14B718064DBC}"/>
                </a:ext>
              </a:extLst>
            </p:cNvPr>
            <p:cNvGrpSpPr/>
            <p:nvPr/>
          </p:nvGrpSpPr>
          <p:grpSpPr>
            <a:xfrm>
              <a:off x="4680126" y="4988685"/>
              <a:ext cx="531360" cy="387497"/>
              <a:chOff x="6605290" y="2350931"/>
              <a:chExt cx="733646" cy="623763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415D7DD-CA4B-4344-8377-EC6C5456F8B4}"/>
                  </a:ext>
                </a:extLst>
              </p:cNvPr>
              <p:cNvSpPr/>
              <p:nvPr/>
            </p:nvSpPr>
            <p:spPr>
              <a:xfrm>
                <a:off x="6629379" y="2350931"/>
                <a:ext cx="709556" cy="623763"/>
              </a:xfrm>
              <a:prstGeom prst="rect">
                <a:avLst/>
              </a:prstGeom>
              <a:solidFill>
                <a:srgbClr val="7030A0"/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AC2B26D-AED2-0E42-A04D-5619C950732B}"/>
                  </a:ext>
                </a:extLst>
              </p:cNvPr>
              <p:cNvSpPr txBox="1"/>
              <p:nvPr/>
            </p:nvSpPr>
            <p:spPr>
              <a:xfrm>
                <a:off x="6605290" y="2409860"/>
                <a:ext cx="733646" cy="32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CINs</a:t>
                </a: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880EEE3-4832-EB49-A8D1-4906FB6FB350}"/>
                </a:ext>
              </a:extLst>
            </p:cNvPr>
            <p:cNvGrpSpPr/>
            <p:nvPr/>
          </p:nvGrpSpPr>
          <p:grpSpPr>
            <a:xfrm>
              <a:off x="3564419" y="4048059"/>
              <a:ext cx="474460" cy="352359"/>
              <a:chOff x="1889334" y="3259981"/>
              <a:chExt cx="655085" cy="56720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5BD9FEF-4A36-1F4B-86E7-8D3A15640543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0B3ECD5-3403-7043-B517-1C2D521081DA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RG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6167E46-B2AD-8E40-8C06-2061AAFF6C1D}"/>
                </a:ext>
              </a:extLst>
            </p:cNvPr>
            <p:cNvGrpSpPr/>
            <p:nvPr/>
          </p:nvGrpSpPr>
          <p:grpSpPr>
            <a:xfrm>
              <a:off x="4662679" y="4058308"/>
              <a:ext cx="531360" cy="387497"/>
              <a:chOff x="6605290" y="2350931"/>
              <a:chExt cx="733646" cy="623763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27B6CF2-3596-7F4B-879D-570994763950}"/>
                  </a:ext>
                </a:extLst>
              </p:cNvPr>
              <p:cNvSpPr/>
              <p:nvPr/>
            </p:nvSpPr>
            <p:spPr>
              <a:xfrm>
                <a:off x="6629379" y="2350931"/>
                <a:ext cx="709556" cy="6237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DDDF53F-33CC-014C-9FC5-962489BEA600}"/>
                  </a:ext>
                </a:extLst>
              </p:cNvPr>
              <p:cNvSpPr txBox="1"/>
              <p:nvPr/>
            </p:nvSpPr>
            <p:spPr>
              <a:xfrm>
                <a:off x="6605290" y="2409860"/>
                <a:ext cx="733646" cy="32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NBs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DC59807-5F7D-3A44-BF45-B63B42EBBAD2}"/>
                </a:ext>
              </a:extLst>
            </p:cNvPr>
            <p:cNvGrpSpPr/>
            <p:nvPr/>
          </p:nvGrpSpPr>
          <p:grpSpPr>
            <a:xfrm>
              <a:off x="4112002" y="4066719"/>
              <a:ext cx="483854" cy="355118"/>
              <a:chOff x="4245027" y="3057724"/>
              <a:chExt cx="668055" cy="571642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61098F1-4300-A941-BDF6-60DBB8B5D30F}"/>
                  </a:ext>
                </a:extLst>
              </p:cNvPr>
              <p:cNvSpPr/>
              <p:nvPr/>
            </p:nvSpPr>
            <p:spPr>
              <a:xfrm>
                <a:off x="4245027" y="3057724"/>
                <a:ext cx="610158" cy="57164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C095F33-B528-EB4C-8A0F-09B70646D713}"/>
                  </a:ext>
                </a:extLst>
              </p:cNvPr>
              <p:cNvSpPr txBox="1"/>
              <p:nvPr/>
            </p:nvSpPr>
            <p:spPr>
              <a:xfrm>
                <a:off x="4284580" y="3088145"/>
                <a:ext cx="628502" cy="49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iPCs</a:t>
                </a:r>
                <a:endParaRPr lang="en-US" sz="700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D8A0C77-86BF-594C-88C0-3D18ECA8D1F8}"/>
                </a:ext>
              </a:extLst>
            </p:cNvPr>
            <p:cNvGrpSpPr/>
            <p:nvPr/>
          </p:nvGrpSpPr>
          <p:grpSpPr>
            <a:xfrm>
              <a:off x="3477819" y="4473609"/>
              <a:ext cx="531360" cy="387497"/>
              <a:chOff x="4171284" y="5416869"/>
              <a:chExt cx="733646" cy="623763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670C4AE-2AA5-5243-AA05-1CD5C21F2552}"/>
                  </a:ext>
                </a:extLst>
              </p:cNvPr>
              <p:cNvSpPr/>
              <p:nvPr/>
            </p:nvSpPr>
            <p:spPr>
              <a:xfrm>
                <a:off x="4195373" y="5416869"/>
                <a:ext cx="709556" cy="623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FA3BEBF-95C2-5E47-8A1B-A50667568AF2}"/>
                  </a:ext>
                </a:extLst>
              </p:cNvPr>
              <p:cNvSpPr txBox="1"/>
              <p:nvPr/>
            </p:nvSpPr>
            <p:spPr>
              <a:xfrm>
                <a:off x="4171284" y="5475798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2A032BD-762B-A843-9432-1F0F6EDAE838}"/>
                </a:ext>
              </a:extLst>
            </p:cNvPr>
            <p:cNvGrpSpPr/>
            <p:nvPr/>
          </p:nvGrpSpPr>
          <p:grpSpPr>
            <a:xfrm>
              <a:off x="4068685" y="4487015"/>
              <a:ext cx="531360" cy="387497"/>
              <a:chOff x="6619532" y="5383337"/>
              <a:chExt cx="733646" cy="62376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E19F5A3-C403-E044-B93F-509780945831}"/>
                  </a:ext>
                </a:extLst>
              </p:cNvPr>
              <p:cNvSpPr/>
              <p:nvPr/>
            </p:nvSpPr>
            <p:spPr>
              <a:xfrm>
                <a:off x="6643621" y="5383337"/>
                <a:ext cx="709556" cy="6237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276FB9F-1F00-CE40-A967-79B950E260B7}"/>
                  </a:ext>
                </a:extLst>
              </p:cNvPr>
              <p:cNvSpPr txBox="1"/>
              <p:nvPr/>
            </p:nvSpPr>
            <p:spPr>
              <a:xfrm>
                <a:off x="6619532" y="5442266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5B0B3CE-BB25-D74D-BF33-99DD6871A371}"/>
                </a:ext>
              </a:extLst>
            </p:cNvPr>
            <p:cNvGrpSpPr/>
            <p:nvPr/>
          </p:nvGrpSpPr>
          <p:grpSpPr>
            <a:xfrm>
              <a:off x="4653910" y="4482413"/>
              <a:ext cx="693079" cy="401055"/>
              <a:chOff x="8948164" y="5395045"/>
              <a:chExt cx="956930" cy="645587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5B936E1-ED78-4A47-B846-D015613C0BB8}"/>
                  </a:ext>
                </a:extLst>
              </p:cNvPr>
              <p:cNvSpPr/>
              <p:nvPr/>
            </p:nvSpPr>
            <p:spPr>
              <a:xfrm>
                <a:off x="8948164" y="5395045"/>
                <a:ext cx="863879" cy="6455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97E513D-B088-B742-A7AF-EE310BA5BD1B}"/>
                  </a:ext>
                </a:extLst>
              </p:cNvPr>
              <p:cNvSpPr txBox="1"/>
              <p:nvPr/>
            </p:nvSpPr>
            <p:spPr>
              <a:xfrm>
                <a:off x="8948164" y="5456227"/>
                <a:ext cx="956930" cy="49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r>
                  <a:rPr lang="en-US" sz="700" dirty="0"/>
                  <a:t>/</a:t>
                </a:r>
              </a:p>
              <a:p>
                <a:r>
                  <a:rPr lang="en-US" sz="700" dirty="0"/>
                  <a:t>LGE OB 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0A997-5ABD-C94D-AFF3-485007495DF7}"/>
              </a:ext>
            </a:extLst>
          </p:cNvPr>
          <p:cNvGrpSpPr/>
          <p:nvPr/>
        </p:nvGrpSpPr>
        <p:grpSpPr>
          <a:xfrm>
            <a:off x="9043509" y="2706115"/>
            <a:ext cx="2703877" cy="2721109"/>
            <a:chOff x="9043509" y="2706115"/>
            <a:chExt cx="2703877" cy="2721109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BEC25E4-DE45-1349-99CB-8AE90B2C2D6E}"/>
                </a:ext>
              </a:extLst>
            </p:cNvPr>
            <p:cNvGrpSpPr/>
            <p:nvPr/>
          </p:nvGrpSpPr>
          <p:grpSpPr>
            <a:xfrm>
              <a:off x="9043509" y="2706115"/>
              <a:ext cx="2703877" cy="2721109"/>
              <a:chOff x="7299413" y="2487687"/>
              <a:chExt cx="2703877" cy="2721109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7CF3CC3-8848-5048-B687-2FEA22809F5E}"/>
                  </a:ext>
                </a:extLst>
              </p:cNvPr>
              <p:cNvSpPr txBox="1"/>
              <p:nvPr/>
            </p:nvSpPr>
            <p:spPr>
              <a:xfrm>
                <a:off x="8181244" y="4839464"/>
                <a:ext cx="1282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UMAP-1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B2C8FD6-4E80-FA4A-9EA5-DCB72DEADB76}"/>
                  </a:ext>
                </a:extLst>
              </p:cNvPr>
              <p:cNvSpPr txBox="1"/>
              <p:nvPr/>
            </p:nvSpPr>
            <p:spPr>
              <a:xfrm rot="16200000">
                <a:off x="6859047" y="3447812"/>
                <a:ext cx="1250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UMAP-2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49C8CFF-3882-D144-82CD-5559A0AF3E4E}"/>
                  </a:ext>
                </a:extLst>
              </p:cNvPr>
              <p:cNvCxnSpPr/>
              <p:nvPr/>
            </p:nvCxnSpPr>
            <p:spPr>
              <a:xfrm>
                <a:off x="7653629" y="2487687"/>
                <a:ext cx="0" cy="22339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5F38DEB-8CF1-2549-8E85-F8CF7D9A2597}"/>
                  </a:ext>
                </a:extLst>
              </p:cNvPr>
              <p:cNvCxnSpPr/>
              <p:nvPr/>
            </p:nvCxnSpPr>
            <p:spPr>
              <a:xfrm>
                <a:off x="7642054" y="4721600"/>
                <a:ext cx="2361236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22B27BA-DD97-9148-A542-942931F6DA6B}"/>
                    </a:ext>
                  </a:extLst>
                </p14:cNvPr>
                <p14:cNvContentPartPr/>
                <p14:nvPr/>
              </p14:nvContentPartPr>
              <p14:xfrm>
                <a:off x="9599409" y="2843329"/>
                <a:ext cx="531360" cy="524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22B27BA-DD97-9148-A542-942931F6DA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78889" y="2822809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8B9B328-32F2-9F4F-ABB3-D849F45EA318}"/>
                    </a:ext>
                  </a:extLst>
                </p14:cNvPr>
                <p14:cNvContentPartPr/>
                <p14:nvPr/>
              </p14:nvContentPartPr>
              <p14:xfrm>
                <a:off x="10942516" y="3160656"/>
                <a:ext cx="531360" cy="524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8B9B328-32F2-9F4F-ABB3-D849F45EA3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21996" y="3140136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28F5077-3714-7749-9C16-B7FA266B3B50}"/>
                    </a:ext>
                  </a:extLst>
                </p14:cNvPr>
                <p14:cNvContentPartPr/>
                <p14:nvPr/>
              </p14:nvContentPartPr>
              <p14:xfrm>
                <a:off x="10676836" y="3772644"/>
                <a:ext cx="531360" cy="524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28F5077-3714-7749-9C16-B7FA266B3B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56316" y="3752124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DC695EC-2104-F444-8E77-AEE736DC33D3}"/>
                    </a:ext>
                  </a:extLst>
                </p14:cNvPr>
                <p14:cNvContentPartPr/>
                <p14:nvPr/>
              </p14:nvContentPartPr>
              <p14:xfrm>
                <a:off x="11164329" y="3476704"/>
                <a:ext cx="531360" cy="524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DC695EC-2104-F444-8E77-AEE736DC33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43809" y="3456184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D67BF1A-DFA5-9541-8FCA-0A243718E493}"/>
                    </a:ext>
                  </a:extLst>
                </p14:cNvPr>
                <p14:cNvContentPartPr/>
                <p14:nvPr/>
              </p14:nvContentPartPr>
              <p14:xfrm>
                <a:off x="9678113" y="3476704"/>
                <a:ext cx="531360" cy="524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D67BF1A-DFA5-9541-8FCA-0A243718E4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7593" y="3456184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E3335F3-F7FB-9D46-9E54-840CA78890EB}"/>
                    </a:ext>
                  </a:extLst>
                </p14:cNvPr>
                <p14:cNvContentPartPr/>
                <p14:nvPr/>
              </p14:nvContentPartPr>
              <p14:xfrm>
                <a:off x="10497360" y="4242127"/>
                <a:ext cx="531360" cy="524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E3335F3-F7FB-9D46-9E54-840CA78890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76840" y="4221607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B334599-6A65-B946-93EC-6D92908ADDE1}"/>
                    </a:ext>
                  </a:extLst>
                </p14:cNvPr>
                <p14:cNvContentPartPr/>
                <p14:nvPr/>
              </p14:nvContentPartPr>
              <p14:xfrm>
                <a:off x="10396738" y="3535292"/>
                <a:ext cx="531360" cy="524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B334599-6A65-B946-93EC-6D92908ADD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76218" y="3514772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BCDE67-C900-FD44-954B-259C7391A451}"/>
                    </a:ext>
                  </a:extLst>
                </p14:cNvPr>
                <p14:cNvContentPartPr/>
                <p14:nvPr/>
              </p14:nvContentPartPr>
              <p14:xfrm>
                <a:off x="10130769" y="3338024"/>
                <a:ext cx="531360" cy="524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BCDE67-C900-FD44-954B-259C7391A4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10249" y="3317504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E9E00CE-8AE3-4841-B6C6-CE5B73C3F0AD}"/>
                    </a:ext>
                  </a:extLst>
                </p14:cNvPr>
                <p14:cNvContentPartPr/>
                <p14:nvPr/>
              </p14:nvContentPartPr>
              <p14:xfrm>
                <a:off x="9956056" y="2853761"/>
                <a:ext cx="531360" cy="524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E9E00CE-8AE3-4841-B6C6-CE5B73C3F0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35536" y="2833241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7E972A3-6ACC-7A42-B1AD-447BCBED2CE8}"/>
                    </a:ext>
                  </a:extLst>
                </p14:cNvPr>
                <p14:cNvContentPartPr/>
                <p14:nvPr/>
              </p14:nvContentPartPr>
              <p14:xfrm>
                <a:off x="10345589" y="2872452"/>
                <a:ext cx="531360" cy="524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7E972A3-6ACC-7A42-B1AD-447BCBED2C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25069" y="2851932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247E53-4C0F-D340-AD76-40B8FA3D98D9}"/>
              </a:ext>
            </a:extLst>
          </p:cNvPr>
          <p:cNvGrpSpPr/>
          <p:nvPr/>
        </p:nvGrpSpPr>
        <p:grpSpPr>
          <a:xfrm>
            <a:off x="4413816" y="3189407"/>
            <a:ext cx="1681994" cy="1630273"/>
            <a:chOff x="4413816" y="3189407"/>
            <a:chExt cx="1681994" cy="163027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D16F2C4-5DE5-6A4B-8383-2ABAED9D11F7}"/>
                    </a:ext>
                  </a:extLst>
                </p14:cNvPr>
                <p14:cNvContentPartPr/>
                <p14:nvPr/>
              </p14:nvContentPartPr>
              <p14:xfrm>
                <a:off x="5225563" y="3189407"/>
                <a:ext cx="531360" cy="524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D16F2C4-5DE5-6A4B-8383-2ABAED9D11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05403" y="3168887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1DB2D1A-CD5D-DC47-9AB0-B1599D818AF3}"/>
                    </a:ext>
                  </a:extLst>
                </p14:cNvPr>
                <p14:cNvContentPartPr/>
                <p14:nvPr/>
              </p14:nvContentPartPr>
              <p14:xfrm>
                <a:off x="4959883" y="3801395"/>
                <a:ext cx="531360" cy="524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1DB2D1A-CD5D-DC47-9AB0-B1599D818A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9723" y="3780875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89C37E9-47D6-E340-A69B-8E6A8A372F9C}"/>
                    </a:ext>
                  </a:extLst>
                </p14:cNvPr>
                <p14:cNvContentPartPr/>
                <p14:nvPr/>
              </p14:nvContentPartPr>
              <p14:xfrm>
                <a:off x="5447376" y="3505455"/>
                <a:ext cx="531360" cy="524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89C37E9-47D6-E340-A69B-8E6A8A372F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27216" y="3484935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4B6B547-CB51-8D46-B869-7FBB3E737A48}"/>
                    </a:ext>
                  </a:extLst>
                </p14:cNvPr>
                <p14:cNvContentPartPr/>
                <p14:nvPr/>
              </p14:nvContentPartPr>
              <p14:xfrm>
                <a:off x="5564450" y="3842085"/>
                <a:ext cx="531360" cy="524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4B6B547-CB51-8D46-B869-7FBB3E737A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44290" y="3821565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106E447-5AFF-474A-95F0-ABFA417853E0}"/>
                    </a:ext>
                  </a:extLst>
                </p14:cNvPr>
                <p14:cNvContentPartPr/>
                <p14:nvPr/>
              </p14:nvContentPartPr>
              <p14:xfrm>
                <a:off x="5335375" y="4295520"/>
                <a:ext cx="531360" cy="524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106E447-5AFF-474A-95F0-ABFA417853E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15215" y="4275000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009680F-535C-0046-A6E9-B5F30A6CF7F9}"/>
                    </a:ext>
                  </a:extLst>
                </p14:cNvPr>
                <p14:cNvContentPartPr/>
                <p14:nvPr/>
              </p14:nvContentPartPr>
              <p14:xfrm>
                <a:off x="4780407" y="4270878"/>
                <a:ext cx="531360" cy="524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009680F-535C-0046-A6E9-B5F30A6CF7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60247" y="4250358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E144E68-FAE2-0C49-A319-9532C905D6B9}"/>
                    </a:ext>
                  </a:extLst>
                </p14:cNvPr>
                <p14:cNvContentPartPr/>
                <p14:nvPr/>
              </p14:nvContentPartPr>
              <p14:xfrm>
                <a:off x="4679785" y="3564043"/>
                <a:ext cx="531360" cy="524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E144E68-FAE2-0C49-A319-9532C905D6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9625" y="3543523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D864B88-6E38-A94D-9A59-4763B812A0A3}"/>
                    </a:ext>
                  </a:extLst>
                </p14:cNvPr>
                <p14:cNvContentPartPr/>
                <p14:nvPr/>
              </p14:nvContentPartPr>
              <p14:xfrm>
                <a:off x="4413816" y="3366775"/>
                <a:ext cx="531360" cy="524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D864B88-6E38-A94D-9A59-4763B812A0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3656" y="3346255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3DF822-C9DE-5C43-87BB-9F5B8BA54347}"/>
              </a:ext>
            </a:extLst>
          </p:cNvPr>
          <p:cNvGrpSpPr/>
          <p:nvPr/>
        </p:nvGrpSpPr>
        <p:grpSpPr>
          <a:xfrm>
            <a:off x="3882456" y="2872080"/>
            <a:ext cx="1277540" cy="1157535"/>
            <a:chOff x="821074" y="2582645"/>
            <a:chExt cx="1277540" cy="115753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EA2E59B-DE2F-884F-82A7-BD867954D85C}"/>
                    </a:ext>
                  </a:extLst>
                </p14:cNvPr>
                <p14:cNvContentPartPr/>
                <p14:nvPr/>
              </p14:nvContentPartPr>
              <p14:xfrm>
                <a:off x="821074" y="2582645"/>
                <a:ext cx="531360" cy="524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EA2E59B-DE2F-884F-82A7-BD867954D8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0914" y="2562125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70A1930-78E4-6D4D-8749-3BBC2B8A5E86}"/>
                    </a:ext>
                  </a:extLst>
                </p14:cNvPr>
                <p14:cNvContentPartPr/>
                <p14:nvPr/>
              </p14:nvContentPartPr>
              <p14:xfrm>
                <a:off x="899778" y="3216020"/>
                <a:ext cx="531360" cy="524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70A1930-78E4-6D4D-8749-3BBC2B8A5E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9618" y="3195500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FD6583-77E9-8F48-8551-FDE59CCA8395}"/>
                    </a:ext>
                  </a:extLst>
                </p14:cNvPr>
                <p14:cNvContentPartPr/>
                <p14:nvPr/>
              </p14:nvContentPartPr>
              <p14:xfrm>
                <a:off x="1177721" y="2593077"/>
                <a:ext cx="531360" cy="524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FD6583-77E9-8F48-8551-FDE59CCA83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7561" y="2572557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1CAFDE1-A570-3744-BF13-7A6734A78E12}"/>
                    </a:ext>
                  </a:extLst>
                </p14:cNvPr>
                <p14:cNvContentPartPr/>
                <p14:nvPr/>
              </p14:nvContentPartPr>
              <p14:xfrm>
                <a:off x="1567254" y="2611768"/>
                <a:ext cx="531360" cy="524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1CAFDE1-A570-3744-BF13-7A6734A78E1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47094" y="2591248"/>
                  <a:ext cx="572400" cy="565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D159217-1FF3-0B45-ABBE-32C61988C64D}"/>
              </a:ext>
            </a:extLst>
          </p:cNvPr>
          <p:cNvSpPr txBox="1"/>
          <p:nvPr/>
        </p:nvSpPr>
        <p:spPr>
          <a:xfrm>
            <a:off x="313521" y="3413121"/>
            <a:ext cx="158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</a:t>
            </a:r>
          </a:p>
          <a:p>
            <a:r>
              <a:rPr lang="en-US" dirty="0"/>
              <a:t>Pre-Processing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7E70CA6-673C-6E46-A7C3-29A254DBEC82}"/>
              </a:ext>
            </a:extLst>
          </p:cNvPr>
          <p:cNvCxnSpPr>
            <a:cxnSpLocks/>
          </p:cNvCxnSpPr>
          <p:nvPr/>
        </p:nvCxnSpPr>
        <p:spPr>
          <a:xfrm>
            <a:off x="1983000" y="3842085"/>
            <a:ext cx="919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BA7E32-F8D6-604C-9CCF-20CE1BF110FE}"/>
              </a:ext>
            </a:extLst>
          </p:cNvPr>
          <p:cNvGrpSpPr/>
          <p:nvPr/>
        </p:nvGrpSpPr>
        <p:grpSpPr>
          <a:xfrm>
            <a:off x="5776850" y="1887774"/>
            <a:ext cx="3259200" cy="1626218"/>
            <a:chOff x="5776850" y="1887774"/>
            <a:chExt cx="3259200" cy="16262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CFDEA1-B15A-D14A-898E-407F17C14F49}"/>
                </a:ext>
              </a:extLst>
            </p:cNvPr>
            <p:cNvSpPr txBox="1"/>
            <p:nvPr/>
          </p:nvSpPr>
          <p:spPr>
            <a:xfrm>
              <a:off x="6693165" y="3144660"/>
              <a:ext cx="2342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“Gene Activity Scores”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2A3DF6B-044A-3E49-92AC-8F6B90893D68}"/>
                </a:ext>
              </a:extLst>
            </p:cNvPr>
            <p:cNvGrpSpPr/>
            <p:nvPr/>
          </p:nvGrpSpPr>
          <p:grpSpPr>
            <a:xfrm>
              <a:off x="6553368" y="2572905"/>
              <a:ext cx="2011860" cy="266419"/>
              <a:chOff x="6763452" y="2141364"/>
              <a:chExt cx="2011860" cy="266419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682A02DC-1D30-0341-9415-70846A358A4C}"/>
                  </a:ext>
                </a:extLst>
              </p:cNvPr>
              <p:cNvGrpSpPr/>
              <p:nvPr/>
            </p:nvGrpSpPr>
            <p:grpSpPr>
              <a:xfrm>
                <a:off x="7233248" y="2141364"/>
                <a:ext cx="483296" cy="266419"/>
                <a:chOff x="3886791" y="4822423"/>
                <a:chExt cx="708631" cy="327285"/>
              </a:xfrm>
            </p:grpSpPr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4B9D30DC-C242-1E47-8750-023BBB675093}"/>
                    </a:ext>
                  </a:extLst>
                </p:cNvPr>
                <p:cNvCxnSpPr/>
                <p:nvPr/>
              </p:nvCxnSpPr>
              <p:spPr>
                <a:xfrm>
                  <a:off x="3886791" y="4850438"/>
                  <a:ext cx="708631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82D65571-8BCE-1A40-B143-AFA8C7F276F1}"/>
                    </a:ext>
                  </a:extLst>
                </p:cNvPr>
                <p:cNvCxnSpPr/>
                <p:nvPr/>
              </p:nvCxnSpPr>
              <p:spPr>
                <a:xfrm>
                  <a:off x="3900538" y="4822423"/>
                  <a:ext cx="0" cy="327285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9574E54-4105-294F-90BB-23826073E703}"/>
                  </a:ext>
                </a:extLst>
              </p:cNvPr>
              <p:cNvSpPr/>
              <p:nvPr/>
            </p:nvSpPr>
            <p:spPr>
              <a:xfrm>
                <a:off x="7709537" y="2210425"/>
                <a:ext cx="768822" cy="185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Gene</a:t>
                </a: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4050455-13DC-ED4B-9B0C-CB3F0F8E9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3452" y="2395575"/>
                <a:ext cx="2011860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31DD2D9-AAB8-674D-8DC9-8D5D93F340D6}"/>
                </a:ext>
              </a:extLst>
            </p:cNvPr>
            <p:cNvSpPr/>
            <p:nvPr/>
          </p:nvSpPr>
          <p:spPr>
            <a:xfrm>
              <a:off x="6553368" y="1887774"/>
              <a:ext cx="2158832" cy="627995"/>
            </a:xfrm>
            <a:custGeom>
              <a:avLst/>
              <a:gdLst>
                <a:gd name="connsiteX0" fmla="*/ 244160 w 2771460"/>
                <a:gd name="connsiteY0" fmla="*/ 968481 h 1072469"/>
                <a:gd name="connsiteX1" fmla="*/ 333060 w 2771460"/>
                <a:gd name="connsiteY1" fmla="*/ 968481 h 1072469"/>
                <a:gd name="connsiteX2" fmla="*/ 510860 w 2771460"/>
                <a:gd name="connsiteY2" fmla="*/ 1006581 h 1072469"/>
                <a:gd name="connsiteX3" fmla="*/ 714060 w 2771460"/>
                <a:gd name="connsiteY3" fmla="*/ 1031981 h 1072469"/>
                <a:gd name="connsiteX4" fmla="*/ 917260 w 2771460"/>
                <a:gd name="connsiteY4" fmla="*/ 981181 h 1072469"/>
                <a:gd name="connsiteX5" fmla="*/ 1120460 w 2771460"/>
                <a:gd name="connsiteY5" fmla="*/ 955781 h 1072469"/>
                <a:gd name="connsiteX6" fmla="*/ 1298260 w 2771460"/>
                <a:gd name="connsiteY6" fmla="*/ 689081 h 1072469"/>
                <a:gd name="connsiteX7" fmla="*/ 1399860 w 2771460"/>
                <a:gd name="connsiteY7" fmla="*/ 562081 h 1072469"/>
                <a:gd name="connsiteX8" fmla="*/ 1514160 w 2771460"/>
                <a:gd name="connsiteY8" fmla="*/ 231881 h 1072469"/>
                <a:gd name="connsiteX9" fmla="*/ 1691960 w 2771460"/>
                <a:gd name="connsiteY9" fmla="*/ 3281 h 1072469"/>
                <a:gd name="connsiteX10" fmla="*/ 1768160 w 2771460"/>
                <a:gd name="connsiteY10" fmla="*/ 104881 h 1072469"/>
                <a:gd name="connsiteX11" fmla="*/ 1907860 w 2771460"/>
                <a:gd name="connsiteY11" fmla="*/ 219181 h 1072469"/>
                <a:gd name="connsiteX12" fmla="*/ 2098360 w 2771460"/>
                <a:gd name="connsiteY12" fmla="*/ 384281 h 1072469"/>
                <a:gd name="connsiteX13" fmla="*/ 2187260 w 2771460"/>
                <a:gd name="connsiteY13" fmla="*/ 549381 h 1072469"/>
                <a:gd name="connsiteX14" fmla="*/ 2250760 w 2771460"/>
                <a:gd name="connsiteY14" fmla="*/ 689081 h 1072469"/>
                <a:gd name="connsiteX15" fmla="*/ 2301560 w 2771460"/>
                <a:gd name="connsiteY15" fmla="*/ 879581 h 1072469"/>
                <a:gd name="connsiteX16" fmla="*/ 2415860 w 2771460"/>
                <a:gd name="connsiteY16" fmla="*/ 1019281 h 1072469"/>
                <a:gd name="connsiteX17" fmla="*/ 2771460 w 2771460"/>
                <a:gd name="connsiteY17" fmla="*/ 1019281 h 1072469"/>
                <a:gd name="connsiteX18" fmla="*/ 269560 w 2771460"/>
                <a:gd name="connsiteY18" fmla="*/ 1044681 h 1072469"/>
                <a:gd name="connsiteX19" fmla="*/ 66360 w 2771460"/>
                <a:gd name="connsiteY19" fmla="*/ 1070081 h 1072469"/>
                <a:gd name="connsiteX20" fmla="*/ 244160 w 2771460"/>
                <a:gd name="connsiteY20" fmla="*/ 968481 h 10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71460" h="1072469">
                  <a:moveTo>
                    <a:pt x="244160" y="968481"/>
                  </a:moveTo>
                  <a:cubicBezTo>
                    <a:pt x="288610" y="951548"/>
                    <a:pt x="288610" y="962131"/>
                    <a:pt x="333060" y="968481"/>
                  </a:cubicBezTo>
                  <a:cubicBezTo>
                    <a:pt x="377510" y="974831"/>
                    <a:pt x="447360" y="995998"/>
                    <a:pt x="510860" y="1006581"/>
                  </a:cubicBezTo>
                  <a:cubicBezTo>
                    <a:pt x="574360" y="1017164"/>
                    <a:pt x="646327" y="1036214"/>
                    <a:pt x="714060" y="1031981"/>
                  </a:cubicBezTo>
                  <a:cubicBezTo>
                    <a:pt x="781793" y="1027748"/>
                    <a:pt x="849527" y="993881"/>
                    <a:pt x="917260" y="981181"/>
                  </a:cubicBezTo>
                  <a:cubicBezTo>
                    <a:pt x="984993" y="968481"/>
                    <a:pt x="1056960" y="1004464"/>
                    <a:pt x="1120460" y="955781"/>
                  </a:cubicBezTo>
                  <a:cubicBezTo>
                    <a:pt x="1183960" y="907098"/>
                    <a:pt x="1251693" y="754698"/>
                    <a:pt x="1298260" y="689081"/>
                  </a:cubicBezTo>
                  <a:cubicBezTo>
                    <a:pt x="1344827" y="623464"/>
                    <a:pt x="1363877" y="638281"/>
                    <a:pt x="1399860" y="562081"/>
                  </a:cubicBezTo>
                  <a:cubicBezTo>
                    <a:pt x="1435843" y="485881"/>
                    <a:pt x="1465477" y="325014"/>
                    <a:pt x="1514160" y="231881"/>
                  </a:cubicBezTo>
                  <a:cubicBezTo>
                    <a:pt x="1562843" y="138748"/>
                    <a:pt x="1649627" y="24448"/>
                    <a:pt x="1691960" y="3281"/>
                  </a:cubicBezTo>
                  <a:cubicBezTo>
                    <a:pt x="1734293" y="-17886"/>
                    <a:pt x="1732177" y="68898"/>
                    <a:pt x="1768160" y="104881"/>
                  </a:cubicBezTo>
                  <a:cubicBezTo>
                    <a:pt x="1804143" y="140864"/>
                    <a:pt x="1852827" y="172614"/>
                    <a:pt x="1907860" y="219181"/>
                  </a:cubicBezTo>
                  <a:cubicBezTo>
                    <a:pt x="1962893" y="265748"/>
                    <a:pt x="2051793" y="329248"/>
                    <a:pt x="2098360" y="384281"/>
                  </a:cubicBezTo>
                  <a:cubicBezTo>
                    <a:pt x="2144927" y="439314"/>
                    <a:pt x="2161860" y="498581"/>
                    <a:pt x="2187260" y="549381"/>
                  </a:cubicBezTo>
                  <a:cubicBezTo>
                    <a:pt x="2212660" y="600181"/>
                    <a:pt x="2231710" y="634048"/>
                    <a:pt x="2250760" y="689081"/>
                  </a:cubicBezTo>
                  <a:cubicBezTo>
                    <a:pt x="2269810" y="744114"/>
                    <a:pt x="2274043" y="824548"/>
                    <a:pt x="2301560" y="879581"/>
                  </a:cubicBezTo>
                  <a:cubicBezTo>
                    <a:pt x="2329077" y="934614"/>
                    <a:pt x="2337543" y="995998"/>
                    <a:pt x="2415860" y="1019281"/>
                  </a:cubicBezTo>
                  <a:cubicBezTo>
                    <a:pt x="2494177" y="1042564"/>
                    <a:pt x="2771460" y="1019281"/>
                    <a:pt x="2771460" y="1019281"/>
                  </a:cubicBezTo>
                  <a:lnTo>
                    <a:pt x="269560" y="1044681"/>
                  </a:lnTo>
                  <a:cubicBezTo>
                    <a:pt x="-181290" y="1053148"/>
                    <a:pt x="70593" y="1080664"/>
                    <a:pt x="66360" y="1070081"/>
                  </a:cubicBezTo>
                  <a:cubicBezTo>
                    <a:pt x="62127" y="1059498"/>
                    <a:pt x="199710" y="985414"/>
                    <a:pt x="244160" y="9684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40B9FF-957B-804B-AF1E-8CD0E7C377C8}"/>
                </a:ext>
              </a:extLst>
            </p:cNvPr>
            <p:cNvSpPr txBox="1"/>
            <p:nvPr/>
          </p:nvSpPr>
          <p:spPr>
            <a:xfrm>
              <a:off x="5776850" y="1995780"/>
              <a:ext cx="2224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ATAC-seq Signal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DBB1EBD-0F53-BD4F-A851-53DC33500D97}"/>
              </a:ext>
            </a:extLst>
          </p:cNvPr>
          <p:cNvSpPr txBox="1"/>
          <p:nvPr/>
        </p:nvSpPr>
        <p:spPr>
          <a:xfrm>
            <a:off x="672659" y="912746"/>
            <a:ext cx="40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Identifying Cell Cluster “In-Silico”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60DD3-893F-D84E-83DE-C9B030DED5A0}"/>
              </a:ext>
            </a:extLst>
          </p:cNvPr>
          <p:cNvSpPr txBox="1"/>
          <p:nvPr/>
        </p:nvSpPr>
        <p:spPr>
          <a:xfrm>
            <a:off x="3227575" y="6196942"/>
            <a:ext cx="63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Alternative: </a:t>
            </a:r>
            <a:r>
              <a:rPr lang="en-US" dirty="0"/>
              <a:t>Generate snRNA-seq to replace “gene activity scores”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85FCC9-0D12-6B4E-B355-A3A2BF351DCB}"/>
              </a:ext>
            </a:extLst>
          </p:cNvPr>
          <p:cNvSpPr/>
          <p:nvPr/>
        </p:nvSpPr>
        <p:spPr>
          <a:xfrm>
            <a:off x="1802856" y="3132510"/>
            <a:ext cx="1730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Clustering with </a:t>
            </a:r>
            <a:r>
              <a:rPr lang="en-US" dirty="0" err="1"/>
              <a:t>snapATAC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9" grpId="0"/>
      <p:bldP spid="11" grpId="0" animBg="1"/>
      <p:bldP spid="103" grpId="0" animBg="1"/>
      <p:bldP spid="24" grpId="0"/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7CE36C-6484-3849-A0BA-8D382E9EF7F2}"/>
              </a:ext>
            </a:extLst>
          </p:cNvPr>
          <p:cNvGrpSpPr/>
          <p:nvPr/>
        </p:nvGrpSpPr>
        <p:grpSpPr>
          <a:xfrm>
            <a:off x="770041" y="4820319"/>
            <a:ext cx="1869170" cy="1344347"/>
            <a:chOff x="3477819" y="4048059"/>
            <a:chExt cx="1869170" cy="134434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F6D0D05-8AB6-774F-9DE7-B1CEF9779033}"/>
                </a:ext>
              </a:extLst>
            </p:cNvPr>
            <p:cNvGrpSpPr/>
            <p:nvPr/>
          </p:nvGrpSpPr>
          <p:grpSpPr>
            <a:xfrm>
              <a:off x="3495266" y="4986111"/>
              <a:ext cx="474460" cy="352359"/>
              <a:chOff x="1889334" y="3259981"/>
              <a:chExt cx="655085" cy="567200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B995DA0-484A-104B-A68E-0FC38EDCD219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CD3747E-F270-9A41-9C27-73B68EAB3846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CIN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5FC13E0-92CD-464E-8DF6-1E392ED1ED88}"/>
                </a:ext>
              </a:extLst>
            </p:cNvPr>
            <p:cNvGrpSpPr/>
            <p:nvPr/>
          </p:nvGrpSpPr>
          <p:grpSpPr>
            <a:xfrm>
              <a:off x="4099953" y="4988685"/>
              <a:ext cx="474460" cy="403721"/>
              <a:chOff x="1886850" y="3902613"/>
              <a:chExt cx="655085" cy="649879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CFE0E668-2424-8D4A-AE00-FF382C4D5152}"/>
                  </a:ext>
                </a:extLst>
              </p:cNvPr>
              <p:cNvSpPr/>
              <p:nvPr/>
            </p:nvSpPr>
            <p:spPr>
              <a:xfrm>
                <a:off x="1886850" y="3902613"/>
                <a:ext cx="655085" cy="64987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0BBCE04-1F51-8147-A173-BB1911F8B795}"/>
                  </a:ext>
                </a:extLst>
              </p:cNvPr>
              <p:cNvSpPr txBox="1"/>
              <p:nvPr/>
            </p:nvSpPr>
            <p:spPr>
              <a:xfrm>
                <a:off x="1895231" y="3973941"/>
                <a:ext cx="629919" cy="49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mCIN</a:t>
                </a:r>
                <a:endParaRPr lang="en-US" sz="700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6B5CD00-EE42-C645-A105-F011D48C94FA}"/>
                </a:ext>
              </a:extLst>
            </p:cNvPr>
            <p:cNvGrpSpPr/>
            <p:nvPr/>
          </p:nvGrpSpPr>
          <p:grpSpPr>
            <a:xfrm>
              <a:off x="4680126" y="4988685"/>
              <a:ext cx="531360" cy="387497"/>
              <a:chOff x="6605290" y="2350931"/>
              <a:chExt cx="733646" cy="623763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6057F86-9F6C-5B40-9A21-8B4B782464BF}"/>
                  </a:ext>
                </a:extLst>
              </p:cNvPr>
              <p:cNvSpPr/>
              <p:nvPr/>
            </p:nvSpPr>
            <p:spPr>
              <a:xfrm>
                <a:off x="6629379" y="2350931"/>
                <a:ext cx="709556" cy="623763"/>
              </a:xfrm>
              <a:prstGeom prst="rect">
                <a:avLst/>
              </a:prstGeom>
              <a:solidFill>
                <a:srgbClr val="7030A0"/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FDAC2C9-33B0-7143-BAE1-AC88D4ECD88B}"/>
                  </a:ext>
                </a:extLst>
              </p:cNvPr>
              <p:cNvSpPr txBox="1"/>
              <p:nvPr/>
            </p:nvSpPr>
            <p:spPr>
              <a:xfrm>
                <a:off x="6605290" y="2409860"/>
                <a:ext cx="733646" cy="32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CINs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979E738-245A-D84D-A14D-DAF5C977ECF3}"/>
                </a:ext>
              </a:extLst>
            </p:cNvPr>
            <p:cNvGrpSpPr/>
            <p:nvPr/>
          </p:nvGrpSpPr>
          <p:grpSpPr>
            <a:xfrm>
              <a:off x="3564419" y="4048059"/>
              <a:ext cx="474460" cy="352359"/>
              <a:chOff x="1889334" y="3259981"/>
              <a:chExt cx="655085" cy="56720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B396D0-F3D5-3242-BC0E-979A4DE93F75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652A448-9807-944C-9332-59AEA31E41BE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RG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CC3E4F4-D4E6-4C43-BA0A-673D7D88AF86}"/>
                </a:ext>
              </a:extLst>
            </p:cNvPr>
            <p:cNvGrpSpPr/>
            <p:nvPr/>
          </p:nvGrpSpPr>
          <p:grpSpPr>
            <a:xfrm>
              <a:off x="4662679" y="4058308"/>
              <a:ext cx="531360" cy="387497"/>
              <a:chOff x="6605290" y="2350931"/>
              <a:chExt cx="733646" cy="62376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D37358E-2700-9F47-BE52-C08D6DD4C666}"/>
                  </a:ext>
                </a:extLst>
              </p:cNvPr>
              <p:cNvSpPr/>
              <p:nvPr/>
            </p:nvSpPr>
            <p:spPr>
              <a:xfrm>
                <a:off x="6629379" y="2350931"/>
                <a:ext cx="709556" cy="6237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11D81C1-491D-7446-A25F-F3280B851DCA}"/>
                  </a:ext>
                </a:extLst>
              </p:cNvPr>
              <p:cNvSpPr txBox="1"/>
              <p:nvPr/>
            </p:nvSpPr>
            <p:spPr>
              <a:xfrm>
                <a:off x="6605290" y="2409860"/>
                <a:ext cx="733646" cy="32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NBs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BCB80CD-FA2D-C64F-9AEF-74B864008EC4}"/>
                </a:ext>
              </a:extLst>
            </p:cNvPr>
            <p:cNvGrpSpPr/>
            <p:nvPr/>
          </p:nvGrpSpPr>
          <p:grpSpPr>
            <a:xfrm>
              <a:off x="4112002" y="4066719"/>
              <a:ext cx="483854" cy="355118"/>
              <a:chOff x="4245027" y="3057724"/>
              <a:chExt cx="668055" cy="571642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79B70AB-E481-6F4F-8B28-3E6B19F5866F}"/>
                  </a:ext>
                </a:extLst>
              </p:cNvPr>
              <p:cNvSpPr/>
              <p:nvPr/>
            </p:nvSpPr>
            <p:spPr>
              <a:xfrm>
                <a:off x="4245027" y="3057724"/>
                <a:ext cx="610158" cy="57164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693AE82-1961-F140-8004-34E17ADE631A}"/>
                  </a:ext>
                </a:extLst>
              </p:cNvPr>
              <p:cNvSpPr txBox="1"/>
              <p:nvPr/>
            </p:nvSpPr>
            <p:spPr>
              <a:xfrm>
                <a:off x="4284580" y="3088145"/>
                <a:ext cx="628502" cy="49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iPCs</a:t>
                </a:r>
                <a:endParaRPr lang="en-US" sz="700" dirty="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4066FD-3A95-4047-81AA-2766C4AD409E}"/>
                </a:ext>
              </a:extLst>
            </p:cNvPr>
            <p:cNvGrpSpPr/>
            <p:nvPr/>
          </p:nvGrpSpPr>
          <p:grpSpPr>
            <a:xfrm>
              <a:off x="3477819" y="4473609"/>
              <a:ext cx="531360" cy="387497"/>
              <a:chOff x="4171284" y="5416869"/>
              <a:chExt cx="733646" cy="62376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2C10C74-322E-B54C-A6F2-1A2FCE0A91EF}"/>
                  </a:ext>
                </a:extLst>
              </p:cNvPr>
              <p:cNvSpPr/>
              <p:nvPr/>
            </p:nvSpPr>
            <p:spPr>
              <a:xfrm>
                <a:off x="4195373" y="5416869"/>
                <a:ext cx="709556" cy="623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CBFEB0-D49D-4346-B073-314E95165980}"/>
                  </a:ext>
                </a:extLst>
              </p:cNvPr>
              <p:cNvSpPr txBox="1"/>
              <p:nvPr/>
            </p:nvSpPr>
            <p:spPr>
              <a:xfrm>
                <a:off x="4171284" y="5475798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3A1B044-7D3B-FB41-8D9A-6904033A293B}"/>
                </a:ext>
              </a:extLst>
            </p:cNvPr>
            <p:cNvGrpSpPr/>
            <p:nvPr/>
          </p:nvGrpSpPr>
          <p:grpSpPr>
            <a:xfrm>
              <a:off x="4068685" y="4487015"/>
              <a:ext cx="531360" cy="387497"/>
              <a:chOff x="6619532" y="5383337"/>
              <a:chExt cx="733646" cy="62376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FDC118-E19A-4F4C-852F-713F7208CCAC}"/>
                  </a:ext>
                </a:extLst>
              </p:cNvPr>
              <p:cNvSpPr/>
              <p:nvPr/>
            </p:nvSpPr>
            <p:spPr>
              <a:xfrm>
                <a:off x="6643621" y="5383337"/>
                <a:ext cx="709556" cy="6237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C41E2D4-3B72-2B4F-B50A-4A5468A2ECF1}"/>
                  </a:ext>
                </a:extLst>
              </p:cNvPr>
              <p:cNvSpPr txBox="1"/>
              <p:nvPr/>
            </p:nvSpPr>
            <p:spPr>
              <a:xfrm>
                <a:off x="6619532" y="5442266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1CB0DF1-9DE4-A143-8B3F-A807288E3C74}"/>
                </a:ext>
              </a:extLst>
            </p:cNvPr>
            <p:cNvGrpSpPr/>
            <p:nvPr/>
          </p:nvGrpSpPr>
          <p:grpSpPr>
            <a:xfrm>
              <a:off x="4653910" y="4482413"/>
              <a:ext cx="693079" cy="401055"/>
              <a:chOff x="8948164" y="5395045"/>
              <a:chExt cx="956930" cy="645587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A6C56DE-1BCD-D34A-9789-B387C6E0D32B}"/>
                  </a:ext>
                </a:extLst>
              </p:cNvPr>
              <p:cNvSpPr/>
              <p:nvPr/>
            </p:nvSpPr>
            <p:spPr>
              <a:xfrm>
                <a:off x="8948164" y="5395045"/>
                <a:ext cx="863879" cy="6455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A08F01-8737-6D44-86DB-8968A13D7E82}"/>
                  </a:ext>
                </a:extLst>
              </p:cNvPr>
              <p:cNvSpPr txBox="1"/>
              <p:nvPr/>
            </p:nvSpPr>
            <p:spPr>
              <a:xfrm>
                <a:off x="8948164" y="5456227"/>
                <a:ext cx="956930" cy="49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r>
                  <a:rPr lang="en-US" sz="700" dirty="0"/>
                  <a:t>/</a:t>
                </a:r>
              </a:p>
              <a:p>
                <a:r>
                  <a:rPr lang="en-US" sz="700" dirty="0"/>
                  <a:t>LGE OB </a:t>
                </a:r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6CD25FB-8A05-6C4B-866C-CD952DABFC4A}"/>
              </a:ext>
            </a:extLst>
          </p:cNvPr>
          <p:cNvGrpSpPr/>
          <p:nvPr/>
        </p:nvGrpSpPr>
        <p:grpSpPr>
          <a:xfrm>
            <a:off x="214141" y="1981347"/>
            <a:ext cx="2703877" cy="2721109"/>
            <a:chOff x="7299413" y="2487687"/>
            <a:chExt cx="2703877" cy="2721109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79C0657-9006-434C-A752-62AB70E76798}"/>
                </a:ext>
              </a:extLst>
            </p:cNvPr>
            <p:cNvSpPr txBox="1"/>
            <p:nvPr/>
          </p:nvSpPr>
          <p:spPr>
            <a:xfrm>
              <a:off x="8181244" y="4839464"/>
              <a:ext cx="1282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A6D4DD2-F518-4E48-958A-E6FEFD781F00}"/>
                </a:ext>
              </a:extLst>
            </p:cNvPr>
            <p:cNvSpPr txBox="1"/>
            <p:nvPr/>
          </p:nvSpPr>
          <p:spPr>
            <a:xfrm rot="16200000">
              <a:off x="6859047" y="3447812"/>
              <a:ext cx="1250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UMAP-2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1C09C80-0B2D-C24B-8FE3-BF26EA4E998A}"/>
                </a:ext>
              </a:extLst>
            </p:cNvPr>
            <p:cNvCxnSpPr/>
            <p:nvPr/>
          </p:nvCxnSpPr>
          <p:spPr>
            <a:xfrm>
              <a:off x="7653629" y="2487687"/>
              <a:ext cx="0" cy="22339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1983B70-7E42-A944-9E74-7BCC5E69E8D0}"/>
                </a:ext>
              </a:extLst>
            </p:cNvPr>
            <p:cNvCxnSpPr/>
            <p:nvPr/>
          </p:nvCxnSpPr>
          <p:spPr>
            <a:xfrm>
              <a:off x="7642054" y="4721600"/>
              <a:ext cx="2361236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333AF83-42B7-AA45-AFFF-07FE8EE2D877}"/>
                  </a:ext>
                </a:extLst>
              </p14:cNvPr>
              <p14:cNvContentPartPr/>
              <p14:nvPr/>
            </p14:nvContentPartPr>
            <p14:xfrm>
              <a:off x="770041" y="2118561"/>
              <a:ext cx="531360" cy="524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333AF83-42B7-AA45-AFFF-07FE8EE2D8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521" y="2098041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63C9DF1-3F0B-614B-A7DE-C403B3293014}"/>
                  </a:ext>
                </a:extLst>
              </p14:cNvPr>
              <p14:cNvContentPartPr/>
              <p14:nvPr/>
            </p14:nvContentPartPr>
            <p14:xfrm>
              <a:off x="2113148" y="2435888"/>
              <a:ext cx="531360" cy="5241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63C9DF1-3F0B-614B-A7DE-C403B32930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628" y="2415368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639D7A8-8751-6541-8FA1-6DDEDA318A1A}"/>
                  </a:ext>
                </a:extLst>
              </p14:cNvPr>
              <p14:cNvContentPartPr/>
              <p14:nvPr/>
            </p14:nvContentPartPr>
            <p14:xfrm>
              <a:off x="1847468" y="3047876"/>
              <a:ext cx="531360" cy="5241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639D7A8-8751-6541-8FA1-6DDEDA318A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6948" y="3027356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632B25C-CC72-F348-864E-641A6F9C1901}"/>
                  </a:ext>
                </a:extLst>
              </p14:cNvPr>
              <p14:cNvContentPartPr/>
              <p14:nvPr/>
            </p14:nvContentPartPr>
            <p14:xfrm>
              <a:off x="2334961" y="2751936"/>
              <a:ext cx="531360" cy="5241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632B25C-CC72-F348-864E-641A6F9C19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4441" y="2731416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1801266-DDF5-C342-9DE4-ADEBFEBFFDE6}"/>
                  </a:ext>
                </a:extLst>
              </p14:cNvPr>
              <p14:cNvContentPartPr/>
              <p14:nvPr/>
            </p14:nvContentPartPr>
            <p14:xfrm>
              <a:off x="848745" y="2751936"/>
              <a:ext cx="531360" cy="5241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1801266-DDF5-C342-9DE4-ADEBFEBFFD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8225" y="2731416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7522468-BA80-B14B-BB6D-AA0DF7209A20}"/>
                  </a:ext>
                </a:extLst>
              </p14:cNvPr>
              <p14:cNvContentPartPr/>
              <p14:nvPr/>
            </p14:nvContentPartPr>
            <p14:xfrm>
              <a:off x="1667992" y="3517359"/>
              <a:ext cx="531360" cy="524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7522468-BA80-B14B-BB6D-AA0DF7209A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7472" y="3496839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32FACBE-27CB-EE42-9D0E-D4D380F4DDC9}"/>
                  </a:ext>
                </a:extLst>
              </p14:cNvPr>
              <p14:cNvContentPartPr/>
              <p14:nvPr/>
            </p14:nvContentPartPr>
            <p14:xfrm>
              <a:off x="1567370" y="2810524"/>
              <a:ext cx="531360" cy="5241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32FACBE-27CB-EE42-9D0E-D4D380F4DD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6850" y="2790004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A2F7834-CFD2-EE40-9836-48E89DCF801B}"/>
                  </a:ext>
                </a:extLst>
              </p14:cNvPr>
              <p14:cNvContentPartPr/>
              <p14:nvPr/>
            </p14:nvContentPartPr>
            <p14:xfrm>
              <a:off x="1301401" y="2613256"/>
              <a:ext cx="531360" cy="524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A2F7834-CFD2-EE40-9836-48E89DCF80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881" y="2592736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CEDE401-9971-D14D-895E-E0B985CEADCC}"/>
                  </a:ext>
                </a:extLst>
              </p14:cNvPr>
              <p14:cNvContentPartPr/>
              <p14:nvPr/>
            </p14:nvContentPartPr>
            <p14:xfrm>
              <a:off x="1126688" y="2128993"/>
              <a:ext cx="531360" cy="5241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CEDE401-9971-D14D-895E-E0B985CEAD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6168" y="2108473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F39FA84-3E88-EB46-A173-8F3412FE2B2E}"/>
                  </a:ext>
                </a:extLst>
              </p14:cNvPr>
              <p14:cNvContentPartPr/>
              <p14:nvPr/>
            </p14:nvContentPartPr>
            <p14:xfrm>
              <a:off x="1516221" y="2147684"/>
              <a:ext cx="531360" cy="5241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F39FA84-3E88-EB46-A173-8F3412FE2B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95701" y="2127164"/>
                <a:ext cx="572400" cy="565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E4DAABC-28CA-A846-A605-1B1BBA0A20A2}"/>
              </a:ext>
            </a:extLst>
          </p:cNvPr>
          <p:cNvCxnSpPr>
            <a:cxnSpLocks/>
          </p:cNvCxnSpPr>
          <p:nvPr/>
        </p:nvCxnSpPr>
        <p:spPr>
          <a:xfrm flipV="1">
            <a:off x="2959120" y="2585968"/>
            <a:ext cx="763982" cy="25055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4CD5D1-CB2A-4C4E-8E80-BAB966D433D5}"/>
              </a:ext>
            </a:extLst>
          </p:cNvPr>
          <p:cNvGrpSpPr/>
          <p:nvPr/>
        </p:nvGrpSpPr>
        <p:grpSpPr>
          <a:xfrm>
            <a:off x="4017722" y="1656467"/>
            <a:ext cx="5088514" cy="2123178"/>
            <a:chOff x="4017722" y="1656467"/>
            <a:chExt cx="5088514" cy="2123178"/>
          </a:xfrm>
        </p:grpSpPr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C47E3C10-EBB2-D347-9BBE-95FA309D3FEE}"/>
                </a:ext>
              </a:extLst>
            </p:cNvPr>
            <p:cNvSpPr/>
            <p:nvPr/>
          </p:nvSpPr>
          <p:spPr>
            <a:xfrm>
              <a:off x="6411798" y="2262148"/>
              <a:ext cx="520319" cy="29703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C2EFCA8-0D51-BC4C-BEA6-1C1A8CB249DE}"/>
                </a:ext>
              </a:extLst>
            </p:cNvPr>
            <p:cNvGrpSpPr/>
            <p:nvPr/>
          </p:nvGrpSpPr>
          <p:grpSpPr>
            <a:xfrm>
              <a:off x="4123029" y="1656467"/>
              <a:ext cx="474460" cy="352359"/>
              <a:chOff x="1889334" y="3259981"/>
              <a:chExt cx="655085" cy="567200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F991813-2387-3045-B6E4-6372691DDBC6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8D722321-3BA5-6C49-B587-815322D81E15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RG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FEFFDB4-D770-4343-A2C8-8E80C52F63ED}"/>
                </a:ext>
              </a:extLst>
            </p:cNvPr>
            <p:cNvGrpSpPr/>
            <p:nvPr/>
          </p:nvGrpSpPr>
          <p:grpSpPr>
            <a:xfrm>
              <a:off x="4107161" y="2190116"/>
              <a:ext cx="483854" cy="355118"/>
              <a:chOff x="4245027" y="3057724"/>
              <a:chExt cx="668055" cy="571642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38D7EFA3-0AD8-214E-A886-BEE650C7C184}"/>
                  </a:ext>
                </a:extLst>
              </p:cNvPr>
              <p:cNvSpPr/>
              <p:nvPr/>
            </p:nvSpPr>
            <p:spPr>
              <a:xfrm>
                <a:off x="4245027" y="3057724"/>
                <a:ext cx="610158" cy="57164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FE00BFC4-81FB-684D-B910-C360DB71C151}"/>
                  </a:ext>
                </a:extLst>
              </p:cNvPr>
              <p:cNvSpPr txBox="1"/>
              <p:nvPr/>
            </p:nvSpPr>
            <p:spPr>
              <a:xfrm>
                <a:off x="4284580" y="3088145"/>
                <a:ext cx="628502" cy="49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iPCs</a:t>
                </a:r>
                <a:endParaRPr lang="en-US" sz="700" dirty="0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6B63EB3-B280-C543-8798-A69FD1B6C60B}"/>
                </a:ext>
              </a:extLst>
            </p:cNvPr>
            <p:cNvGrpSpPr/>
            <p:nvPr/>
          </p:nvGrpSpPr>
          <p:grpSpPr>
            <a:xfrm>
              <a:off x="4043589" y="2653153"/>
              <a:ext cx="531360" cy="387497"/>
              <a:chOff x="4171284" y="5416869"/>
              <a:chExt cx="733646" cy="623763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F869B828-3E4C-EB47-8845-AE0EC28303BF}"/>
                  </a:ext>
                </a:extLst>
              </p:cNvPr>
              <p:cNvSpPr/>
              <p:nvPr/>
            </p:nvSpPr>
            <p:spPr>
              <a:xfrm>
                <a:off x="4195373" y="5416869"/>
                <a:ext cx="709556" cy="623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45507EC-E369-AE46-9D48-F071600E1B05}"/>
                  </a:ext>
                </a:extLst>
              </p:cNvPr>
              <p:cNvSpPr txBox="1"/>
              <p:nvPr/>
            </p:nvSpPr>
            <p:spPr>
              <a:xfrm>
                <a:off x="4171284" y="5475798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9AD41C5-9407-2D48-A64E-4F6C78CD6303}"/>
                </a:ext>
              </a:extLst>
            </p:cNvPr>
            <p:cNvGrpSpPr/>
            <p:nvPr/>
          </p:nvGrpSpPr>
          <p:grpSpPr>
            <a:xfrm>
              <a:off x="4017722" y="3383770"/>
              <a:ext cx="531360" cy="387497"/>
              <a:chOff x="6619532" y="5383337"/>
              <a:chExt cx="733646" cy="623763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75755DC8-378B-A445-91F9-C099F0F624EB}"/>
                  </a:ext>
                </a:extLst>
              </p:cNvPr>
              <p:cNvSpPr/>
              <p:nvPr/>
            </p:nvSpPr>
            <p:spPr>
              <a:xfrm>
                <a:off x="6643621" y="5383337"/>
                <a:ext cx="709556" cy="6237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528ED05B-A338-9143-B123-445B475B0146}"/>
                  </a:ext>
                </a:extLst>
              </p:cNvPr>
              <p:cNvSpPr txBox="1"/>
              <p:nvPr/>
            </p:nvSpPr>
            <p:spPr>
              <a:xfrm>
                <a:off x="6619532" y="5442266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12C12D-75D1-CD4A-B5C6-54DC1885A874}"/>
                </a:ext>
              </a:extLst>
            </p:cNvPr>
            <p:cNvGrpSpPr/>
            <p:nvPr/>
          </p:nvGrpSpPr>
          <p:grpSpPr>
            <a:xfrm>
              <a:off x="4549081" y="1696593"/>
              <a:ext cx="4557155" cy="2083052"/>
              <a:chOff x="4620711" y="1742726"/>
              <a:chExt cx="5823987" cy="3492195"/>
            </a:xfrm>
          </p:grpSpPr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DBB91CB9-6A30-EB40-90EE-760388195F42}"/>
                  </a:ext>
                </a:extLst>
              </p:cNvPr>
              <p:cNvSpPr/>
              <p:nvPr/>
            </p:nvSpPr>
            <p:spPr>
              <a:xfrm>
                <a:off x="9318241" y="2711854"/>
                <a:ext cx="800100" cy="453269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94335B11-65A3-6843-BAAE-9859567A48D9}"/>
                  </a:ext>
                </a:extLst>
              </p:cNvPr>
              <p:cNvSpPr/>
              <p:nvPr/>
            </p:nvSpPr>
            <p:spPr>
              <a:xfrm>
                <a:off x="5969711" y="3201528"/>
                <a:ext cx="800100" cy="71120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8F47ED25-3B6F-2549-92B6-0D03C78A6972}"/>
                  </a:ext>
                </a:extLst>
              </p:cNvPr>
              <p:cNvSpPr/>
              <p:nvPr/>
            </p:nvSpPr>
            <p:spPr>
              <a:xfrm>
                <a:off x="5938439" y="4523376"/>
                <a:ext cx="800100" cy="71120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BC9768CA-3221-704D-9D40-5917610EC4ED}"/>
                  </a:ext>
                </a:extLst>
              </p:cNvPr>
              <p:cNvSpPr/>
              <p:nvPr/>
            </p:nvSpPr>
            <p:spPr>
              <a:xfrm>
                <a:off x="9332330" y="1951013"/>
                <a:ext cx="800100" cy="453269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000A509-54EE-2541-9828-B446FA0CC90D}"/>
                  </a:ext>
                </a:extLst>
              </p:cNvPr>
              <p:cNvSpPr/>
              <p:nvPr/>
            </p:nvSpPr>
            <p:spPr>
              <a:xfrm>
                <a:off x="4620711" y="1742726"/>
                <a:ext cx="800099" cy="71120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7AAEAC89-9763-A846-A6F8-DCBC1DA4685F}"/>
                  </a:ext>
                </a:extLst>
              </p:cNvPr>
              <p:cNvSpPr/>
              <p:nvPr/>
            </p:nvSpPr>
            <p:spPr>
              <a:xfrm flipH="1">
                <a:off x="7284966" y="1933946"/>
                <a:ext cx="626959" cy="465804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AD0789A7-59D0-144C-AC06-18CCB415499D}"/>
                  </a:ext>
                </a:extLst>
              </p:cNvPr>
              <p:cNvSpPr/>
              <p:nvPr/>
            </p:nvSpPr>
            <p:spPr>
              <a:xfrm>
                <a:off x="5216592" y="3470523"/>
                <a:ext cx="800100" cy="453269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65CE1A01-E707-3B49-B518-F680D627AFAD}"/>
                  </a:ext>
                </a:extLst>
              </p:cNvPr>
              <p:cNvSpPr/>
              <p:nvPr/>
            </p:nvSpPr>
            <p:spPr>
              <a:xfrm>
                <a:off x="8532231" y="3424422"/>
                <a:ext cx="800099" cy="453268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41CE329B-2770-EC46-82C4-F6A38CECFFFB}"/>
                  </a:ext>
                </a:extLst>
              </p:cNvPr>
              <p:cNvSpPr/>
              <p:nvPr/>
            </p:nvSpPr>
            <p:spPr>
              <a:xfrm>
                <a:off x="8532230" y="4778923"/>
                <a:ext cx="800100" cy="453269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28FBD399-8B2C-0A44-8CE6-2B049840251C}"/>
                  </a:ext>
                </a:extLst>
              </p:cNvPr>
              <p:cNvSpPr/>
              <p:nvPr/>
            </p:nvSpPr>
            <p:spPr>
              <a:xfrm>
                <a:off x="6880418" y="4781653"/>
                <a:ext cx="800099" cy="453268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D4FA85D4-F8CD-754D-9EAC-821D38E3D9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6947" y="2391073"/>
                <a:ext cx="5631653" cy="2263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F2767724-8606-CF49-B615-6E1F1ACE3817}"/>
                  </a:ext>
                </a:extLst>
              </p:cNvPr>
              <p:cNvSpPr/>
              <p:nvPr/>
            </p:nvSpPr>
            <p:spPr>
              <a:xfrm>
                <a:off x="5983089" y="2477648"/>
                <a:ext cx="800100" cy="71120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92D93042-4BBB-F841-AD4B-624011E5D2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7151" y="3153809"/>
                <a:ext cx="5631653" cy="2263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0FA0EA5B-5036-8D49-AEF1-767498DC3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3045" y="3890097"/>
                <a:ext cx="5631653" cy="2263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AE178A3F-899B-A34B-A50D-25F2EB552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7151" y="5209561"/>
                <a:ext cx="5631653" cy="2263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9DA941-3BFD-F94D-97B2-76F65834A87A}"/>
                </a:ext>
              </a:extLst>
            </p:cNvPr>
            <p:cNvSpPr txBox="1"/>
            <p:nvPr/>
          </p:nvSpPr>
          <p:spPr>
            <a:xfrm rot="5400000">
              <a:off x="4195494" y="3032562"/>
              <a:ext cx="42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911F3B1-7695-1C47-99D0-9F731EC0E4D8}"/>
                </a:ext>
              </a:extLst>
            </p:cNvPr>
            <p:cNvSpPr txBox="1"/>
            <p:nvPr/>
          </p:nvSpPr>
          <p:spPr>
            <a:xfrm rot="5400000">
              <a:off x="6644512" y="2982554"/>
              <a:ext cx="42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492FFD5-023C-6D45-A930-91FD38FBFA25}"/>
              </a:ext>
            </a:extLst>
          </p:cNvPr>
          <p:cNvSpPr txBox="1"/>
          <p:nvPr/>
        </p:nvSpPr>
        <p:spPr>
          <a:xfrm>
            <a:off x="2715545" y="1555360"/>
            <a:ext cx="127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Calling and Annotation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776857-7175-6545-96C0-1C57461ACDFB}"/>
              </a:ext>
            </a:extLst>
          </p:cNvPr>
          <p:cNvGrpSpPr/>
          <p:nvPr/>
        </p:nvGrpSpPr>
        <p:grpSpPr>
          <a:xfrm>
            <a:off x="4720185" y="4177314"/>
            <a:ext cx="4425276" cy="481227"/>
            <a:chOff x="4720185" y="4177314"/>
            <a:chExt cx="4425276" cy="48122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C1A1764-5026-7943-A0BD-331770E368A8}"/>
                </a:ext>
              </a:extLst>
            </p:cNvPr>
            <p:cNvGrpSpPr/>
            <p:nvPr/>
          </p:nvGrpSpPr>
          <p:grpSpPr>
            <a:xfrm>
              <a:off x="4720185" y="4177314"/>
              <a:ext cx="4425276" cy="481227"/>
              <a:chOff x="4720185" y="4177314"/>
              <a:chExt cx="4425276" cy="481227"/>
            </a:xfrm>
          </p:grpSpPr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0D5B094B-0D9B-0044-BC82-DF5218F16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0185" y="4422316"/>
                <a:ext cx="4406657" cy="13499"/>
              </a:xfrm>
              <a:prstGeom prst="line">
                <a:avLst/>
              </a:prstGeom>
              <a:ln w="412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3699EA73-4292-2349-8547-BAD9DECC0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5461" y="4177314"/>
                <a:ext cx="0" cy="458953"/>
              </a:xfrm>
              <a:prstGeom prst="line">
                <a:avLst/>
              </a:prstGeom>
              <a:ln w="412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67F59D54-BECC-D44F-AFBA-6E4BBBDB8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0185" y="4199588"/>
                <a:ext cx="0" cy="458953"/>
              </a:xfrm>
              <a:prstGeom prst="line">
                <a:avLst/>
              </a:prstGeom>
              <a:ln w="412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C61CF5-BB09-2A4B-8E1C-3D6F50D6B3BE}"/>
                </a:ext>
              </a:extLst>
            </p:cNvPr>
            <p:cNvSpPr txBox="1"/>
            <p:nvPr/>
          </p:nvSpPr>
          <p:spPr>
            <a:xfrm>
              <a:off x="6426770" y="4237650"/>
              <a:ext cx="11227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+/-500kb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F674818-C30C-D942-ADCF-362BFAA0FD06}"/>
              </a:ext>
            </a:extLst>
          </p:cNvPr>
          <p:cNvSpPr txBox="1"/>
          <p:nvPr/>
        </p:nvSpPr>
        <p:spPr>
          <a:xfrm>
            <a:off x="5311871" y="4688600"/>
            <a:ext cx="324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Correlate Signal of Distal Peak to Gene Promoter over all clusters 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289F6D7-6A23-3A46-BD33-A35C7622816B}"/>
              </a:ext>
            </a:extLst>
          </p:cNvPr>
          <p:cNvSpPr txBox="1"/>
          <p:nvPr/>
        </p:nvSpPr>
        <p:spPr>
          <a:xfrm>
            <a:off x="672658" y="912746"/>
            <a:ext cx="434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Linking Cis-Regulatory Elements to Genes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E44F8CE0-9D18-DA40-B9CB-9537BA9068B7}"/>
              </a:ext>
            </a:extLst>
          </p:cNvPr>
          <p:cNvSpPr/>
          <p:nvPr/>
        </p:nvSpPr>
        <p:spPr>
          <a:xfrm>
            <a:off x="6746518" y="4022567"/>
            <a:ext cx="718439" cy="173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44BF417-67B1-0B48-B924-0C7A0F554F5F}"/>
              </a:ext>
            </a:extLst>
          </p:cNvPr>
          <p:cNvSpPr txBox="1"/>
          <p:nvPr/>
        </p:nvSpPr>
        <p:spPr>
          <a:xfrm>
            <a:off x="4721281" y="5668938"/>
            <a:ext cx="549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Alternative: </a:t>
            </a:r>
            <a:r>
              <a:rPr lang="en-US" dirty="0"/>
              <a:t>Borrow TAD data from other brain tissues to define enhancer-promoter boundaries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792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5" grpId="0"/>
      <p:bldP spid="349" grpId="0" animBg="1"/>
      <p:bldP spid="35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57CE36C-6484-3849-A0BA-8D382E9EF7F2}"/>
              </a:ext>
            </a:extLst>
          </p:cNvPr>
          <p:cNvGrpSpPr/>
          <p:nvPr/>
        </p:nvGrpSpPr>
        <p:grpSpPr>
          <a:xfrm>
            <a:off x="770041" y="4820319"/>
            <a:ext cx="1869170" cy="1344347"/>
            <a:chOff x="3477819" y="4048059"/>
            <a:chExt cx="1869170" cy="134434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F6D0D05-8AB6-774F-9DE7-B1CEF9779033}"/>
                </a:ext>
              </a:extLst>
            </p:cNvPr>
            <p:cNvGrpSpPr/>
            <p:nvPr/>
          </p:nvGrpSpPr>
          <p:grpSpPr>
            <a:xfrm>
              <a:off x="3495266" y="4986111"/>
              <a:ext cx="474460" cy="352359"/>
              <a:chOff x="1889334" y="3259981"/>
              <a:chExt cx="655085" cy="567200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B995DA0-484A-104B-A68E-0FC38EDCD219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CD3747E-F270-9A41-9C27-73B68EAB3846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CIN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5FC13E0-92CD-464E-8DF6-1E392ED1ED88}"/>
                </a:ext>
              </a:extLst>
            </p:cNvPr>
            <p:cNvGrpSpPr/>
            <p:nvPr/>
          </p:nvGrpSpPr>
          <p:grpSpPr>
            <a:xfrm>
              <a:off x="4099953" y="4988685"/>
              <a:ext cx="474460" cy="403721"/>
              <a:chOff x="1886850" y="3902613"/>
              <a:chExt cx="655085" cy="649879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CFE0E668-2424-8D4A-AE00-FF382C4D5152}"/>
                  </a:ext>
                </a:extLst>
              </p:cNvPr>
              <p:cNvSpPr/>
              <p:nvPr/>
            </p:nvSpPr>
            <p:spPr>
              <a:xfrm>
                <a:off x="1886850" y="3902613"/>
                <a:ext cx="655085" cy="64987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0BBCE04-1F51-8147-A173-BB1911F8B795}"/>
                  </a:ext>
                </a:extLst>
              </p:cNvPr>
              <p:cNvSpPr txBox="1"/>
              <p:nvPr/>
            </p:nvSpPr>
            <p:spPr>
              <a:xfrm>
                <a:off x="1895231" y="3973941"/>
                <a:ext cx="629919" cy="49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mCIN</a:t>
                </a:r>
                <a:endParaRPr lang="en-US" sz="700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6B5CD00-EE42-C645-A105-F011D48C94FA}"/>
                </a:ext>
              </a:extLst>
            </p:cNvPr>
            <p:cNvGrpSpPr/>
            <p:nvPr/>
          </p:nvGrpSpPr>
          <p:grpSpPr>
            <a:xfrm>
              <a:off x="4680126" y="4988685"/>
              <a:ext cx="531360" cy="387497"/>
              <a:chOff x="6605290" y="2350931"/>
              <a:chExt cx="733646" cy="623763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6057F86-9F6C-5B40-9A21-8B4B782464BF}"/>
                  </a:ext>
                </a:extLst>
              </p:cNvPr>
              <p:cNvSpPr/>
              <p:nvPr/>
            </p:nvSpPr>
            <p:spPr>
              <a:xfrm>
                <a:off x="6629379" y="2350931"/>
                <a:ext cx="709556" cy="623763"/>
              </a:xfrm>
              <a:prstGeom prst="rect">
                <a:avLst/>
              </a:prstGeom>
              <a:solidFill>
                <a:srgbClr val="7030A0"/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FDAC2C9-33B0-7143-BAE1-AC88D4ECD88B}"/>
                  </a:ext>
                </a:extLst>
              </p:cNvPr>
              <p:cNvSpPr txBox="1"/>
              <p:nvPr/>
            </p:nvSpPr>
            <p:spPr>
              <a:xfrm>
                <a:off x="6605290" y="2409860"/>
                <a:ext cx="733646" cy="32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CINs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979E738-245A-D84D-A14D-DAF5C977ECF3}"/>
                </a:ext>
              </a:extLst>
            </p:cNvPr>
            <p:cNvGrpSpPr/>
            <p:nvPr/>
          </p:nvGrpSpPr>
          <p:grpSpPr>
            <a:xfrm>
              <a:off x="3564419" y="4048059"/>
              <a:ext cx="474460" cy="352359"/>
              <a:chOff x="1889334" y="3259981"/>
              <a:chExt cx="655085" cy="56720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7B396D0-F3D5-3242-BC0E-979A4DE93F75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652A448-9807-944C-9332-59AEA31E41BE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RG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CC3E4F4-D4E6-4C43-BA0A-673D7D88AF86}"/>
                </a:ext>
              </a:extLst>
            </p:cNvPr>
            <p:cNvGrpSpPr/>
            <p:nvPr/>
          </p:nvGrpSpPr>
          <p:grpSpPr>
            <a:xfrm>
              <a:off x="4662679" y="4058308"/>
              <a:ext cx="531360" cy="387497"/>
              <a:chOff x="6605290" y="2350931"/>
              <a:chExt cx="733646" cy="62376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D37358E-2700-9F47-BE52-C08D6DD4C666}"/>
                  </a:ext>
                </a:extLst>
              </p:cNvPr>
              <p:cNvSpPr/>
              <p:nvPr/>
            </p:nvSpPr>
            <p:spPr>
              <a:xfrm>
                <a:off x="6629379" y="2350931"/>
                <a:ext cx="709556" cy="6237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11D81C1-491D-7446-A25F-F3280B851DCA}"/>
                  </a:ext>
                </a:extLst>
              </p:cNvPr>
              <p:cNvSpPr txBox="1"/>
              <p:nvPr/>
            </p:nvSpPr>
            <p:spPr>
              <a:xfrm>
                <a:off x="6605290" y="2409860"/>
                <a:ext cx="733646" cy="32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NBs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BCB80CD-FA2D-C64F-9AEF-74B864008EC4}"/>
                </a:ext>
              </a:extLst>
            </p:cNvPr>
            <p:cNvGrpSpPr/>
            <p:nvPr/>
          </p:nvGrpSpPr>
          <p:grpSpPr>
            <a:xfrm>
              <a:off x="4112002" y="4066719"/>
              <a:ext cx="483854" cy="355118"/>
              <a:chOff x="4245027" y="3057724"/>
              <a:chExt cx="668055" cy="571642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679B70AB-E481-6F4F-8B28-3E6B19F5866F}"/>
                  </a:ext>
                </a:extLst>
              </p:cNvPr>
              <p:cNvSpPr/>
              <p:nvPr/>
            </p:nvSpPr>
            <p:spPr>
              <a:xfrm>
                <a:off x="4245027" y="3057724"/>
                <a:ext cx="610158" cy="57164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693AE82-1961-F140-8004-34E17ADE631A}"/>
                  </a:ext>
                </a:extLst>
              </p:cNvPr>
              <p:cNvSpPr txBox="1"/>
              <p:nvPr/>
            </p:nvSpPr>
            <p:spPr>
              <a:xfrm>
                <a:off x="4284580" y="3088145"/>
                <a:ext cx="628502" cy="49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iPCs</a:t>
                </a:r>
                <a:endParaRPr lang="en-US" sz="700" dirty="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4066FD-3A95-4047-81AA-2766C4AD409E}"/>
                </a:ext>
              </a:extLst>
            </p:cNvPr>
            <p:cNvGrpSpPr/>
            <p:nvPr/>
          </p:nvGrpSpPr>
          <p:grpSpPr>
            <a:xfrm>
              <a:off x="3477819" y="4473609"/>
              <a:ext cx="531360" cy="387497"/>
              <a:chOff x="4171284" y="5416869"/>
              <a:chExt cx="733646" cy="62376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2C10C74-322E-B54C-A6F2-1A2FCE0A91EF}"/>
                  </a:ext>
                </a:extLst>
              </p:cNvPr>
              <p:cNvSpPr/>
              <p:nvPr/>
            </p:nvSpPr>
            <p:spPr>
              <a:xfrm>
                <a:off x="4195373" y="5416869"/>
                <a:ext cx="709556" cy="623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CBFEB0-D49D-4346-B073-314E95165980}"/>
                  </a:ext>
                </a:extLst>
              </p:cNvPr>
              <p:cNvSpPr txBox="1"/>
              <p:nvPr/>
            </p:nvSpPr>
            <p:spPr>
              <a:xfrm>
                <a:off x="4171284" y="5475798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3A1B044-7D3B-FB41-8D9A-6904033A293B}"/>
                </a:ext>
              </a:extLst>
            </p:cNvPr>
            <p:cNvGrpSpPr/>
            <p:nvPr/>
          </p:nvGrpSpPr>
          <p:grpSpPr>
            <a:xfrm>
              <a:off x="4068685" y="4487015"/>
              <a:ext cx="531360" cy="387497"/>
              <a:chOff x="6619532" y="5383337"/>
              <a:chExt cx="733646" cy="62376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8FDC118-E19A-4F4C-852F-713F7208CCAC}"/>
                  </a:ext>
                </a:extLst>
              </p:cNvPr>
              <p:cNvSpPr/>
              <p:nvPr/>
            </p:nvSpPr>
            <p:spPr>
              <a:xfrm>
                <a:off x="6643621" y="5383337"/>
                <a:ext cx="709556" cy="6237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C41E2D4-3B72-2B4F-B50A-4A5468A2ECF1}"/>
                  </a:ext>
                </a:extLst>
              </p:cNvPr>
              <p:cNvSpPr txBox="1"/>
              <p:nvPr/>
            </p:nvSpPr>
            <p:spPr>
              <a:xfrm>
                <a:off x="6619532" y="5442266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1CB0DF1-9DE4-A143-8B3F-A807288E3C74}"/>
                </a:ext>
              </a:extLst>
            </p:cNvPr>
            <p:cNvGrpSpPr/>
            <p:nvPr/>
          </p:nvGrpSpPr>
          <p:grpSpPr>
            <a:xfrm>
              <a:off x="4653910" y="4482413"/>
              <a:ext cx="693079" cy="401055"/>
              <a:chOff x="8948164" y="5395045"/>
              <a:chExt cx="956930" cy="645587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A6C56DE-1BCD-D34A-9789-B387C6E0D32B}"/>
                  </a:ext>
                </a:extLst>
              </p:cNvPr>
              <p:cNvSpPr/>
              <p:nvPr/>
            </p:nvSpPr>
            <p:spPr>
              <a:xfrm>
                <a:off x="8948164" y="5395045"/>
                <a:ext cx="863879" cy="6455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A08F01-8737-6D44-86DB-8968A13D7E82}"/>
                  </a:ext>
                </a:extLst>
              </p:cNvPr>
              <p:cNvSpPr txBox="1"/>
              <p:nvPr/>
            </p:nvSpPr>
            <p:spPr>
              <a:xfrm>
                <a:off x="8948164" y="5456227"/>
                <a:ext cx="956930" cy="49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r>
                  <a:rPr lang="en-US" sz="700" dirty="0"/>
                  <a:t>/</a:t>
                </a:r>
              </a:p>
              <a:p>
                <a:r>
                  <a:rPr lang="en-US" sz="700" dirty="0"/>
                  <a:t>LGE OB </a:t>
                </a:r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6CD25FB-8A05-6C4B-866C-CD952DABFC4A}"/>
              </a:ext>
            </a:extLst>
          </p:cNvPr>
          <p:cNvGrpSpPr/>
          <p:nvPr/>
        </p:nvGrpSpPr>
        <p:grpSpPr>
          <a:xfrm>
            <a:off x="214141" y="1981347"/>
            <a:ext cx="2703877" cy="2721109"/>
            <a:chOff x="7299413" y="2487687"/>
            <a:chExt cx="2703877" cy="2721109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79C0657-9006-434C-A752-62AB70E76798}"/>
                </a:ext>
              </a:extLst>
            </p:cNvPr>
            <p:cNvSpPr txBox="1"/>
            <p:nvPr/>
          </p:nvSpPr>
          <p:spPr>
            <a:xfrm>
              <a:off x="8181244" y="4839464"/>
              <a:ext cx="1282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A6D4DD2-F518-4E48-958A-E6FEFD781F00}"/>
                </a:ext>
              </a:extLst>
            </p:cNvPr>
            <p:cNvSpPr txBox="1"/>
            <p:nvPr/>
          </p:nvSpPr>
          <p:spPr>
            <a:xfrm rot="16200000">
              <a:off x="6859047" y="3447812"/>
              <a:ext cx="1250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UMAP-2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1C09C80-0B2D-C24B-8FE3-BF26EA4E998A}"/>
                </a:ext>
              </a:extLst>
            </p:cNvPr>
            <p:cNvCxnSpPr/>
            <p:nvPr/>
          </p:nvCxnSpPr>
          <p:spPr>
            <a:xfrm>
              <a:off x="7653629" y="2487687"/>
              <a:ext cx="0" cy="22339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1983B70-7E42-A944-9E74-7BCC5E69E8D0}"/>
                </a:ext>
              </a:extLst>
            </p:cNvPr>
            <p:cNvCxnSpPr/>
            <p:nvPr/>
          </p:nvCxnSpPr>
          <p:spPr>
            <a:xfrm>
              <a:off x="7642054" y="4721600"/>
              <a:ext cx="2361236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333AF83-42B7-AA45-AFFF-07FE8EE2D877}"/>
                  </a:ext>
                </a:extLst>
              </p14:cNvPr>
              <p14:cNvContentPartPr/>
              <p14:nvPr/>
            </p14:nvContentPartPr>
            <p14:xfrm>
              <a:off x="770041" y="2118561"/>
              <a:ext cx="531360" cy="524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333AF83-42B7-AA45-AFFF-07FE8EE2D8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521" y="2098041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63C9DF1-3F0B-614B-A7DE-C403B3293014}"/>
                  </a:ext>
                </a:extLst>
              </p14:cNvPr>
              <p14:cNvContentPartPr/>
              <p14:nvPr/>
            </p14:nvContentPartPr>
            <p14:xfrm>
              <a:off x="2113148" y="2435888"/>
              <a:ext cx="531360" cy="5241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63C9DF1-3F0B-614B-A7DE-C403B32930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628" y="2415368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639D7A8-8751-6541-8FA1-6DDEDA318A1A}"/>
                  </a:ext>
                </a:extLst>
              </p14:cNvPr>
              <p14:cNvContentPartPr/>
              <p14:nvPr/>
            </p14:nvContentPartPr>
            <p14:xfrm>
              <a:off x="1847468" y="3047876"/>
              <a:ext cx="531360" cy="5241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639D7A8-8751-6541-8FA1-6DDEDA318A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6948" y="3027356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632B25C-CC72-F348-864E-641A6F9C1901}"/>
                  </a:ext>
                </a:extLst>
              </p14:cNvPr>
              <p14:cNvContentPartPr/>
              <p14:nvPr/>
            </p14:nvContentPartPr>
            <p14:xfrm>
              <a:off x="2334961" y="2751936"/>
              <a:ext cx="531360" cy="5241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632B25C-CC72-F348-864E-641A6F9C19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4441" y="2731416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1801266-DDF5-C342-9DE4-ADEBFEBFFDE6}"/>
                  </a:ext>
                </a:extLst>
              </p14:cNvPr>
              <p14:cNvContentPartPr/>
              <p14:nvPr/>
            </p14:nvContentPartPr>
            <p14:xfrm>
              <a:off x="848745" y="2751936"/>
              <a:ext cx="531360" cy="5241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1801266-DDF5-C342-9DE4-ADEBFEBFFD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8225" y="2731416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7522468-BA80-B14B-BB6D-AA0DF7209A20}"/>
                  </a:ext>
                </a:extLst>
              </p14:cNvPr>
              <p14:cNvContentPartPr/>
              <p14:nvPr/>
            </p14:nvContentPartPr>
            <p14:xfrm>
              <a:off x="1667992" y="3517359"/>
              <a:ext cx="531360" cy="524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7522468-BA80-B14B-BB6D-AA0DF7209A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7472" y="3496839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32FACBE-27CB-EE42-9D0E-D4D380F4DDC9}"/>
                  </a:ext>
                </a:extLst>
              </p14:cNvPr>
              <p14:cNvContentPartPr/>
              <p14:nvPr/>
            </p14:nvContentPartPr>
            <p14:xfrm>
              <a:off x="1567370" y="2810524"/>
              <a:ext cx="531360" cy="5241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32FACBE-27CB-EE42-9D0E-D4D380F4DD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6850" y="2790004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A2F7834-CFD2-EE40-9836-48E89DCF801B}"/>
                  </a:ext>
                </a:extLst>
              </p14:cNvPr>
              <p14:cNvContentPartPr/>
              <p14:nvPr/>
            </p14:nvContentPartPr>
            <p14:xfrm>
              <a:off x="1301401" y="2613256"/>
              <a:ext cx="531360" cy="524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A2F7834-CFD2-EE40-9836-48E89DCF80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881" y="2592736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CEDE401-9971-D14D-895E-E0B985CEADCC}"/>
                  </a:ext>
                </a:extLst>
              </p14:cNvPr>
              <p14:cNvContentPartPr/>
              <p14:nvPr/>
            </p14:nvContentPartPr>
            <p14:xfrm>
              <a:off x="1126688" y="2128993"/>
              <a:ext cx="531360" cy="5241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CEDE401-9971-D14D-895E-E0B985CEAD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6168" y="2108473"/>
                <a:ext cx="5724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F39FA84-3E88-EB46-A173-8F3412FE2B2E}"/>
                  </a:ext>
                </a:extLst>
              </p14:cNvPr>
              <p14:cNvContentPartPr/>
              <p14:nvPr/>
            </p14:nvContentPartPr>
            <p14:xfrm>
              <a:off x="1516221" y="2147684"/>
              <a:ext cx="531360" cy="5241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F39FA84-3E88-EB46-A173-8F3412FE2B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95701" y="2127164"/>
                <a:ext cx="572400" cy="565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E4DAABC-28CA-A846-A605-1B1BBA0A20A2}"/>
              </a:ext>
            </a:extLst>
          </p:cNvPr>
          <p:cNvCxnSpPr>
            <a:cxnSpLocks/>
          </p:cNvCxnSpPr>
          <p:nvPr/>
        </p:nvCxnSpPr>
        <p:spPr>
          <a:xfrm flipV="1">
            <a:off x="2959120" y="2585968"/>
            <a:ext cx="763982" cy="25055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4CD5D1-CB2A-4C4E-8E80-BAB966D433D5}"/>
              </a:ext>
            </a:extLst>
          </p:cNvPr>
          <p:cNvGrpSpPr/>
          <p:nvPr/>
        </p:nvGrpSpPr>
        <p:grpSpPr>
          <a:xfrm>
            <a:off x="4017722" y="1656467"/>
            <a:ext cx="4732578" cy="2123178"/>
            <a:chOff x="4017722" y="1656467"/>
            <a:chExt cx="5088514" cy="2123178"/>
          </a:xfrm>
        </p:grpSpPr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C47E3C10-EBB2-D347-9BBE-95FA309D3FEE}"/>
                </a:ext>
              </a:extLst>
            </p:cNvPr>
            <p:cNvSpPr/>
            <p:nvPr/>
          </p:nvSpPr>
          <p:spPr>
            <a:xfrm>
              <a:off x="6411798" y="2262148"/>
              <a:ext cx="520319" cy="29703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C2EFCA8-0D51-BC4C-BEA6-1C1A8CB249DE}"/>
                </a:ext>
              </a:extLst>
            </p:cNvPr>
            <p:cNvGrpSpPr/>
            <p:nvPr/>
          </p:nvGrpSpPr>
          <p:grpSpPr>
            <a:xfrm>
              <a:off x="4123029" y="1656467"/>
              <a:ext cx="474460" cy="352359"/>
              <a:chOff x="1889334" y="3259981"/>
              <a:chExt cx="655085" cy="567200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F991813-2387-3045-B6E4-6372691DDBC6}"/>
                  </a:ext>
                </a:extLst>
              </p:cNvPr>
              <p:cNvSpPr/>
              <p:nvPr/>
            </p:nvSpPr>
            <p:spPr>
              <a:xfrm>
                <a:off x="1889334" y="3261883"/>
                <a:ext cx="655085" cy="56529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8D722321-3BA5-6C49-B587-815322D81E15}"/>
                  </a:ext>
                </a:extLst>
              </p:cNvPr>
              <p:cNvSpPr txBox="1"/>
              <p:nvPr/>
            </p:nvSpPr>
            <p:spPr>
              <a:xfrm>
                <a:off x="1925882" y="3259981"/>
                <a:ext cx="572033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RG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FEFFDB4-D770-4343-A2C8-8E80C52F63ED}"/>
                </a:ext>
              </a:extLst>
            </p:cNvPr>
            <p:cNvGrpSpPr/>
            <p:nvPr/>
          </p:nvGrpSpPr>
          <p:grpSpPr>
            <a:xfrm>
              <a:off x="4107161" y="2190116"/>
              <a:ext cx="483854" cy="355118"/>
              <a:chOff x="4245027" y="3057724"/>
              <a:chExt cx="668055" cy="571642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38D7EFA3-0AD8-214E-A886-BEE650C7C184}"/>
                  </a:ext>
                </a:extLst>
              </p:cNvPr>
              <p:cNvSpPr/>
              <p:nvPr/>
            </p:nvSpPr>
            <p:spPr>
              <a:xfrm>
                <a:off x="4245027" y="3057724"/>
                <a:ext cx="610158" cy="57164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FE00BFC4-81FB-684D-B910-C360DB71C151}"/>
                  </a:ext>
                </a:extLst>
              </p:cNvPr>
              <p:cNvSpPr txBox="1"/>
              <p:nvPr/>
            </p:nvSpPr>
            <p:spPr>
              <a:xfrm>
                <a:off x="4284580" y="3088145"/>
                <a:ext cx="628502" cy="49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</a:p>
              <a:p>
                <a:r>
                  <a:rPr lang="en-US" sz="700" dirty="0" err="1"/>
                  <a:t>iPCs</a:t>
                </a:r>
                <a:endParaRPr lang="en-US" sz="700" dirty="0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6B63EB3-B280-C543-8798-A69FD1B6C60B}"/>
                </a:ext>
              </a:extLst>
            </p:cNvPr>
            <p:cNvGrpSpPr/>
            <p:nvPr/>
          </p:nvGrpSpPr>
          <p:grpSpPr>
            <a:xfrm>
              <a:off x="4043589" y="2653153"/>
              <a:ext cx="531360" cy="387497"/>
              <a:chOff x="4171284" y="5416869"/>
              <a:chExt cx="733646" cy="623763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F869B828-3E4C-EB47-8845-AE0EC28303BF}"/>
                  </a:ext>
                </a:extLst>
              </p:cNvPr>
              <p:cNvSpPr/>
              <p:nvPr/>
            </p:nvSpPr>
            <p:spPr>
              <a:xfrm>
                <a:off x="4195373" y="5416869"/>
                <a:ext cx="709556" cy="623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45507EC-E369-AE46-9D48-F071600E1B05}"/>
                  </a:ext>
                </a:extLst>
              </p:cNvPr>
              <p:cNvSpPr txBox="1"/>
              <p:nvPr/>
            </p:nvSpPr>
            <p:spPr>
              <a:xfrm>
                <a:off x="4171284" y="5475798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9AD41C5-9407-2D48-A64E-4F6C78CD6303}"/>
                </a:ext>
              </a:extLst>
            </p:cNvPr>
            <p:cNvGrpSpPr/>
            <p:nvPr/>
          </p:nvGrpSpPr>
          <p:grpSpPr>
            <a:xfrm>
              <a:off x="4017722" y="3383770"/>
              <a:ext cx="531360" cy="387497"/>
              <a:chOff x="6619532" y="5383337"/>
              <a:chExt cx="733646" cy="623763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75755DC8-378B-A445-91F9-C099F0F624EB}"/>
                  </a:ext>
                </a:extLst>
              </p:cNvPr>
              <p:cNvSpPr/>
              <p:nvPr/>
            </p:nvSpPr>
            <p:spPr>
              <a:xfrm>
                <a:off x="6643621" y="5383337"/>
                <a:ext cx="709556" cy="6237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528ED05B-A338-9143-B123-445B475B0146}"/>
                  </a:ext>
                </a:extLst>
              </p:cNvPr>
              <p:cNvSpPr txBox="1"/>
              <p:nvPr/>
            </p:nvSpPr>
            <p:spPr>
              <a:xfrm>
                <a:off x="6619532" y="5442266"/>
                <a:ext cx="733646" cy="49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CGE </a:t>
                </a:r>
                <a:r>
                  <a:rPr lang="en-US" sz="700" dirty="0" err="1"/>
                  <a:t>mINs</a:t>
                </a:r>
                <a:endParaRPr lang="en-US" sz="70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12C12D-75D1-CD4A-B5C6-54DC1885A874}"/>
                </a:ext>
              </a:extLst>
            </p:cNvPr>
            <p:cNvGrpSpPr/>
            <p:nvPr/>
          </p:nvGrpSpPr>
          <p:grpSpPr>
            <a:xfrm>
              <a:off x="4549081" y="1696593"/>
              <a:ext cx="4557155" cy="2083052"/>
              <a:chOff x="4620711" y="1742726"/>
              <a:chExt cx="5823987" cy="3492195"/>
            </a:xfrm>
          </p:grpSpPr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DBB91CB9-6A30-EB40-90EE-760388195F42}"/>
                  </a:ext>
                </a:extLst>
              </p:cNvPr>
              <p:cNvSpPr/>
              <p:nvPr/>
            </p:nvSpPr>
            <p:spPr>
              <a:xfrm>
                <a:off x="9318241" y="2711854"/>
                <a:ext cx="800100" cy="453269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94335B11-65A3-6843-BAAE-9859567A48D9}"/>
                  </a:ext>
                </a:extLst>
              </p:cNvPr>
              <p:cNvSpPr/>
              <p:nvPr/>
            </p:nvSpPr>
            <p:spPr>
              <a:xfrm>
                <a:off x="5969711" y="3201528"/>
                <a:ext cx="800100" cy="71120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8F47ED25-3B6F-2549-92B6-0D03C78A6972}"/>
                  </a:ext>
                </a:extLst>
              </p:cNvPr>
              <p:cNvSpPr/>
              <p:nvPr/>
            </p:nvSpPr>
            <p:spPr>
              <a:xfrm>
                <a:off x="5938439" y="4523376"/>
                <a:ext cx="800100" cy="71120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BC9768CA-3221-704D-9D40-5917610EC4ED}"/>
                  </a:ext>
                </a:extLst>
              </p:cNvPr>
              <p:cNvSpPr/>
              <p:nvPr/>
            </p:nvSpPr>
            <p:spPr>
              <a:xfrm>
                <a:off x="9332330" y="1951013"/>
                <a:ext cx="800100" cy="453269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000A509-54EE-2541-9828-B446FA0CC90D}"/>
                  </a:ext>
                </a:extLst>
              </p:cNvPr>
              <p:cNvSpPr/>
              <p:nvPr/>
            </p:nvSpPr>
            <p:spPr>
              <a:xfrm>
                <a:off x="4620711" y="1742726"/>
                <a:ext cx="800099" cy="71120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7AAEAC89-9763-A846-A6F8-DCBC1DA4685F}"/>
                  </a:ext>
                </a:extLst>
              </p:cNvPr>
              <p:cNvSpPr/>
              <p:nvPr/>
            </p:nvSpPr>
            <p:spPr>
              <a:xfrm flipH="1">
                <a:off x="7284966" y="1933946"/>
                <a:ext cx="626959" cy="465804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AD0789A7-59D0-144C-AC06-18CCB415499D}"/>
                  </a:ext>
                </a:extLst>
              </p:cNvPr>
              <p:cNvSpPr/>
              <p:nvPr/>
            </p:nvSpPr>
            <p:spPr>
              <a:xfrm>
                <a:off x="5216592" y="3470523"/>
                <a:ext cx="800100" cy="453269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65CE1A01-E707-3B49-B518-F680D627AFAD}"/>
                  </a:ext>
                </a:extLst>
              </p:cNvPr>
              <p:cNvSpPr/>
              <p:nvPr/>
            </p:nvSpPr>
            <p:spPr>
              <a:xfrm>
                <a:off x="8532231" y="3424422"/>
                <a:ext cx="800099" cy="453268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41CE329B-2770-EC46-82C4-F6A38CECFFFB}"/>
                  </a:ext>
                </a:extLst>
              </p:cNvPr>
              <p:cNvSpPr/>
              <p:nvPr/>
            </p:nvSpPr>
            <p:spPr>
              <a:xfrm>
                <a:off x="8532230" y="4778923"/>
                <a:ext cx="800100" cy="453269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28FBD399-8B2C-0A44-8CE6-2B049840251C}"/>
                  </a:ext>
                </a:extLst>
              </p:cNvPr>
              <p:cNvSpPr/>
              <p:nvPr/>
            </p:nvSpPr>
            <p:spPr>
              <a:xfrm>
                <a:off x="6880418" y="4781653"/>
                <a:ext cx="800099" cy="453268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D4FA85D4-F8CD-754D-9EAC-821D38E3D9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6947" y="2391073"/>
                <a:ext cx="5631653" cy="2263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F2767724-8606-CF49-B615-6E1F1ACE3817}"/>
                  </a:ext>
                </a:extLst>
              </p:cNvPr>
              <p:cNvSpPr/>
              <p:nvPr/>
            </p:nvSpPr>
            <p:spPr>
              <a:xfrm>
                <a:off x="5983089" y="2477648"/>
                <a:ext cx="800100" cy="711200"/>
              </a:xfrm>
              <a:custGeom>
                <a:avLst/>
                <a:gdLst>
                  <a:gd name="connsiteX0" fmla="*/ 0 w 800100"/>
                  <a:gd name="connsiteY0" fmla="*/ 673100 h 711200"/>
                  <a:gd name="connsiteX1" fmla="*/ 50800 w 800100"/>
                  <a:gd name="connsiteY1" fmla="*/ 711200 h 711200"/>
                  <a:gd name="connsiteX2" fmla="*/ 342900 w 800100"/>
                  <a:gd name="connsiteY2" fmla="*/ 698500 h 711200"/>
                  <a:gd name="connsiteX3" fmla="*/ 444500 w 800100"/>
                  <a:gd name="connsiteY3" fmla="*/ 584200 h 711200"/>
                  <a:gd name="connsiteX4" fmla="*/ 469900 w 800100"/>
                  <a:gd name="connsiteY4" fmla="*/ 431800 h 711200"/>
                  <a:gd name="connsiteX5" fmla="*/ 508000 w 800100"/>
                  <a:gd name="connsiteY5" fmla="*/ 203200 h 711200"/>
                  <a:gd name="connsiteX6" fmla="*/ 533400 w 800100"/>
                  <a:gd name="connsiteY6" fmla="*/ 38100 h 711200"/>
                  <a:gd name="connsiteX7" fmla="*/ 584200 w 800100"/>
                  <a:gd name="connsiteY7" fmla="*/ 0 h 711200"/>
                  <a:gd name="connsiteX8" fmla="*/ 647700 w 800100"/>
                  <a:gd name="connsiteY8" fmla="*/ 165100 h 711200"/>
                  <a:gd name="connsiteX9" fmla="*/ 685800 w 800100"/>
                  <a:gd name="connsiteY9" fmla="*/ 406400 h 711200"/>
                  <a:gd name="connsiteX10" fmla="*/ 711200 w 800100"/>
                  <a:gd name="connsiteY10" fmla="*/ 622300 h 711200"/>
                  <a:gd name="connsiteX11" fmla="*/ 800100 w 800100"/>
                  <a:gd name="connsiteY11" fmla="*/ 711200 h 711200"/>
                  <a:gd name="connsiteX12" fmla="*/ 0 w 800100"/>
                  <a:gd name="connsiteY12" fmla="*/ 6731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100" h="711200">
                    <a:moveTo>
                      <a:pt x="0" y="673100"/>
                    </a:moveTo>
                    <a:lnTo>
                      <a:pt x="50800" y="711200"/>
                    </a:lnTo>
                    <a:lnTo>
                      <a:pt x="342900" y="698500"/>
                    </a:lnTo>
                    <a:lnTo>
                      <a:pt x="444500" y="584200"/>
                    </a:lnTo>
                    <a:lnTo>
                      <a:pt x="469900" y="431800"/>
                    </a:lnTo>
                    <a:lnTo>
                      <a:pt x="508000" y="203200"/>
                    </a:lnTo>
                    <a:lnTo>
                      <a:pt x="533400" y="38100"/>
                    </a:lnTo>
                    <a:lnTo>
                      <a:pt x="584200" y="0"/>
                    </a:lnTo>
                    <a:lnTo>
                      <a:pt x="647700" y="165100"/>
                    </a:lnTo>
                    <a:lnTo>
                      <a:pt x="685800" y="406400"/>
                    </a:lnTo>
                    <a:lnTo>
                      <a:pt x="711200" y="622300"/>
                    </a:lnTo>
                    <a:lnTo>
                      <a:pt x="800100" y="711200"/>
                    </a:lnTo>
                    <a:lnTo>
                      <a:pt x="0" y="67310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92D93042-4BBB-F841-AD4B-624011E5D2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7151" y="3153809"/>
                <a:ext cx="5631653" cy="2263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0FA0EA5B-5036-8D49-AEF1-767498DC3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3045" y="3890097"/>
                <a:ext cx="5631653" cy="2263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AE178A3F-899B-A34B-A50D-25F2EB552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7151" y="5209561"/>
                <a:ext cx="5631653" cy="22631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9DA941-3BFD-F94D-97B2-76F65834A87A}"/>
                </a:ext>
              </a:extLst>
            </p:cNvPr>
            <p:cNvSpPr txBox="1"/>
            <p:nvPr/>
          </p:nvSpPr>
          <p:spPr>
            <a:xfrm rot="5400000">
              <a:off x="4195494" y="3032562"/>
              <a:ext cx="42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911F3B1-7695-1C47-99D0-9F731EC0E4D8}"/>
                </a:ext>
              </a:extLst>
            </p:cNvPr>
            <p:cNvSpPr txBox="1"/>
            <p:nvPr/>
          </p:nvSpPr>
          <p:spPr>
            <a:xfrm rot="5400000">
              <a:off x="6644512" y="2982554"/>
              <a:ext cx="42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492FFD5-023C-6D45-A930-91FD38FBFA25}"/>
              </a:ext>
            </a:extLst>
          </p:cNvPr>
          <p:cNvSpPr txBox="1"/>
          <p:nvPr/>
        </p:nvSpPr>
        <p:spPr>
          <a:xfrm>
            <a:off x="2715545" y="1555360"/>
            <a:ext cx="127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Calling and Annotation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EEAC53-0CB1-5445-9496-CC22F243B069}"/>
              </a:ext>
            </a:extLst>
          </p:cNvPr>
          <p:cNvGrpSpPr/>
          <p:nvPr/>
        </p:nvGrpSpPr>
        <p:grpSpPr>
          <a:xfrm>
            <a:off x="4828562" y="3451921"/>
            <a:ext cx="3692816" cy="1549104"/>
            <a:chOff x="5057484" y="3436362"/>
            <a:chExt cx="3692816" cy="1549104"/>
          </a:xfrm>
        </p:grpSpPr>
        <p:sp>
          <p:nvSpPr>
            <p:cNvPr id="336" name="Block Arc 335">
              <a:extLst>
                <a:ext uri="{FF2B5EF4-FFF2-40B4-BE49-F238E27FC236}">
                  <a16:creationId xmlns:a16="http://schemas.microsoft.com/office/drawing/2014/main" id="{48F9987F-3675-DE4B-A703-598CDED443FD}"/>
                </a:ext>
              </a:extLst>
            </p:cNvPr>
            <p:cNvSpPr/>
            <p:nvPr/>
          </p:nvSpPr>
          <p:spPr>
            <a:xfrm rot="10800000">
              <a:off x="5893208" y="4016704"/>
              <a:ext cx="887754" cy="369331"/>
            </a:xfrm>
            <a:prstGeom prst="blockArc">
              <a:avLst>
                <a:gd name="adj1" fmla="val 10753676"/>
                <a:gd name="adj2" fmla="val 3758"/>
                <a:gd name="adj3" fmla="val 1404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7" name="Block Arc 336">
              <a:extLst>
                <a:ext uri="{FF2B5EF4-FFF2-40B4-BE49-F238E27FC236}">
                  <a16:creationId xmlns:a16="http://schemas.microsoft.com/office/drawing/2014/main" id="{4341831E-C5F7-8040-A08E-FEC0A17AC9D5}"/>
                </a:ext>
              </a:extLst>
            </p:cNvPr>
            <p:cNvSpPr/>
            <p:nvPr/>
          </p:nvSpPr>
          <p:spPr>
            <a:xfrm rot="10800000">
              <a:off x="6737671" y="3884152"/>
              <a:ext cx="2012629" cy="635410"/>
            </a:xfrm>
            <a:prstGeom prst="blockArc">
              <a:avLst>
                <a:gd name="adj1" fmla="val 10800000"/>
                <a:gd name="adj2" fmla="val 22932"/>
                <a:gd name="adj3" fmla="val 1412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8" name="Block Arc 337">
              <a:extLst>
                <a:ext uri="{FF2B5EF4-FFF2-40B4-BE49-F238E27FC236}">
                  <a16:creationId xmlns:a16="http://schemas.microsoft.com/office/drawing/2014/main" id="{015AF3FD-4890-7842-B1C4-8286489A7D57}"/>
                </a:ext>
              </a:extLst>
            </p:cNvPr>
            <p:cNvSpPr/>
            <p:nvPr/>
          </p:nvSpPr>
          <p:spPr>
            <a:xfrm rot="10800000">
              <a:off x="5057484" y="3436362"/>
              <a:ext cx="1745788" cy="1549104"/>
            </a:xfrm>
            <a:prstGeom prst="blockArc">
              <a:avLst>
                <a:gd name="adj1" fmla="val 10753676"/>
                <a:gd name="adj2" fmla="val 3428"/>
                <a:gd name="adj3" fmla="val 373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11127A-94D5-0F4E-BE84-9090BCDC448E}"/>
              </a:ext>
            </a:extLst>
          </p:cNvPr>
          <p:cNvSpPr txBox="1"/>
          <p:nvPr/>
        </p:nvSpPr>
        <p:spPr>
          <a:xfrm>
            <a:off x="8750301" y="3994495"/>
            <a:ext cx="8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7A2C5E-D294-EE4B-B835-69FAD3A987A2}"/>
              </a:ext>
            </a:extLst>
          </p:cNvPr>
          <p:cNvSpPr txBox="1"/>
          <p:nvPr/>
        </p:nvSpPr>
        <p:spPr>
          <a:xfrm>
            <a:off x="672659" y="912746"/>
            <a:ext cx="40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Linking Sox2 Distal Elements to Genes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513B15B-E88B-9A40-A295-3A644F2E1384}"/>
              </a:ext>
            </a:extLst>
          </p:cNvPr>
          <p:cNvSpPr/>
          <p:nvPr/>
        </p:nvSpPr>
        <p:spPr>
          <a:xfrm>
            <a:off x="6552485" y="3991089"/>
            <a:ext cx="718439" cy="173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1D40A-8A6D-2D4E-99EF-F9251EDE03AE}"/>
              </a:ext>
            </a:extLst>
          </p:cNvPr>
          <p:cNvSpPr txBox="1"/>
          <p:nvPr/>
        </p:nvSpPr>
        <p:spPr>
          <a:xfrm>
            <a:off x="4534928" y="5370653"/>
            <a:ext cx="613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Caveat: </a:t>
            </a:r>
            <a:r>
              <a:rPr lang="en-US" dirty="0"/>
              <a:t>Not cell-type specific or robust, but given H3K27ac and H3K4me3 data could identify high-confidence links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12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F28212B6-F128-FE4D-912B-5880458360D9}"/>
              </a:ext>
            </a:extLst>
          </p:cNvPr>
          <p:cNvSpPr/>
          <p:nvPr/>
        </p:nvSpPr>
        <p:spPr>
          <a:xfrm>
            <a:off x="4604083" y="5073844"/>
            <a:ext cx="992499" cy="247388"/>
          </a:xfrm>
          <a:custGeom>
            <a:avLst/>
            <a:gdLst>
              <a:gd name="connsiteX0" fmla="*/ 0 w 800100"/>
              <a:gd name="connsiteY0" fmla="*/ 673100 h 711200"/>
              <a:gd name="connsiteX1" fmla="*/ 50800 w 800100"/>
              <a:gd name="connsiteY1" fmla="*/ 711200 h 711200"/>
              <a:gd name="connsiteX2" fmla="*/ 342900 w 800100"/>
              <a:gd name="connsiteY2" fmla="*/ 698500 h 711200"/>
              <a:gd name="connsiteX3" fmla="*/ 444500 w 800100"/>
              <a:gd name="connsiteY3" fmla="*/ 584200 h 711200"/>
              <a:gd name="connsiteX4" fmla="*/ 469900 w 800100"/>
              <a:gd name="connsiteY4" fmla="*/ 431800 h 711200"/>
              <a:gd name="connsiteX5" fmla="*/ 508000 w 800100"/>
              <a:gd name="connsiteY5" fmla="*/ 203200 h 711200"/>
              <a:gd name="connsiteX6" fmla="*/ 533400 w 800100"/>
              <a:gd name="connsiteY6" fmla="*/ 38100 h 711200"/>
              <a:gd name="connsiteX7" fmla="*/ 584200 w 800100"/>
              <a:gd name="connsiteY7" fmla="*/ 0 h 711200"/>
              <a:gd name="connsiteX8" fmla="*/ 647700 w 800100"/>
              <a:gd name="connsiteY8" fmla="*/ 165100 h 711200"/>
              <a:gd name="connsiteX9" fmla="*/ 685800 w 800100"/>
              <a:gd name="connsiteY9" fmla="*/ 406400 h 711200"/>
              <a:gd name="connsiteX10" fmla="*/ 711200 w 800100"/>
              <a:gd name="connsiteY10" fmla="*/ 622300 h 711200"/>
              <a:gd name="connsiteX11" fmla="*/ 800100 w 800100"/>
              <a:gd name="connsiteY11" fmla="*/ 711200 h 711200"/>
              <a:gd name="connsiteX12" fmla="*/ 0 w 800100"/>
              <a:gd name="connsiteY12" fmla="*/ 6731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0100" h="711200">
                <a:moveTo>
                  <a:pt x="0" y="673100"/>
                </a:moveTo>
                <a:lnTo>
                  <a:pt x="50800" y="711200"/>
                </a:lnTo>
                <a:lnTo>
                  <a:pt x="342900" y="698500"/>
                </a:lnTo>
                <a:lnTo>
                  <a:pt x="444500" y="584200"/>
                </a:lnTo>
                <a:lnTo>
                  <a:pt x="469900" y="431800"/>
                </a:lnTo>
                <a:lnTo>
                  <a:pt x="508000" y="203200"/>
                </a:lnTo>
                <a:lnTo>
                  <a:pt x="533400" y="38100"/>
                </a:lnTo>
                <a:lnTo>
                  <a:pt x="584200" y="0"/>
                </a:lnTo>
                <a:lnTo>
                  <a:pt x="647700" y="165100"/>
                </a:lnTo>
                <a:lnTo>
                  <a:pt x="685800" y="406400"/>
                </a:lnTo>
                <a:lnTo>
                  <a:pt x="711200" y="622300"/>
                </a:lnTo>
                <a:lnTo>
                  <a:pt x="800100" y="711200"/>
                </a:lnTo>
                <a:lnTo>
                  <a:pt x="0" y="6731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1D40A-8A6D-2D4E-99EF-F9251EDE03AE}"/>
              </a:ext>
            </a:extLst>
          </p:cNvPr>
          <p:cNvSpPr txBox="1"/>
          <p:nvPr/>
        </p:nvSpPr>
        <p:spPr>
          <a:xfrm>
            <a:off x="709331" y="1082416"/>
            <a:ext cx="659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Generating Robust Cell-Type Specific Links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FBC4B4-8FAF-B64B-B072-F050782916A7}"/>
              </a:ext>
            </a:extLst>
          </p:cNvPr>
          <p:cNvGrpSpPr/>
          <p:nvPr/>
        </p:nvGrpSpPr>
        <p:grpSpPr>
          <a:xfrm>
            <a:off x="1165932" y="2177772"/>
            <a:ext cx="4562722" cy="260928"/>
            <a:chOff x="1450464" y="2163864"/>
            <a:chExt cx="4562722" cy="260928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06E697C-295F-804E-850D-67DA2FA6B3D9}"/>
                </a:ext>
              </a:extLst>
            </p:cNvPr>
            <p:cNvSpPr/>
            <p:nvPr/>
          </p:nvSpPr>
          <p:spPr>
            <a:xfrm>
              <a:off x="1474298" y="2163864"/>
              <a:ext cx="992499" cy="247388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8DB6D15-CF07-7C40-A681-0E5C7801093D}"/>
                </a:ext>
              </a:extLst>
            </p:cNvPr>
            <p:cNvSpPr/>
            <p:nvPr/>
          </p:nvSpPr>
          <p:spPr>
            <a:xfrm>
              <a:off x="3135180" y="2177404"/>
              <a:ext cx="992499" cy="247388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F19E36C-47BA-354D-8874-18AE17CEB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0464" y="2406317"/>
              <a:ext cx="4562722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0B5D56-EE0C-EC42-A6E6-372DD21067B0}"/>
              </a:ext>
            </a:extLst>
          </p:cNvPr>
          <p:cNvGrpSpPr/>
          <p:nvPr/>
        </p:nvGrpSpPr>
        <p:grpSpPr>
          <a:xfrm>
            <a:off x="1122695" y="3147661"/>
            <a:ext cx="4605959" cy="250629"/>
            <a:chOff x="1435917" y="3133439"/>
            <a:chExt cx="4605959" cy="250629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CB71B964-792E-174C-A6BF-A60A75CCFB16}"/>
                </a:ext>
              </a:extLst>
            </p:cNvPr>
            <p:cNvSpPr/>
            <p:nvPr/>
          </p:nvSpPr>
          <p:spPr>
            <a:xfrm>
              <a:off x="3062921" y="3133439"/>
              <a:ext cx="1016333" cy="250629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72039C0-46A4-BA49-921A-00DAA77AEFAE}"/>
                </a:ext>
              </a:extLst>
            </p:cNvPr>
            <p:cNvCxnSpPr>
              <a:cxnSpLocks/>
            </p:cNvCxnSpPr>
            <p:nvPr/>
          </p:nvCxnSpPr>
          <p:spPr>
            <a:xfrm>
              <a:off x="1435917" y="3379961"/>
              <a:ext cx="4605959" cy="4107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C52D903-AD29-004A-A107-D19DA906AF4B}"/>
              </a:ext>
            </a:extLst>
          </p:cNvPr>
          <p:cNvSpPr txBox="1"/>
          <p:nvPr/>
        </p:nvSpPr>
        <p:spPr>
          <a:xfrm>
            <a:off x="394984" y="2170593"/>
            <a:ext cx="1081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H3K27ac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11B2ECF-0644-C044-BB1E-6CB804A461CD}"/>
              </a:ext>
            </a:extLst>
          </p:cNvPr>
          <p:cNvSpPr txBox="1"/>
          <p:nvPr/>
        </p:nvSpPr>
        <p:spPr>
          <a:xfrm>
            <a:off x="309073" y="3168109"/>
            <a:ext cx="1224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H3K4me3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F88D9F-8AB5-4642-A032-C8DDA9FD8166}"/>
              </a:ext>
            </a:extLst>
          </p:cNvPr>
          <p:cNvGrpSpPr/>
          <p:nvPr/>
        </p:nvGrpSpPr>
        <p:grpSpPr>
          <a:xfrm>
            <a:off x="1122695" y="4172847"/>
            <a:ext cx="4605959" cy="247388"/>
            <a:chOff x="1435917" y="4174220"/>
            <a:chExt cx="4605959" cy="247388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EF36AAF-F2EB-9A49-9DD8-013E7903730E}"/>
                </a:ext>
              </a:extLst>
            </p:cNvPr>
            <p:cNvSpPr/>
            <p:nvPr/>
          </p:nvSpPr>
          <p:spPr>
            <a:xfrm>
              <a:off x="1435917" y="4174220"/>
              <a:ext cx="992499" cy="247388"/>
            </a:xfrm>
            <a:custGeom>
              <a:avLst/>
              <a:gdLst>
                <a:gd name="connsiteX0" fmla="*/ 0 w 800100"/>
                <a:gd name="connsiteY0" fmla="*/ 673100 h 711200"/>
                <a:gd name="connsiteX1" fmla="*/ 50800 w 800100"/>
                <a:gd name="connsiteY1" fmla="*/ 711200 h 711200"/>
                <a:gd name="connsiteX2" fmla="*/ 342900 w 800100"/>
                <a:gd name="connsiteY2" fmla="*/ 698500 h 711200"/>
                <a:gd name="connsiteX3" fmla="*/ 444500 w 800100"/>
                <a:gd name="connsiteY3" fmla="*/ 584200 h 711200"/>
                <a:gd name="connsiteX4" fmla="*/ 469900 w 800100"/>
                <a:gd name="connsiteY4" fmla="*/ 431800 h 711200"/>
                <a:gd name="connsiteX5" fmla="*/ 508000 w 800100"/>
                <a:gd name="connsiteY5" fmla="*/ 203200 h 711200"/>
                <a:gd name="connsiteX6" fmla="*/ 533400 w 800100"/>
                <a:gd name="connsiteY6" fmla="*/ 38100 h 711200"/>
                <a:gd name="connsiteX7" fmla="*/ 584200 w 800100"/>
                <a:gd name="connsiteY7" fmla="*/ 0 h 711200"/>
                <a:gd name="connsiteX8" fmla="*/ 647700 w 800100"/>
                <a:gd name="connsiteY8" fmla="*/ 165100 h 711200"/>
                <a:gd name="connsiteX9" fmla="*/ 685800 w 800100"/>
                <a:gd name="connsiteY9" fmla="*/ 406400 h 711200"/>
                <a:gd name="connsiteX10" fmla="*/ 711200 w 800100"/>
                <a:gd name="connsiteY10" fmla="*/ 622300 h 711200"/>
                <a:gd name="connsiteX11" fmla="*/ 800100 w 800100"/>
                <a:gd name="connsiteY11" fmla="*/ 711200 h 711200"/>
                <a:gd name="connsiteX12" fmla="*/ 0 w 800100"/>
                <a:gd name="connsiteY12" fmla="*/ 6731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0100" h="711200">
                  <a:moveTo>
                    <a:pt x="0" y="673100"/>
                  </a:moveTo>
                  <a:lnTo>
                    <a:pt x="50800" y="711200"/>
                  </a:lnTo>
                  <a:lnTo>
                    <a:pt x="342900" y="698500"/>
                  </a:lnTo>
                  <a:lnTo>
                    <a:pt x="444500" y="584200"/>
                  </a:lnTo>
                  <a:lnTo>
                    <a:pt x="469900" y="431800"/>
                  </a:lnTo>
                  <a:lnTo>
                    <a:pt x="508000" y="203200"/>
                  </a:lnTo>
                  <a:lnTo>
                    <a:pt x="533400" y="38100"/>
                  </a:lnTo>
                  <a:lnTo>
                    <a:pt x="584200" y="0"/>
                  </a:lnTo>
                  <a:lnTo>
                    <a:pt x="647700" y="165100"/>
                  </a:lnTo>
                  <a:lnTo>
                    <a:pt x="685800" y="406400"/>
                  </a:lnTo>
                  <a:lnTo>
                    <a:pt x="711200" y="622300"/>
                  </a:lnTo>
                  <a:lnTo>
                    <a:pt x="800100" y="711200"/>
                  </a:lnTo>
                  <a:lnTo>
                    <a:pt x="0" y="6731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742216F-BD74-B543-A19B-D3693C139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5917" y="4414711"/>
              <a:ext cx="4605959" cy="1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E57F3EA6-CB9C-6D45-A887-FE8CF5E1E8EA}"/>
              </a:ext>
            </a:extLst>
          </p:cNvPr>
          <p:cNvSpPr txBox="1"/>
          <p:nvPr/>
        </p:nvSpPr>
        <p:spPr>
          <a:xfrm>
            <a:off x="361563" y="4081165"/>
            <a:ext cx="112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H3k4me1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C8EFC8C-825C-8A4C-8D89-5013BB5DB729}"/>
              </a:ext>
            </a:extLst>
          </p:cNvPr>
          <p:cNvGrpSpPr/>
          <p:nvPr/>
        </p:nvGrpSpPr>
        <p:grpSpPr>
          <a:xfrm>
            <a:off x="1740185" y="5089904"/>
            <a:ext cx="3674093" cy="1243494"/>
            <a:chOff x="5057484" y="3436362"/>
            <a:chExt cx="3692816" cy="1549104"/>
          </a:xfrm>
        </p:grpSpPr>
        <p:sp>
          <p:nvSpPr>
            <p:cNvPr id="134" name="Block Arc 133">
              <a:extLst>
                <a:ext uri="{FF2B5EF4-FFF2-40B4-BE49-F238E27FC236}">
                  <a16:creationId xmlns:a16="http://schemas.microsoft.com/office/drawing/2014/main" id="{D48E63D5-B0C1-EA4B-B42D-00E1D4A5D2A3}"/>
                </a:ext>
              </a:extLst>
            </p:cNvPr>
            <p:cNvSpPr/>
            <p:nvPr/>
          </p:nvSpPr>
          <p:spPr>
            <a:xfrm rot="10800000">
              <a:off x="5893208" y="4016704"/>
              <a:ext cx="887754" cy="369331"/>
            </a:xfrm>
            <a:prstGeom prst="blockArc">
              <a:avLst>
                <a:gd name="adj1" fmla="val 10753676"/>
                <a:gd name="adj2" fmla="val 3758"/>
                <a:gd name="adj3" fmla="val 1404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Block Arc 134">
              <a:extLst>
                <a:ext uri="{FF2B5EF4-FFF2-40B4-BE49-F238E27FC236}">
                  <a16:creationId xmlns:a16="http://schemas.microsoft.com/office/drawing/2014/main" id="{C113ED1A-7DEB-604B-BDA9-988F81789B0B}"/>
                </a:ext>
              </a:extLst>
            </p:cNvPr>
            <p:cNvSpPr/>
            <p:nvPr/>
          </p:nvSpPr>
          <p:spPr>
            <a:xfrm rot="10800000">
              <a:off x="6737671" y="3884152"/>
              <a:ext cx="2012629" cy="635410"/>
            </a:xfrm>
            <a:prstGeom prst="blockArc">
              <a:avLst>
                <a:gd name="adj1" fmla="val 10800000"/>
                <a:gd name="adj2" fmla="val 22932"/>
                <a:gd name="adj3" fmla="val 1412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6" name="Block Arc 135">
              <a:extLst>
                <a:ext uri="{FF2B5EF4-FFF2-40B4-BE49-F238E27FC236}">
                  <a16:creationId xmlns:a16="http://schemas.microsoft.com/office/drawing/2014/main" id="{117AC187-AE34-F44A-83CA-E29273157610}"/>
                </a:ext>
              </a:extLst>
            </p:cNvPr>
            <p:cNvSpPr/>
            <p:nvPr/>
          </p:nvSpPr>
          <p:spPr>
            <a:xfrm rot="10800000">
              <a:off x="5057484" y="3436362"/>
              <a:ext cx="1745788" cy="1549104"/>
            </a:xfrm>
            <a:prstGeom prst="blockArc">
              <a:avLst>
                <a:gd name="adj1" fmla="val 10753676"/>
                <a:gd name="adj2" fmla="val 3428"/>
                <a:gd name="adj3" fmla="val 373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355AB20-1D33-CA4B-88EA-3F13DC87E917}"/>
              </a:ext>
            </a:extLst>
          </p:cNvPr>
          <p:cNvSpPr/>
          <p:nvPr/>
        </p:nvSpPr>
        <p:spPr>
          <a:xfrm>
            <a:off x="3454926" y="5479130"/>
            <a:ext cx="1343268" cy="229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</a:t>
            </a:r>
          </a:p>
        </p:txBody>
      </p:sp>
      <p:sp>
        <p:nvSpPr>
          <p:cNvPr id="146" name="Block Arc 145">
            <a:extLst>
              <a:ext uri="{FF2B5EF4-FFF2-40B4-BE49-F238E27FC236}">
                <a16:creationId xmlns:a16="http://schemas.microsoft.com/office/drawing/2014/main" id="{5B167729-1836-8340-B42A-A8A3C2E807C4}"/>
              </a:ext>
            </a:extLst>
          </p:cNvPr>
          <p:cNvSpPr/>
          <p:nvPr/>
        </p:nvSpPr>
        <p:spPr>
          <a:xfrm rot="10800000">
            <a:off x="1710395" y="5942330"/>
            <a:ext cx="1736937" cy="864021"/>
          </a:xfrm>
          <a:prstGeom prst="blockArc">
            <a:avLst>
              <a:gd name="adj1" fmla="val 10753676"/>
              <a:gd name="adj2" fmla="val 3428"/>
              <a:gd name="adj3" fmla="val 37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C3CE4-5F20-9645-9672-A8BF666D07DC}"/>
              </a:ext>
            </a:extLst>
          </p:cNvPr>
          <p:cNvSpPr txBox="1"/>
          <p:nvPr/>
        </p:nvSpPr>
        <p:spPr>
          <a:xfrm>
            <a:off x="6428880" y="551526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Co-Accessible Links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467411E-555A-1B40-BA4A-B39C6BB2F50A}"/>
              </a:ext>
            </a:extLst>
          </p:cNvPr>
          <p:cNvSpPr txBox="1"/>
          <p:nvPr/>
        </p:nvSpPr>
        <p:spPr>
          <a:xfrm>
            <a:off x="6428880" y="6306938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Robust Cell-Type Specific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22D16-F0D2-3E49-B901-4D22D5E92BA3}"/>
              </a:ext>
            </a:extLst>
          </p:cNvPr>
          <p:cNvSpPr txBox="1"/>
          <p:nvPr/>
        </p:nvSpPr>
        <p:spPr>
          <a:xfrm>
            <a:off x="6463347" y="1663465"/>
            <a:ext cx="5409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Requirements:</a:t>
            </a:r>
          </a:p>
          <a:p>
            <a:r>
              <a:rPr lang="en-US" dirty="0"/>
              <a:t>Gene Promoter has:</a:t>
            </a:r>
          </a:p>
          <a:p>
            <a:r>
              <a:rPr lang="en-US" b="1" dirty="0"/>
              <a:t>H3K4me3 peak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2A94-64B7-E640-A6C4-509ED69E77D6}"/>
              </a:ext>
            </a:extLst>
          </p:cNvPr>
          <p:cNvSpPr txBox="1"/>
          <p:nvPr/>
        </p:nvSpPr>
        <p:spPr>
          <a:xfrm>
            <a:off x="2795596" y="1659982"/>
            <a:ext cx="133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 Type A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A95EBE1-2580-3F4C-88DB-07E3933052E8}"/>
              </a:ext>
            </a:extLst>
          </p:cNvPr>
          <p:cNvCxnSpPr>
            <a:cxnSpLocks/>
          </p:cNvCxnSpPr>
          <p:nvPr/>
        </p:nvCxnSpPr>
        <p:spPr>
          <a:xfrm flipV="1">
            <a:off x="1132228" y="5321232"/>
            <a:ext cx="4596426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32692C5-9B95-4241-9573-0B8F7DD83C61}"/>
              </a:ext>
            </a:extLst>
          </p:cNvPr>
          <p:cNvSpPr txBox="1"/>
          <p:nvPr/>
        </p:nvSpPr>
        <p:spPr>
          <a:xfrm>
            <a:off x="268261" y="4982789"/>
            <a:ext cx="1251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H3K27me3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C6CBFF-3D53-3840-94DB-9D0E011E6E64}"/>
              </a:ext>
            </a:extLst>
          </p:cNvPr>
          <p:cNvSpPr/>
          <p:nvPr/>
        </p:nvSpPr>
        <p:spPr>
          <a:xfrm>
            <a:off x="6394301" y="3071015"/>
            <a:ext cx="3521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Cis-regulatory element has:</a:t>
            </a:r>
          </a:p>
          <a:p>
            <a:r>
              <a:rPr lang="en-US" b="1" dirty="0"/>
              <a:t>H3K27ac peak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213B4-3BCF-E74F-8559-12F0B391956F}"/>
              </a:ext>
            </a:extLst>
          </p:cNvPr>
          <p:cNvSpPr txBox="1"/>
          <p:nvPr/>
        </p:nvSpPr>
        <p:spPr>
          <a:xfrm>
            <a:off x="9673940" y="5724543"/>
            <a:ext cx="2518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Caveat:</a:t>
            </a:r>
            <a:r>
              <a:rPr lang="en-US" dirty="0"/>
              <a:t> This approaches biases towards strong interactions</a:t>
            </a:r>
          </a:p>
        </p:txBody>
      </p:sp>
    </p:spTree>
    <p:extLst>
      <p:ext uri="{BB962C8B-B14F-4D97-AF65-F5344CB8AC3E}">
        <p14:creationId xmlns:p14="http://schemas.microsoft.com/office/powerpoint/2010/main" val="225812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8" grpId="0"/>
      <p:bldP spid="113" grpId="0"/>
      <p:bldP spid="114" grpId="0"/>
      <p:bldP spid="128" grpId="0"/>
      <p:bldP spid="140" grpId="0" animBg="1"/>
      <p:bldP spid="146" grpId="0" animBg="1"/>
      <p:bldP spid="3" grpId="0"/>
      <p:bldP spid="147" grpId="0"/>
      <p:bldP spid="4" grpId="0"/>
      <p:bldP spid="5" grpId="0"/>
      <p:bldP spid="153" grpId="0"/>
      <p:bldP spid="12" grpId="0"/>
      <p:bldP spid="1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effectLst/>
                <a:latin typeface="+mj-lt"/>
                <a:cs typeface="Calibri" panose="020F0502020204030204" pitchFamily="34" charset="0"/>
              </a:rPr>
              <a:t>Comparing Sox2 Enhancer Activity across Lineages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293D08-7DE3-D448-805D-04F2460875EC}"/>
              </a:ext>
            </a:extLst>
          </p:cNvPr>
          <p:cNvGrpSpPr/>
          <p:nvPr/>
        </p:nvGrpSpPr>
        <p:grpSpPr>
          <a:xfrm>
            <a:off x="3286537" y="2295478"/>
            <a:ext cx="4855950" cy="3182945"/>
            <a:chOff x="822200" y="1435394"/>
            <a:chExt cx="6572693" cy="45717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6877167-4379-FF44-85D9-C2E86B3FC390}"/>
                </a:ext>
              </a:extLst>
            </p:cNvPr>
            <p:cNvGrpSpPr/>
            <p:nvPr/>
          </p:nvGrpSpPr>
          <p:grpSpPr>
            <a:xfrm>
              <a:off x="822200" y="1435394"/>
              <a:ext cx="6572693" cy="4571705"/>
              <a:chOff x="226146" y="1325563"/>
              <a:chExt cx="7453425" cy="5208218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66A67F6-CE9C-EF4A-9EEB-4EA78959AA44}"/>
                  </a:ext>
                </a:extLst>
              </p:cNvPr>
              <p:cNvGrpSpPr/>
              <p:nvPr/>
            </p:nvGrpSpPr>
            <p:grpSpPr>
              <a:xfrm>
                <a:off x="226146" y="1325563"/>
                <a:ext cx="7453425" cy="5208218"/>
                <a:chOff x="85059" y="1334577"/>
                <a:chExt cx="5336108" cy="3632702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0EC84FF-7A82-D74B-A435-35BCB9FFFFB5}"/>
                    </a:ext>
                  </a:extLst>
                </p:cNvPr>
                <p:cNvGrpSpPr/>
                <p:nvPr/>
              </p:nvGrpSpPr>
              <p:grpSpPr>
                <a:xfrm>
                  <a:off x="85059" y="1334577"/>
                  <a:ext cx="5336108" cy="3632702"/>
                  <a:chOff x="85059" y="1334577"/>
                  <a:chExt cx="5336108" cy="3632702"/>
                </a:xfrm>
              </p:grpSpPr>
              <p:sp>
                <p:nvSpPr>
                  <p:cNvPr id="86" name="Freeform 85">
                    <a:extLst>
                      <a:ext uri="{FF2B5EF4-FFF2-40B4-BE49-F238E27FC236}">
                        <a16:creationId xmlns:a16="http://schemas.microsoft.com/office/drawing/2014/main" id="{AA005CEC-D28C-5E4D-863F-43BCD2CDA560}"/>
                      </a:ext>
                    </a:extLst>
                  </p:cNvPr>
                  <p:cNvSpPr/>
                  <p:nvPr/>
                </p:nvSpPr>
                <p:spPr>
                  <a:xfrm>
                    <a:off x="477146" y="1632289"/>
                    <a:ext cx="4944021" cy="3334990"/>
                  </a:xfrm>
                  <a:custGeom>
                    <a:avLst/>
                    <a:gdLst>
                      <a:gd name="connsiteX0" fmla="*/ 437253 w 4944021"/>
                      <a:gd name="connsiteY0" fmla="*/ 2460783 h 3334990"/>
                      <a:gd name="connsiteX1" fmla="*/ 171439 w 4944021"/>
                      <a:gd name="connsiteY1" fmla="*/ 2684067 h 3334990"/>
                      <a:gd name="connsiteX2" fmla="*/ 97012 w 4944021"/>
                      <a:gd name="connsiteY2" fmla="*/ 2822290 h 3334990"/>
                      <a:gd name="connsiteX3" fmla="*/ 33216 w 4944021"/>
                      <a:gd name="connsiteY3" fmla="*/ 2939248 h 3334990"/>
                      <a:gd name="connsiteX4" fmla="*/ 1319 w 4944021"/>
                      <a:gd name="connsiteY4" fmla="*/ 3013676 h 3334990"/>
                      <a:gd name="connsiteX5" fmla="*/ 75746 w 4944021"/>
                      <a:gd name="connsiteY5" fmla="*/ 3088104 h 3334990"/>
                      <a:gd name="connsiteX6" fmla="*/ 160807 w 4944021"/>
                      <a:gd name="connsiteY6" fmla="*/ 3215694 h 3334990"/>
                      <a:gd name="connsiteX7" fmla="*/ 256500 w 4944021"/>
                      <a:gd name="connsiteY7" fmla="*/ 3290122 h 3334990"/>
                      <a:gd name="connsiteX8" fmla="*/ 384091 w 4944021"/>
                      <a:gd name="connsiteY8" fmla="*/ 3322020 h 3334990"/>
                      <a:gd name="connsiteX9" fmla="*/ 586109 w 4944021"/>
                      <a:gd name="connsiteY9" fmla="*/ 3332653 h 3334990"/>
                      <a:gd name="connsiteX10" fmla="*/ 926351 w 4944021"/>
                      <a:gd name="connsiteY10" fmla="*/ 3279490 h 3334990"/>
                      <a:gd name="connsiteX11" fmla="*/ 1117737 w 4944021"/>
                      <a:gd name="connsiteY11" fmla="*/ 3236960 h 3334990"/>
                      <a:gd name="connsiteX12" fmla="*/ 1298491 w 4944021"/>
                      <a:gd name="connsiteY12" fmla="*/ 3194429 h 3334990"/>
                      <a:gd name="connsiteX13" fmla="*/ 1436714 w 4944021"/>
                      <a:gd name="connsiteY13" fmla="*/ 3013676 h 3334990"/>
                      <a:gd name="connsiteX14" fmla="*/ 1659998 w 4944021"/>
                      <a:gd name="connsiteY14" fmla="*/ 3003043 h 3334990"/>
                      <a:gd name="connsiteX15" fmla="*/ 1840751 w 4944021"/>
                      <a:gd name="connsiteY15" fmla="*/ 3056206 h 3334990"/>
                      <a:gd name="connsiteX16" fmla="*/ 2085300 w 4944021"/>
                      <a:gd name="connsiteY16" fmla="*/ 3077471 h 3334990"/>
                      <a:gd name="connsiteX17" fmla="*/ 2276686 w 4944021"/>
                      <a:gd name="connsiteY17" fmla="*/ 3034941 h 3334990"/>
                      <a:gd name="connsiteX18" fmla="*/ 2510602 w 4944021"/>
                      <a:gd name="connsiteY18" fmla="*/ 2971146 h 3334990"/>
                      <a:gd name="connsiteX19" fmla="*/ 2723253 w 4944021"/>
                      <a:gd name="connsiteY19" fmla="*/ 2992411 h 3334990"/>
                      <a:gd name="connsiteX20" fmla="*/ 3106026 w 4944021"/>
                      <a:gd name="connsiteY20" fmla="*/ 3077471 h 3334990"/>
                      <a:gd name="connsiteX21" fmla="*/ 3403737 w 4944021"/>
                      <a:gd name="connsiteY21" fmla="*/ 3141267 h 3334990"/>
                      <a:gd name="connsiteX22" fmla="*/ 3850305 w 4944021"/>
                      <a:gd name="connsiteY22" fmla="*/ 3247592 h 3334990"/>
                      <a:gd name="connsiteX23" fmla="*/ 4148016 w 4944021"/>
                      <a:gd name="connsiteY23" fmla="*/ 3268857 h 3334990"/>
                      <a:gd name="connsiteX24" fmla="*/ 4403198 w 4944021"/>
                      <a:gd name="connsiteY24" fmla="*/ 3183797 h 3334990"/>
                      <a:gd name="connsiteX25" fmla="*/ 4626481 w 4944021"/>
                      <a:gd name="connsiteY25" fmla="*/ 3003043 h 3334990"/>
                      <a:gd name="connsiteX26" fmla="*/ 4828500 w 4944021"/>
                      <a:gd name="connsiteY26" fmla="*/ 2715964 h 3334990"/>
                      <a:gd name="connsiteX27" fmla="*/ 4934826 w 4944021"/>
                      <a:gd name="connsiteY27" fmla="*/ 2396987 h 3334990"/>
                      <a:gd name="connsiteX28" fmla="*/ 4934826 w 4944021"/>
                      <a:gd name="connsiteY28" fmla="*/ 1982318 h 3334990"/>
                      <a:gd name="connsiteX29" fmla="*/ 4902928 w 4944021"/>
                      <a:gd name="connsiteY29" fmla="*/ 1673974 h 3334990"/>
                      <a:gd name="connsiteX30" fmla="*/ 4828500 w 4944021"/>
                      <a:gd name="connsiteY30" fmla="*/ 1440057 h 3334990"/>
                      <a:gd name="connsiteX31" fmla="*/ 4669012 w 4944021"/>
                      <a:gd name="connsiteY31" fmla="*/ 1163611 h 3334990"/>
                      <a:gd name="connsiteX32" fmla="*/ 4392565 w 4944021"/>
                      <a:gd name="connsiteY32" fmla="*/ 780839 h 3334990"/>
                      <a:gd name="connsiteX33" fmla="*/ 3743979 w 4944021"/>
                      <a:gd name="connsiteY33" fmla="*/ 259843 h 3334990"/>
                      <a:gd name="connsiteX34" fmla="*/ 3382472 w 4944021"/>
                      <a:gd name="connsiteY34" fmla="*/ 132253 h 3334990"/>
                      <a:gd name="connsiteX35" fmla="*/ 2829579 w 4944021"/>
                      <a:gd name="connsiteY35" fmla="*/ 25927 h 3334990"/>
                      <a:gd name="connsiteX36" fmla="*/ 2531867 w 4944021"/>
                      <a:gd name="connsiteY36" fmla="*/ 4662 h 3334990"/>
                      <a:gd name="connsiteX37" fmla="*/ 2106565 w 4944021"/>
                      <a:gd name="connsiteY37" fmla="*/ 15294 h 3334990"/>
                      <a:gd name="connsiteX38" fmla="*/ 1659998 w 4944021"/>
                      <a:gd name="connsiteY38" fmla="*/ 153518 h 3334990"/>
                      <a:gd name="connsiteX39" fmla="*/ 1341021 w 4944021"/>
                      <a:gd name="connsiteY39" fmla="*/ 302374 h 3334990"/>
                      <a:gd name="connsiteX40" fmla="*/ 1043309 w 4944021"/>
                      <a:gd name="connsiteY40" fmla="*/ 546922 h 3334990"/>
                      <a:gd name="connsiteX41" fmla="*/ 809393 w 4944021"/>
                      <a:gd name="connsiteY41" fmla="*/ 812736 h 3334990"/>
                      <a:gd name="connsiteX42" fmla="*/ 628639 w 4944021"/>
                      <a:gd name="connsiteY42" fmla="*/ 1089183 h 3334990"/>
                      <a:gd name="connsiteX43" fmla="*/ 458519 w 4944021"/>
                      <a:gd name="connsiteY43" fmla="*/ 1418792 h 3334990"/>
                      <a:gd name="connsiteX44" fmla="*/ 362826 w 4944021"/>
                      <a:gd name="connsiteY44" fmla="*/ 1695239 h 3334990"/>
                      <a:gd name="connsiteX45" fmla="*/ 309663 w 4944021"/>
                      <a:gd name="connsiteY45" fmla="*/ 1918522 h 3334990"/>
                      <a:gd name="connsiteX46" fmla="*/ 299030 w 4944021"/>
                      <a:gd name="connsiteY46" fmla="*/ 2088643 h 3334990"/>
                      <a:gd name="connsiteX47" fmla="*/ 320295 w 4944021"/>
                      <a:gd name="connsiteY47" fmla="*/ 2248132 h 3334990"/>
                      <a:gd name="connsiteX48" fmla="*/ 373458 w 4944021"/>
                      <a:gd name="connsiteY48" fmla="*/ 2386355 h 3334990"/>
                      <a:gd name="connsiteX49" fmla="*/ 437253 w 4944021"/>
                      <a:gd name="connsiteY49" fmla="*/ 2460783 h 3334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4944021" h="3334990">
                        <a:moveTo>
                          <a:pt x="437253" y="2460783"/>
                        </a:moveTo>
                        <a:cubicBezTo>
                          <a:pt x="403583" y="2510402"/>
                          <a:pt x="228146" y="2623816"/>
                          <a:pt x="171439" y="2684067"/>
                        </a:cubicBezTo>
                        <a:cubicBezTo>
                          <a:pt x="114732" y="2744318"/>
                          <a:pt x="120049" y="2779760"/>
                          <a:pt x="97012" y="2822290"/>
                        </a:cubicBezTo>
                        <a:cubicBezTo>
                          <a:pt x="73975" y="2864820"/>
                          <a:pt x="49165" y="2907350"/>
                          <a:pt x="33216" y="2939248"/>
                        </a:cubicBezTo>
                        <a:cubicBezTo>
                          <a:pt x="17267" y="2971146"/>
                          <a:pt x="-5769" y="2988867"/>
                          <a:pt x="1319" y="3013676"/>
                        </a:cubicBezTo>
                        <a:cubicBezTo>
                          <a:pt x="8407" y="3038485"/>
                          <a:pt x="49165" y="3054434"/>
                          <a:pt x="75746" y="3088104"/>
                        </a:cubicBezTo>
                        <a:cubicBezTo>
                          <a:pt x="102327" y="3121774"/>
                          <a:pt x="130681" y="3182024"/>
                          <a:pt x="160807" y="3215694"/>
                        </a:cubicBezTo>
                        <a:cubicBezTo>
                          <a:pt x="190933" y="3249364"/>
                          <a:pt x="219286" y="3272401"/>
                          <a:pt x="256500" y="3290122"/>
                        </a:cubicBezTo>
                        <a:cubicBezTo>
                          <a:pt x="293714" y="3307843"/>
                          <a:pt x="329156" y="3314932"/>
                          <a:pt x="384091" y="3322020"/>
                        </a:cubicBezTo>
                        <a:cubicBezTo>
                          <a:pt x="439026" y="3329109"/>
                          <a:pt x="495732" y="3339741"/>
                          <a:pt x="586109" y="3332653"/>
                        </a:cubicBezTo>
                        <a:cubicBezTo>
                          <a:pt x="676486" y="3325565"/>
                          <a:pt x="837746" y="3295439"/>
                          <a:pt x="926351" y="3279490"/>
                        </a:cubicBezTo>
                        <a:cubicBezTo>
                          <a:pt x="1014956" y="3263541"/>
                          <a:pt x="1117737" y="3236960"/>
                          <a:pt x="1117737" y="3236960"/>
                        </a:cubicBezTo>
                        <a:cubicBezTo>
                          <a:pt x="1179760" y="3222783"/>
                          <a:pt x="1245328" y="3231643"/>
                          <a:pt x="1298491" y="3194429"/>
                        </a:cubicBezTo>
                        <a:cubicBezTo>
                          <a:pt x="1351654" y="3157215"/>
                          <a:pt x="1376463" y="3045574"/>
                          <a:pt x="1436714" y="3013676"/>
                        </a:cubicBezTo>
                        <a:cubicBezTo>
                          <a:pt x="1496965" y="2981778"/>
                          <a:pt x="1592659" y="2995955"/>
                          <a:pt x="1659998" y="3003043"/>
                        </a:cubicBezTo>
                        <a:cubicBezTo>
                          <a:pt x="1727338" y="3010131"/>
                          <a:pt x="1769867" y="3043801"/>
                          <a:pt x="1840751" y="3056206"/>
                        </a:cubicBezTo>
                        <a:cubicBezTo>
                          <a:pt x="1911635" y="3068611"/>
                          <a:pt x="2012644" y="3081015"/>
                          <a:pt x="2085300" y="3077471"/>
                        </a:cubicBezTo>
                        <a:cubicBezTo>
                          <a:pt x="2157956" y="3073927"/>
                          <a:pt x="2205802" y="3052662"/>
                          <a:pt x="2276686" y="3034941"/>
                        </a:cubicBezTo>
                        <a:cubicBezTo>
                          <a:pt x="2347570" y="3017220"/>
                          <a:pt x="2436174" y="2978234"/>
                          <a:pt x="2510602" y="2971146"/>
                        </a:cubicBezTo>
                        <a:cubicBezTo>
                          <a:pt x="2585030" y="2964058"/>
                          <a:pt x="2624016" y="2974690"/>
                          <a:pt x="2723253" y="2992411"/>
                        </a:cubicBezTo>
                        <a:cubicBezTo>
                          <a:pt x="2822490" y="3010132"/>
                          <a:pt x="3106026" y="3077471"/>
                          <a:pt x="3106026" y="3077471"/>
                        </a:cubicBezTo>
                        <a:lnTo>
                          <a:pt x="3403737" y="3141267"/>
                        </a:lnTo>
                        <a:cubicBezTo>
                          <a:pt x="3527783" y="3169620"/>
                          <a:pt x="3726258" y="3226327"/>
                          <a:pt x="3850305" y="3247592"/>
                        </a:cubicBezTo>
                        <a:cubicBezTo>
                          <a:pt x="3974352" y="3268857"/>
                          <a:pt x="4055867" y="3279490"/>
                          <a:pt x="4148016" y="3268857"/>
                        </a:cubicBezTo>
                        <a:cubicBezTo>
                          <a:pt x="4240165" y="3258225"/>
                          <a:pt x="4323454" y="3228099"/>
                          <a:pt x="4403198" y="3183797"/>
                        </a:cubicBezTo>
                        <a:cubicBezTo>
                          <a:pt x="4482942" y="3139495"/>
                          <a:pt x="4555597" y="3081015"/>
                          <a:pt x="4626481" y="3003043"/>
                        </a:cubicBezTo>
                        <a:cubicBezTo>
                          <a:pt x="4697365" y="2925071"/>
                          <a:pt x="4777109" y="2816973"/>
                          <a:pt x="4828500" y="2715964"/>
                        </a:cubicBezTo>
                        <a:cubicBezTo>
                          <a:pt x="4879891" y="2614955"/>
                          <a:pt x="4917105" y="2519261"/>
                          <a:pt x="4934826" y="2396987"/>
                        </a:cubicBezTo>
                        <a:cubicBezTo>
                          <a:pt x="4952547" y="2274713"/>
                          <a:pt x="4940142" y="2102820"/>
                          <a:pt x="4934826" y="1982318"/>
                        </a:cubicBezTo>
                        <a:cubicBezTo>
                          <a:pt x="4929510" y="1861816"/>
                          <a:pt x="4920649" y="1764351"/>
                          <a:pt x="4902928" y="1673974"/>
                        </a:cubicBezTo>
                        <a:cubicBezTo>
                          <a:pt x="4885207" y="1583597"/>
                          <a:pt x="4867486" y="1525117"/>
                          <a:pt x="4828500" y="1440057"/>
                        </a:cubicBezTo>
                        <a:cubicBezTo>
                          <a:pt x="4789514" y="1354997"/>
                          <a:pt x="4741668" y="1273481"/>
                          <a:pt x="4669012" y="1163611"/>
                        </a:cubicBezTo>
                        <a:cubicBezTo>
                          <a:pt x="4596356" y="1053741"/>
                          <a:pt x="4546737" y="931467"/>
                          <a:pt x="4392565" y="780839"/>
                        </a:cubicBezTo>
                        <a:cubicBezTo>
                          <a:pt x="4238393" y="630211"/>
                          <a:pt x="3912328" y="367941"/>
                          <a:pt x="3743979" y="259843"/>
                        </a:cubicBezTo>
                        <a:cubicBezTo>
                          <a:pt x="3575630" y="151745"/>
                          <a:pt x="3534872" y="171239"/>
                          <a:pt x="3382472" y="132253"/>
                        </a:cubicBezTo>
                        <a:cubicBezTo>
                          <a:pt x="3230072" y="93267"/>
                          <a:pt x="2971346" y="47192"/>
                          <a:pt x="2829579" y="25927"/>
                        </a:cubicBezTo>
                        <a:cubicBezTo>
                          <a:pt x="2687812" y="4662"/>
                          <a:pt x="2652369" y="6434"/>
                          <a:pt x="2531867" y="4662"/>
                        </a:cubicBezTo>
                        <a:cubicBezTo>
                          <a:pt x="2411365" y="2890"/>
                          <a:pt x="2251876" y="-9515"/>
                          <a:pt x="2106565" y="15294"/>
                        </a:cubicBezTo>
                        <a:cubicBezTo>
                          <a:pt x="1961254" y="40103"/>
                          <a:pt x="1787589" y="105671"/>
                          <a:pt x="1659998" y="153518"/>
                        </a:cubicBezTo>
                        <a:cubicBezTo>
                          <a:pt x="1532407" y="201365"/>
                          <a:pt x="1443802" y="236807"/>
                          <a:pt x="1341021" y="302374"/>
                        </a:cubicBezTo>
                        <a:cubicBezTo>
                          <a:pt x="1238240" y="367941"/>
                          <a:pt x="1131914" y="461862"/>
                          <a:pt x="1043309" y="546922"/>
                        </a:cubicBezTo>
                        <a:cubicBezTo>
                          <a:pt x="954704" y="631982"/>
                          <a:pt x="878505" y="722359"/>
                          <a:pt x="809393" y="812736"/>
                        </a:cubicBezTo>
                        <a:cubicBezTo>
                          <a:pt x="740281" y="903113"/>
                          <a:pt x="687118" y="988174"/>
                          <a:pt x="628639" y="1089183"/>
                        </a:cubicBezTo>
                        <a:cubicBezTo>
                          <a:pt x="570160" y="1190192"/>
                          <a:pt x="502821" y="1317783"/>
                          <a:pt x="458519" y="1418792"/>
                        </a:cubicBezTo>
                        <a:cubicBezTo>
                          <a:pt x="414217" y="1519801"/>
                          <a:pt x="387635" y="1611951"/>
                          <a:pt x="362826" y="1695239"/>
                        </a:cubicBezTo>
                        <a:cubicBezTo>
                          <a:pt x="338017" y="1778527"/>
                          <a:pt x="320296" y="1852955"/>
                          <a:pt x="309663" y="1918522"/>
                        </a:cubicBezTo>
                        <a:cubicBezTo>
                          <a:pt x="299030" y="1984089"/>
                          <a:pt x="297258" y="2033708"/>
                          <a:pt x="299030" y="2088643"/>
                        </a:cubicBezTo>
                        <a:cubicBezTo>
                          <a:pt x="300802" y="2143578"/>
                          <a:pt x="307890" y="2198513"/>
                          <a:pt x="320295" y="2248132"/>
                        </a:cubicBezTo>
                        <a:cubicBezTo>
                          <a:pt x="332700" y="2297751"/>
                          <a:pt x="353965" y="2349141"/>
                          <a:pt x="373458" y="2386355"/>
                        </a:cubicBezTo>
                        <a:cubicBezTo>
                          <a:pt x="392951" y="2423569"/>
                          <a:pt x="470923" y="2411164"/>
                          <a:pt x="437253" y="246078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34073AEB-06B3-D842-9C99-8D303831562B}"/>
                      </a:ext>
                    </a:extLst>
                  </p:cNvPr>
                  <p:cNvSpPr/>
                  <p:nvPr/>
                </p:nvSpPr>
                <p:spPr>
                  <a:xfrm>
                    <a:off x="85059" y="1334577"/>
                    <a:ext cx="4125434" cy="3334990"/>
                  </a:xfrm>
                  <a:custGeom>
                    <a:avLst/>
                    <a:gdLst>
                      <a:gd name="connsiteX0" fmla="*/ 4125433 w 4125433"/>
                      <a:gd name="connsiteY0" fmla="*/ 552893 h 3359889"/>
                      <a:gd name="connsiteX1" fmla="*/ 3806456 w 4125433"/>
                      <a:gd name="connsiteY1" fmla="*/ 361507 h 3359889"/>
                      <a:gd name="connsiteX2" fmla="*/ 3646968 w 4125433"/>
                      <a:gd name="connsiteY2" fmla="*/ 276447 h 3359889"/>
                      <a:gd name="connsiteX3" fmla="*/ 3466214 w 4125433"/>
                      <a:gd name="connsiteY3" fmla="*/ 191386 h 3359889"/>
                      <a:gd name="connsiteX4" fmla="*/ 3232298 w 4125433"/>
                      <a:gd name="connsiteY4" fmla="*/ 116958 h 3359889"/>
                      <a:gd name="connsiteX5" fmla="*/ 2838893 w 4125433"/>
                      <a:gd name="connsiteY5" fmla="*/ 42531 h 3359889"/>
                      <a:gd name="connsiteX6" fmla="*/ 2488019 w 4125433"/>
                      <a:gd name="connsiteY6" fmla="*/ 0 h 3359889"/>
                      <a:gd name="connsiteX7" fmla="*/ 2169042 w 4125433"/>
                      <a:gd name="connsiteY7" fmla="*/ 10633 h 3359889"/>
                      <a:gd name="connsiteX8" fmla="*/ 1828800 w 4125433"/>
                      <a:gd name="connsiteY8" fmla="*/ 63796 h 3359889"/>
                      <a:gd name="connsiteX9" fmla="*/ 1531088 w 4125433"/>
                      <a:gd name="connsiteY9" fmla="*/ 138224 h 3359889"/>
                      <a:gd name="connsiteX10" fmla="*/ 1339702 w 4125433"/>
                      <a:gd name="connsiteY10" fmla="*/ 244549 h 3359889"/>
                      <a:gd name="connsiteX11" fmla="*/ 1127051 w 4125433"/>
                      <a:gd name="connsiteY11" fmla="*/ 361507 h 3359889"/>
                      <a:gd name="connsiteX12" fmla="*/ 956930 w 4125433"/>
                      <a:gd name="connsiteY12" fmla="*/ 478465 h 3359889"/>
                      <a:gd name="connsiteX13" fmla="*/ 839972 w 4125433"/>
                      <a:gd name="connsiteY13" fmla="*/ 584791 h 3359889"/>
                      <a:gd name="connsiteX14" fmla="*/ 723014 w 4125433"/>
                      <a:gd name="connsiteY14" fmla="*/ 723014 h 3359889"/>
                      <a:gd name="connsiteX15" fmla="*/ 595423 w 4125433"/>
                      <a:gd name="connsiteY15" fmla="*/ 839972 h 3359889"/>
                      <a:gd name="connsiteX16" fmla="*/ 510363 w 4125433"/>
                      <a:gd name="connsiteY16" fmla="*/ 999461 h 3359889"/>
                      <a:gd name="connsiteX17" fmla="*/ 382772 w 4125433"/>
                      <a:gd name="connsiteY17" fmla="*/ 1190847 h 3359889"/>
                      <a:gd name="connsiteX18" fmla="*/ 276447 w 4125433"/>
                      <a:gd name="connsiteY18" fmla="*/ 1456661 h 3359889"/>
                      <a:gd name="connsiteX19" fmla="*/ 202019 w 4125433"/>
                      <a:gd name="connsiteY19" fmla="*/ 1711842 h 3359889"/>
                      <a:gd name="connsiteX20" fmla="*/ 148856 w 4125433"/>
                      <a:gd name="connsiteY20" fmla="*/ 1913861 h 3359889"/>
                      <a:gd name="connsiteX21" fmla="*/ 148856 w 4125433"/>
                      <a:gd name="connsiteY21" fmla="*/ 2137145 h 3359889"/>
                      <a:gd name="connsiteX22" fmla="*/ 148856 w 4125433"/>
                      <a:gd name="connsiteY22" fmla="*/ 2317898 h 3359889"/>
                      <a:gd name="connsiteX23" fmla="*/ 223284 w 4125433"/>
                      <a:gd name="connsiteY23" fmla="*/ 2434856 h 3359889"/>
                      <a:gd name="connsiteX24" fmla="*/ 318977 w 4125433"/>
                      <a:gd name="connsiteY24" fmla="*/ 2573079 h 3359889"/>
                      <a:gd name="connsiteX25" fmla="*/ 202019 w 4125433"/>
                      <a:gd name="connsiteY25" fmla="*/ 2658140 h 3359889"/>
                      <a:gd name="connsiteX26" fmla="*/ 74428 w 4125433"/>
                      <a:gd name="connsiteY26" fmla="*/ 2796363 h 3359889"/>
                      <a:gd name="connsiteX27" fmla="*/ 10633 w 4125433"/>
                      <a:gd name="connsiteY27" fmla="*/ 2945219 h 3359889"/>
                      <a:gd name="connsiteX28" fmla="*/ 0 w 4125433"/>
                      <a:gd name="connsiteY28" fmla="*/ 3083442 h 3359889"/>
                      <a:gd name="connsiteX29" fmla="*/ 53163 w 4125433"/>
                      <a:gd name="connsiteY29" fmla="*/ 3189768 h 3359889"/>
                      <a:gd name="connsiteX30" fmla="*/ 170121 w 4125433"/>
                      <a:gd name="connsiteY30" fmla="*/ 3264196 h 3359889"/>
                      <a:gd name="connsiteX31" fmla="*/ 318977 w 4125433"/>
                      <a:gd name="connsiteY31" fmla="*/ 3327991 h 3359889"/>
                      <a:gd name="connsiteX32" fmla="*/ 404037 w 4125433"/>
                      <a:gd name="connsiteY32" fmla="*/ 3359889 h 3359889"/>
                      <a:gd name="connsiteX33" fmla="*/ 446568 w 4125433"/>
                      <a:gd name="connsiteY33" fmla="*/ 3359889 h 3359889"/>
                      <a:gd name="connsiteX34" fmla="*/ 531628 w 4125433"/>
                      <a:gd name="connsiteY34" fmla="*/ 3157870 h 3359889"/>
                      <a:gd name="connsiteX35" fmla="*/ 627321 w 4125433"/>
                      <a:gd name="connsiteY35" fmla="*/ 3009014 h 3359889"/>
                      <a:gd name="connsiteX36" fmla="*/ 786809 w 4125433"/>
                      <a:gd name="connsiteY36" fmla="*/ 2881424 h 3359889"/>
                      <a:gd name="connsiteX37" fmla="*/ 829340 w 4125433"/>
                      <a:gd name="connsiteY37" fmla="*/ 2828261 h 3359889"/>
                      <a:gd name="connsiteX38" fmla="*/ 829340 w 4125433"/>
                      <a:gd name="connsiteY38" fmla="*/ 2828261 h 3359889"/>
                      <a:gd name="connsiteX39" fmla="*/ 829340 w 4125433"/>
                      <a:gd name="connsiteY39" fmla="*/ 2828261 h 3359889"/>
                      <a:gd name="connsiteX40" fmla="*/ 754912 w 4125433"/>
                      <a:gd name="connsiteY40" fmla="*/ 2626242 h 3359889"/>
                      <a:gd name="connsiteX41" fmla="*/ 754912 w 4125433"/>
                      <a:gd name="connsiteY41" fmla="*/ 2456121 h 3359889"/>
                      <a:gd name="connsiteX42" fmla="*/ 765544 w 4125433"/>
                      <a:gd name="connsiteY42" fmla="*/ 2243470 h 3359889"/>
                      <a:gd name="connsiteX43" fmla="*/ 797442 w 4125433"/>
                      <a:gd name="connsiteY43" fmla="*/ 2052084 h 3359889"/>
                      <a:gd name="connsiteX44" fmla="*/ 861237 w 4125433"/>
                      <a:gd name="connsiteY44" fmla="*/ 1860698 h 3359889"/>
                      <a:gd name="connsiteX45" fmla="*/ 1010093 w 4125433"/>
                      <a:gd name="connsiteY45" fmla="*/ 1573619 h 3359889"/>
                      <a:gd name="connsiteX46" fmla="*/ 1095154 w 4125433"/>
                      <a:gd name="connsiteY46" fmla="*/ 1371600 h 3359889"/>
                      <a:gd name="connsiteX47" fmla="*/ 1275907 w 4125433"/>
                      <a:gd name="connsiteY47" fmla="*/ 1095154 h 3359889"/>
                      <a:gd name="connsiteX48" fmla="*/ 1467293 w 4125433"/>
                      <a:gd name="connsiteY48" fmla="*/ 893135 h 3359889"/>
                      <a:gd name="connsiteX49" fmla="*/ 1616149 w 4125433"/>
                      <a:gd name="connsiteY49" fmla="*/ 744279 h 3359889"/>
                      <a:gd name="connsiteX50" fmla="*/ 1998921 w 4125433"/>
                      <a:gd name="connsiteY50" fmla="*/ 531628 h 3359889"/>
                      <a:gd name="connsiteX51" fmla="*/ 2371061 w 4125433"/>
                      <a:gd name="connsiteY51" fmla="*/ 414670 h 3359889"/>
                      <a:gd name="connsiteX52" fmla="*/ 2860158 w 4125433"/>
                      <a:gd name="connsiteY52" fmla="*/ 361507 h 3359889"/>
                      <a:gd name="connsiteX53" fmla="*/ 3285461 w 4125433"/>
                      <a:gd name="connsiteY53" fmla="*/ 372140 h 3359889"/>
                      <a:gd name="connsiteX54" fmla="*/ 3625702 w 4125433"/>
                      <a:gd name="connsiteY54" fmla="*/ 414670 h 3359889"/>
                      <a:gd name="connsiteX55" fmla="*/ 3880884 w 4125433"/>
                      <a:gd name="connsiteY55" fmla="*/ 499731 h 3359889"/>
                      <a:gd name="connsiteX56" fmla="*/ 3997842 w 4125433"/>
                      <a:gd name="connsiteY56" fmla="*/ 531628 h 3359889"/>
                      <a:gd name="connsiteX57" fmla="*/ 4125433 w 4125433"/>
                      <a:gd name="connsiteY57" fmla="*/ 552893 h 3359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125433" h="3359889">
                        <a:moveTo>
                          <a:pt x="4125433" y="552893"/>
                        </a:moveTo>
                        <a:lnTo>
                          <a:pt x="3806456" y="361507"/>
                        </a:lnTo>
                        <a:lnTo>
                          <a:pt x="3646968" y="276447"/>
                        </a:lnTo>
                        <a:lnTo>
                          <a:pt x="3466214" y="191386"/>
                        </a:lnTo>
                        <a:lnTo>
                          <a:pt x="3232298" y="116958"/>
                        </a:lnTo>
                        <a:lnTo>
                          <a:pt x="2838893" y="42531"/>
                        </a:lnTo>
                        <a:lnTo>
                          <a:pt x="2488019" y="0"/>
                        </a:lnTo>
                        <a:lnTo>
                          <a:pt x="2169042" y="10633"/>
                        </a:lnTo>
                        <a:lnTo>
                          <a:pt x="1828800" y="63796"/>
                        </a:lnTo>
                        <a:lnTo>
                          <a:pt x="1531088" y="138224"/>
                        </a:lnTo>
                        <a:lnTo>
                          <a:pt x="1339702" y="244549"/>
                        </a:lnTo>
                        <a:lnTo>
                          <a:pt x="1127051" y="361507"/>
                        </a:lnTo>
                        <a:lnTo>
                          <a:pt x="956930" y="478465"/>
                        </a:lnTo>
                        <a:lnTo>
                          <a:pt x="839972" y="584791"/>
                        </a:lnTo>
                        <a:lnTo>
                          <a:pt x="723014" y="723014"/>
                        </a:lnTo>
                        <a:lnTo>
                          <a:pt x="595423" y="839972"/>
                        </a:lnTo>
                        <a:lnTo>
                          <a:pt x="510363" y="999461"/>
                        </a:lnTo>
                        <a:lnTo>
                          <a:pt x="382772" y="1190847"/>
                        </a:lnTo>
                        <a:lnTo>
                          <a:pt x="276447" y="1456661"/>
                        </a:lnTo>
                        <a:lnTo>
                          <a:pt x="202019" y="1711842"/>
                        </a:lnTo>
                        <a:lnTo>
                          <a:pt x="148856" y="1913861"/>
                        </a:lnTo>
                        <a:lnTo>
                          <a:pt x="148856" y="2137145"/>
                        </a:lnTo>
                        <a:lnTo>
                          <a:pt x="148856" y="2317898"/>
                        </a:lnTo>
                        <a:lnTo>
                          <a:pt x="223284" y="2434856"/>
                        </a:lnTo>
                        <a:lnTo>
                          <a:pt x="318977" y="2573079"/>
                        </a:lnTo>
                        <a:lnTo>
                          <a:pt x="202019" y="2658140"/>
                        </a:lnTo>
                        <a:lnTo>
                          <a:pt x="74428" y="2796363"/>
                        </a:lnTo>
                        <a:lnTo>
                          <a:pt x="10633" y="2945219"/>
                        </a:lnTo>
                        <a:lnTo>
                          <a:pt x="0" y="3083442"/>
                        </a:lnTo>
                        <a:lnTo>
                          <a:pt x="53163" y="3189768"/>
                        </a:lnTo>
                        <a:lnTo>
                          <a:pt x="170121" y="3264196"/>
                        </a:lnTo>
                        <a:lnTo>
                          <a:pt x="318977" y="3327991"/>
                        </a:lnTo>
                        <a:lnTo>
                          <a:pt x="404037" y="3359889"/>
                        </a:lnTo>
                        <a:lnTo>
                          <a:pt x="446568" y="3359889"/>
                        </a:lnTo>
                        <a:lnTo>
                          <a:pt x="531628" y="3157870"/>
                        </a:lnTo>
                        <a:lnTo>
                          <a:pt x="627321" y="3009014"/>
                        </a:lnTo>
                        <a:lnTo>
                          <a:pt x="786809" y="2881424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829340" y="2828261"/>
                        </a:lnTo>
                        <a:lnTo>
                          <a:pt x="754912" y="2626242"/>
                        </a:lnTo>
                        <a:lnTo>
                          <a:pt x="754912" y="2456121"/>
                        </a:lnTo>
                        <a:lnTo>
                          <a:pt x="765544" y="2243470"/>
                        </a:lnTo>
                        <a:lnTo>
                          <a:pt x="797442" y="2052084"/>
                        </a:lnTo>
                        <a:lnTo>
                          <a:pt x="861237" y="1860698"/>
                        </a:lnTo>
                        <a:lnTo>
                          <a:pt x="1010093" y="1573619"/>
                        </a:lnTo>
                        <a:lnTo>
                          <a:pt x="1095154" y="1371600"/>
                        </a:lnTo>
                        <a:lnTo>
                          <a:pt x="1275907" y="1095154"/>
                        </a:lnTo>
                        <a:lnTo>
                          <a:pt x="1467293" y="893135"/>
                        </a:lnTo>
                        <a:lnTo>
                          <a:pt x="1616149" y="744279"/>
                        </a:lnTo>
                        <a:lnTo>
                          <a:pt x="1998921" y="531628"/>
                        </a:lnTo>
                        <a:lnTo>
                          <a:pt x="2371061" y="414670"/>
                        </a:lnTo>
                        <a:lnTo>
                          <a:pt x="2860158" y="361507"/>
                        </a:lnTo>
                        <a:lnTo>
                          <a:pt x="3285461" y="372140"/>
                        </a:lnTo>
                        <a:lnTo>
                          <a:pt x="3625702" y="414670"/>
                        </a:lnTo>
                        <a:lnTo>
                          <a:pt x="3880884" y="499731"/>
                        </a:lnTo>
                        <a:lnTo>
                          <a:pt x="3997842" y="531628"/>
                        </a:lnTo>
                        <a:lnTo>
                          <a:pt x="4125433" y="55289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317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A432AC0C-A942-2440-9375-41F0FAAD383D}"/>
                    </a:ext>
                  </a:extLst>
                </p:cNvPr>
                <p:cNvGrpSpPr/>
                <p:nvPr/>
              </p:nvGrpSpPr>
              <p:grpSpPr>
                <a:xfrm>
                  <a:off x="393405" y="3891516"/>
                  <a:ext cx="1170202" cy="519620"/>
                  <a:chOff x="393405" y="3891516"/>
                  <a:chExt cx="1170202" cy="519620"/>
                </a:xfrm>
              </p:grpSpPr>
              <p:sp>
                <p:nvSpPr>
                  <p:cNvPr id="81" name="Freeform 80">
                    <a:extLst>
                      <a:ext uri="{FF2B5EF4-FFF2-40B4-BE49-F238E27FC236}">
                        <a16:creationId xmlns:a16="http://schemas.microsoft.com/office/drawing/2014/main" id="{4F2DBD8C-8E5D-9445-996F-A4C64DEBEF78}"/>
                      </a:ext>
                    </a:extLst>
                  </p:cNvPr>
                  <p:cNvSpPr/>
                  <p:nvPr/>
                </p:nvSpPr>
                <p:spPr>
                  <a:xfrm>
                    <a:off x="893135" y="4093535"/>
                    <a:ext cx="670472" cy="317601"/>
                  </a:xfrm>
                  <a:custGeom>
                    <a:avLst/>
                    <a:gdLst>
                      <a:gd name="connsiteX0" fmla="*/ 0 w 670472"/>
                      <a:gd name="connsiteY0" fmla="*/ 0 h 317601"/>
                      <a:gd name="connsiteX1" fmla="*/ 287079 w 670472"/>
                      <a:gd name="connsiteY1" fmla="*/ 159488 h 317601"/>
                      <a:gd name="connsiteX2" fmla="*/ 542260 w 670472"/>
                      <a:gd name="connsiteY2" fmla="*/ 180753 h 317601"/>
                      <a:gd name="connsiteX3" fmla="*/ 659218 w 670472"/>
                      <a:gd name="connsiteY3" fmla="*/ 308344 h 317601"/>
                      <a:gd name="connsiteX4" fmla="*/ 659218 w 670472"/>
                      <a:gd name="connsiteY4" fmla="*/ 297712 h 317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0472" h="317601">
                        <a:moveTo>
                          <a:pt x="0" y="0"/>
                        </a:moveTo>
                        <a:cubicBezTo>
                          <a:pt x="98351" y="64681"/>
                          <a:pt x="196702" y="129363"/>
                          <a:pt x="287079" y="159488"/>
                        </a:cubicBezTo>
                        <a:cubicBezTo>
                          <a:pt x="377456" y="189613"/>
                          <a:pt x="480237" y="155944"/>
                          <a:pt x="542260" y="180753"/>
                        </a:cubicBezTo>
                        <a:cubicBezTo>
                          <a:pt x="604283" y="205562"/>
                          <a:pt x="659218" y="308344"/>
                          <a:pt x="659218" y="308344"/>
                        </a:cubicBezTo>
                        <a:cubicBezTo>
                          <a:pt x="678711" y="327837"/>
                          <a:pt x="668964" y="312774"/>
                          <a:pt x="659218" y="297712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E813F0E-F2E9-D34E-B2EE-A6C2A5FE2C33}"/>
                      </a:ext>
                    </a:extLst>
                  </p:cNvPr>
                  <p:cNvSpPr/>
                  <p:nvPr/>
                </p:nvSpPr>
                <p:spPr>
                  <a:xfrm>
                    <a:off x="393405" y="3891516"/>
                    <a:ext cx="478465" cy="148856"/>
                  </a:xfrm>
                  <a:custGeom>
                    <a:avLst/>
                    <a:gdLst>
                      <a:gd name="connsiteX0" fmla="*/ 0 w 478465"/>
                      <a:gd name="connsiteY0" fmla="*/ 0 h 148856"/>
                      <a:gd name="connsiteX1" fmla="*/ 148855 w 478465"/>
                      <a:gd name="connsiteY1" fmla="*/ 95693 h 148856"/>
                      <a:gd name="connsiteX2" fmla="*/ 318976 w 478465"/>
                      <a:gd name="connsiteY2" fmla="*/ 138224 h 148856"/>
                      <a:gd name="connsiteX3" fmla="*/ 478465 w 478465"/>
                      <a:gd name="connsiteY3" fmla="*/ 148856 h 148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465" h="148856">
                        <a:moveTo>
                          <a:pt x="0" y="0"/>
                        </a:moveTo>
                        <a:cubicBezTo>
                          <a:pt x="47846" y="36328"/>
                          <a:pt x="95692" y="72656"/>
                          <a:pt x="148855" y="95693"/>
                        </a:cubicBezTo>
                        <a:cubicBezTo>
                          <a:pt x="202018" y="118730"/>
                          <a:pt x="264041" y="129364"/>
                          <a:pt x="318976" y="138224"/>
                        </a:cubicBezTo>
                        <a:cubicBezTo>
                          <a:pt x="373911" y="147084"/>
                          <a:pt x="426188" y="147970"/>
                          <a:pt x="478465" y="148856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8362400-88ED-474E-8A5F-CD24FC4507FA}"/>
                  </a:ext>
                </a:extLst>
              </p:cNvPr>
              <p:cNvGrpSpPr/>
              <p:nvPr/>
            </p:nvGrpSpPr>
            <p:grpSpPr>
              <a:xfrm>
                <a:off x="2669888" y="3591702"/>
                <a:ext cx="3742566" cy="2195126"/>
                <a:chOff x="2025986" y="2847702"/>
                <a:chExt cx="2679404" cy="1531088"/>
              </a:xfrm>
            </p:grpSpPr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665C6D75-8075-7F46-94F9-4455E2E343A5}"/>
                    </a:ext>
                  </a:extLst>
                </p:cNvPr>
                <p:cNvSpPr/>
                <p:nvPr/>
              </p:nvSpPr>
              <p:spPr>
                <a:xfrm>
                  <a:off x="2079149" y="3347432"/>
                  <a:ext cx="1860697" cy="1031358"/>
                </a:xfrm>
                <a:custGeom>
                  <a:avLst/>
                  <a:gdLst>
                    <a:gd name="connsiteX0" fmla="*/ 63795 w 1860697"/>
                    <a:gd name="connsiteY0" fmla="*/ 329610 h 1031358"/>
                    <a:gd name="connsiteX1" fmla="*/ 0 w 1860697"/>
                    <a:gd name="connsiteY1" fmla="*/ 414670 h 1031358"/>
                    <a:gd name="connsiteX2" fmla="*/ 10632 w 1860697"/>
                    <a:gd name="connsiteY2" fmla="*/ 584791 h 1031358"/>
                    <a:gd name="connsiteX3" fmla="*/ 85060 w 1860697"/>
                    <a:gd name="connsiteY3" fmla="*/ 723014 h 1031358"/>
                    <a:gd name="connsiteX4" fmla="*/ 202018 w 1860697"/>
                    <a:gd name="connsiteY4" fmla="*/ 850605 h 1031358"/>
                    <a:gd name="connsiteX5" fmla="*/ 382772 w 1860697"/>
                    <a:gd name="connsiteY5" fmla="*/ 956931 h 1031358"/>
                    <a:gd name="connsiteX6" fmla="*/ 520995 w 1860697"/>
                    <a:gd name="connsiteY6" fmla="*/ 1020726 h 1031358"/>
                    <a:gd name="connsiteX7" fmla="*/ 723014 w 1860697"/>
                    <a:gd name="connsiteY7" fmla="*/ 1031358 h 1031358"/>
                    <a:gd name="connsiteX8" fmla="*/ 946297 w 1860697"/>
                    <a:gd name="connsiteY8" fmla="*/ 925033 h 1031358"/>
                    <a:gd name="connsiteX9" fmla="*/ 1052623 w 1860697"/>
                    <a:gd name="connsiteY9" fmla="*/ 861238 h 1031358"/>
                    <a:gd name="connsiteX10" fmla="*/ 1201479 w 1860697"/>
                    <a:gd name="connsiteY10" fmla="*/ 733647 h 1031358"/>
                    <a:gd name="connsiteX11" fmla="*/ 1318437 w 1860697"/>
                    <a:gd name="connsiteY11" fmla="*/ 648586 h 1031358"/>
                    <a:gd name="connsiteX12" fmla="*/ 1477925 w 1860697"/>
                    <a:gd name="connsiteY12" fmla="*/ 552893 h 1031358"/>
                    <a:gd name="connsiteX13" fmla="*/ 1679944 w 1860697"/>
                    <a:gd name="connsiteY13" fmla="*/ 489098 h 1031358"/>
                    <a:gd name="connsiteX14" fmla="*/ 1860697 w 1860697"/>
                    <a:gd name="connsiteY14" fmla="*/ 425303 h 1031358"/>
                    <a:gd name="connsiteX15" fmla="*/ 1711841 w 1860697"/>
                    <a:gd name="connsiteY15" fmla="*/ 329610 h 1031358"/>
                    <a:gd name="connsiteX16" fmla="*/ 1605516 w 1860697"/>
                    <a:gd name="connsiteY16" fmla="*/ 106326 h 1031358"/>
                    <a:gd name="connsiteX17" fmla="*/ 1552353 w 1860697"/>
                    <a:gd name="connsiteY17" fmla="*/ 0 h 1031358"/>
                    <a:gd name="connsiteX18" fmla="*/ 1360967 w 1860697"/>
                    <a:gd name="connsiteY18" fmla="*/ 31898 h 1031358"/>
                    <a:gd name="connsiteX19" fmla="*/ 1073888 w 1860697"/>
                    <a:gd name="connsiteY19" fmla="*/ 106326 h 1031358"/>
                    <a:gd name="connsiteX20" fmla="*/ 882502 w 1860697"/>
                    <a:gd name="connsiteY20" fmla="*/ 138224 h 1031358"/>
                    <a:gd name="connsiteX21" fmla="*/ 691116 w 1860697"/>
                    <a:gd name="connsiteY21" fmla="*/ 223284 h 1031358"/>
                    <a:gd name="connsiteX22" fmla="*/ 404037 w 1860697"/>
                    <a:gd name="connsiteY22" fmla="*/ 308345 h 1031358"/>
                    <a:gd name="connsiteX23" fmla="*/ 191386 w 1860697"/>
                    <a:gd name="connsiteY23" fmla="*/ 350875 h 1031358"/>
                    <a:gd name="connsiteX24" fmla="*/ 63795 w 1860697"/>
                    <a:gd name="connsiteY24" fmla="*/ 329610 h 1031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60697" h="1031358">
                      <a:moveTo>
                        <a:pt x="63795" y="329610"/>
                      </a:moveTo>
                      <a:lnTo>
                        <a:pt x="0" y="414670"/>
                      </a:lnTo>
                      <a:lnTo>
                        <a:pt x="10632" y="584791"/>
                      </a:lnTo>
                      <a:lnTo>
                        <a:pt x="85060" y="723014"/>
                      </a:lnTo>
                      <a:lnTo>
                        <a:pt x="202018" y="850605"/>
                      </a:lnTo>
                      <a:lnTo>
                        <a:pt x="382772" y="956931"/>
                      </a:lnTo>
                      <a:lnTo>
                        <a:pt x="520995" y="1020726"/>
                      </a:lnTo>
                      <a:lnTo>
                        <a:pt x="723014" y="1031358"/>
                      </a:lnTo>
                      <a:lnTo>
                        <a:pt x="946297" y="925033"/>
                      </a:lnTo>
                      <a:lnTo>
                        <a:pt x="1052623" y="861238"/>
                      </a:lnTo>
                      <a:lnTo>
                        <a:pt x="1201479" y="733647"/>
                      </a:lnTo>
                      <a:lnTo>
                        <a:pt x="1318437" y="648586"/>
                      </a:lnTo>
                      <a:lnTo>
                        <a:pt x="1477925" y="552893"/>
                      </a:lnTo>
                      <a:lnTo>
                        <a:pt x="1679944" y="489098"/>
                      </a:lnTo>
                      <a:lnTo>
                        <a:pt x="1860697" y="425303"/>
                      </a:lnTo>
                      <a:lnTo>
                        <a:pt x="1711841" y="329610"/>
                      </a:lnTo>
                      <a:lnTo>
                        <a:pt x="1605516" y="106326"/>
                      </a:lnTo>
                      <a:lnTo>
                        <a:pt x="1552353" y="0"/>
                      </a:lnTo>
                      <a:lnTo>
                        <a:pt x="1360967" y="31898"/>
                      </a:lnTo>
                      <a:lnTo>
                        <a:pt x="1073888" y="106326"/>
                      </a:lnTo>
                      <a:lnTo>
                        <a:pt x="882502" y="138224"/>
                      </a:lnTo>
                      <a:lnTo>
                        <a:pt x="691116" y="223284"/>
                      </a:lnTo>
                      <a:lnTo>
                        <a:pt x="404037" y="308345"/>
                      </a:lnTo>
                      <a:lnTo>
                        <a:pt x="191386" y="350875"/>
                      </a:lnTo>
                      <a:lnTo>
                        <a:pt x="63795" y="32961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2FAA663F-7135-1E43-B442-C8F0EDEC6B6A}"/>
                    </a:ext>
                  </a:extLst>
                </p:cNvPr>
                <p:cNvSpPr/>
                <p:nvPr/>
              </p:nvSpPr>
              <p:spPr>
                <a:xfrm>
                  <a:off x="2025986" y="2847702"/>
                  <a:ext cx="1669311" cy="839972"/>
                </a:xfrm>
                <a:custGeom>
                  <a:avLst/>
                  <a:gdLst>
                    <a:gd name="connsiteX0" fmla="*/ 1669311 w 1669311"/>
                    <a:gd name="connsiteY0" fmla="*/ 42530 h 839972"/>
                    <a:gd name="connsiteX1" fmla="*/ 1297172 w 1669311"/>
                    <a:gd name="connsiteY1" fmla="*/ 21265 h 839972"/>
                    <a:gd name="connsiteX2" fmla="*/ 946298 w 1669311"/>
                    <a:gd name="connsiteY2" fmla="*/ 0 h 839972"/>
                    <a:gd name="connsiteX3" fmla="*/ 701749 w 1669311"/>
                    <a:gd name="connsiteY3" fmla="*/ 0 h 839972"/>
                    <a:gd name="connsiteX4" fmla="*/ 361507 w 1669311"/>
                    <a:gd name="connsiteY4" fmla="*/ 85061 h 839972"/>
                    <a:gd name="connsiteX5" fmla="*/ 191386 w 1669311"/>
                    <a:gd name="connsiteY5" fmla="*/ 170121 h 839972"/>
                    <a:gd name="connsiteX6" fmla="*/ 74428 w 1669311"/>
                    <a:gd name="connsiteY6" fmla="*/ 265814 h 839972"/>
                    <a:gd name="connsiteX7" fmla="*/ 0 w 1669311"/>
                    <a:gd name="connsiteY7" fmla="*/ 404037 h 839972"/>
                    <a:gd name="connsiteX8" fmla="*/ 0 w 1669311"/>
                    <a:gd name="connsiteY8" fmla="*/ 606056 h 839972"/>
                    <a:gd name="connsiteX9" fmla="*/ 31898 w 1669311"/>
                    <a:gd name="connsiteY9" fmla="*/ 744279 h 839972"/>
                    <a:gd name="connsiteX10" fmla="*/ 159488 w 1669311"/>
                    <a:gd name="connsiteY10" fmla="*/ 839972 h 839972"/>
                    <a:gd name="connsiteX11" fmla="*/ 372139 w 1669311"/>
                    <a:gd name="connsiteY11" fmla="*/ 808075 h 839972"/>
                    <a:gd name="connsiteX12" fmla="*/ 595423 w 1669311"/>
                    <a:gd name="connsiteY12" fmla="*/ 765544 h 839972"/>
                    <a:gd name="connsiteX13" fmla="*/ 797442 w 1669311"/>
                    <a:gd name="connsiteY13" fmla="*/ 680484 h 839972"/>
                    <a:gd name="connsiteX14" fmla="*/ 1052623 w 1669311"/>
                    <a:gd name="connsiteY14" fmla="*/ 595423 h 839972"/>
                    <a:gd name="connsiteX15" fmla="*/ 1254642 w 1669311"/>
                    <a:gd name="connsiteY15" fmla="*/ 563526 h 839972"/>
                    <a:gd name="connsiteX16" fmla="*/ 1477925 w 1669311"/>
                    <a:gd name="connsiteY16" fmla="*/ 510363 h 839972"/>
                    <a:gd name="connsiteX17" fmla="*/ 1594884 w 1669311"/>
                    <a:gd name="connsiteY17" fmla="*/ 478465 h 839972"/>
                    <a:gd name="connsiteX18" fmla="*/ 1584251 w 1669311"/>
                    <a:gd name="connsiteY18" fmla="*/ 435935 h 839972"/>
                    <a:gd name="connsiteX19" fmla="*/ 1573618 w 1669311"/>
                    <a:gd name="connsiteY19" fmla="*/ 233916 h 839972"/>
                    <a:gd name="connsiteX20" fmla="*/ 1669311 w 1669311"/>
                    <a:gd name="connsiteY20" fmla="*/ 42530 h 83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69311" h="839972">
                      <a:moveTo>
                        <a:pt x="1669311" y="42530"/>
                      </a:moveTo>
                      <a:lnTo>
                        <a:pt x="1297172" y="21265"/>
                      </a:lnTo>
                      <a:lnTo>
                        <a:pt x="946298" y="0"/>
                      </a:lnTo>
                      <a:lnTo>
                        <a:pt x="701749" y="0"/>
                      </a:lnTo>
                      <a:lnTo>
                        <a:pt x="361507" y="85061"/>
                      </a:lnTo>
                      <a:lnTo>
                        <a:pt x="191386" y="170121"/>
                      </a:lnTo>
                      <a:lnTo>
                        <a:pt x="74428" y="265814"/>
                      </a:lnTo>
                      <a:lnTo>
                        <a:pt x="0" y="404037"/>
                      </a:lnTo>
                      <a:lnTo>
                        <a:pt x="0" y="606056"/>
                      </a:lnTo>
                      <a:lnTo>
                        <a:pt x="31898" y="744279"/>
                      </a:lnTo>
                      <a:lnTo>
                        <a:pt x="159488" y="839972"/>
                      </a:lnTo>
                      <a:lnTo>
                        <a:pt x="372139" y="808075"/>
                      </a:lnTo>
                      <a:lnTo>
                        <a:pt x="595423" y="765544"/>
                      </a:lnTo>
                      <a:lnTo>
                        <a:pt x="797442" y="680484"/>
                      </a:lnTo>
                      <a:lnTo>
                        <a:pt x="1052623" y="595423"/>
                      </a:lnTo>
                      <a:lnTo>
                        <a:pt x="1254642" y="563526"/>
                      </a:lnTo>
                      <a:lnTo>
                        <a:pt x="1477925" y="510363"/>
                      </a:lnTo>
                      <a:lnTo>
                        <a:pt x="1594884" y="478465"/>
                      </a:lnTo>
                      <a:lnTo>
                        <a:pt x="1584251" y="435935"/>
                      </a:lnTo>
                      <a:lnTo>
                        <a:pt x="1573618" y="233916"/>
                      </a:lnTo>
                      <a:lnTo>
                        <a:pt x="1669311" y="4253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93049DCF-6CC5-C543-8404-3E088CC06C63}"/>
                    </a:ext>
                  </a:extLst>
                </p:cNvPr>
                <p:cNvSpPr/>
                <p:nvPr/>
              </p:nvSpPr>
              <p:spPr>
                <a:xfrm>
                  <a:off x="3610237" y="2879600"/>
                  <a:ext cx="1095153" cy="871870"/>
                </a:xfrm>
                <a:custGeom>
                  <a:avLst/>
                  <a:gdLst>
                    <a:gd name="connsiteX0" fmla="*/ 85060 w 1095153"/>
                    <a:gd name="connsiteY0" fmla="*/ 10632 h 871870"/>
                    <a:gd name="connsiteX1" fmla="*/ 0 w 1095153"/>
                    <a:gd name="connsiteY1" fmla="*/ 191386 h 871870"/>
                    <a:gd name="connsiteX2" fmla="*/ 21265 w 1095153"/>
                    <a:gd name="connsiteY2" fmla="*/ 393404 h 871870"/>
                    <a:gd name="connsiteX3" fmla="*/ 106326 w 1095153"/>
                    <a:gd name="connsiteY3" fmla="*/ 627321 h 871870"/>
                    <a:gd name="connsiteX4" fmla="*/ 180753 w 1095153"/>
                    <a:gd name="connsiteY4" fmla="*/ 744279 h 871870"/>
                    <a:gd name="connsiteX5" fmla="*/ 308344 w 1095153"/>
                    <a:gd name="connsiteY5" fmla="*/ 850604 h 871870"/>
                    <a:gd name="connsiteX6" fmla="*/ 404037 w 1095153"/>
                    <a:gd name="connsiteY6" fmla="*/ 871870 h 871870"/>
                    <a:gd name="connsiteX7" fmla="*/ 637953 w 1095153"/>
                    <a:gd name="connsiteY7" fmla="*/ 808074 h 871870"/>
                    <a:gd name="connsiteX8" fmla="*/ 903767 w 1095153"/>
                    <a:gd name="connsiteY8" fmla="*/ 701749 h 871870"/>
                    <a:gd name="connsiteX9" fmla="*/ 1052623 w 1095153"/>
                    <a:gd name="connsiteY9" fmla="*/ 584790 h 871870"/>
                    <a:gd name="connsiteX10" fmla="*/ 1095153 w 1095153"/>
                    <a:gd name="connsiteY10" fmla="*/ 467832 h 871870"/>
                    <a:gd name="connsiteX11" fmla="*/ 1084521 w 1095153"/>
                    <a:gd name="connsiteY11" fmla="*/ 340242 h 871870"/>
                    <a:gd name="connsiteX12" fmla="*/ 1020726 w 1095153"/>
                    <a:gd name="connsiteY12" fmla="*/ 233916 h 871870"/>
                    <a:gd name="connsiteX13" fmla="*/ 882502 w 1095153"/>
                    <a:gd name="connsiteY13" fmla="*/ 138223 h 871870"/>
                    <a:gd name="connsiteX14" fmla="*/ 754912 w 1095153"/>
                    <a:gd name="connsiteY14" fmla="*/ 74428 h 871870"/>
                    <a:gd name="connsiteX15" fmla="*/ 595423 w 1095153"/>
                    <a:gd name="connsiteY15" fmla="*/ 31897 h 871870"/>
                    <a:gd name="connsiteX16" fmla="*/ 435935 w 1095153"/>
                    <a:gd name="connsiteY16" fmla="*/ 31897 h 871870"/>
                    <a:gd name="connsiteX17" fmla="*/ 202019 w 1095153"/>
                    <a:gd name="connsiteY17" fmla="*/ 0 h 871870"/>
                    <a:gd name="connsiteX18" fmla="*/ 85060 w 1095153"/>
                    <a:gd name="connsiteY18" fmla="*/ 10632 h 871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95153" h="871870">
                      <a:moveTo>
                        <a:pt x="85060" y="10632"/>
                      </a:moveTo>
                      <a:lnTo>
                        <a:pt x="0" y="191386"/>
                      </a:lnTo>
                      <a:lnTo>
                        <a:pt x="21265" y="393404"/>
                      </a:lnTo>
                      <a:lnTo>
                        <a:pt x="106326" y="627321"/>
                      </a:lnTo>
                      <a:lnTo>
                        <a:pt x="180753" y="744279"/>
                      </a:lnTo>
                      <a:lnTo>
                        <a:pt x="308344" y="850604"/>
                      </a:lnTo>
                      <a:lnTo>
                        <a:pt x="404037" y="871870"/>
                      </a:lnTo>
                      <a:lnTo>
                        <a:pt x="637953" y="808074"/>
                      </a:lnTo>
                      <a:lnTo>
                        <a:pt x="903767" y="701749"/>
                      </a:lnTo>
                      <a:lnTo>
                        <a:pt x="1052623" y="584790"/>
                      </a:lnTo>
                      <a:lnTo>
                        <a:pt x="1095153" y="467832"/>
                      </a:lnTo>
                      <a:lnTo>
                        <a:pt x="1084521" y="340242"/>
                      </a:lnTo>
                      <a:lnTo>
                        <a:pt x="1020726" y="233916"/>
                      </a:lnTo>
                      <a:lnTo>
                        <a:pt x="882502" y="138223"/>
                      </a:lnTo>
                      <a:lnTo>
                        <a:pt x="754912" y="74428"/>
                      </a:lnTo>
                      <a:lnTo>
                        <a:pt x="595423" y="31897"/>
                      </a:lnTo>
                      <a:lnTo>
                        <a:pt x="435935" y="31897"/>
                      </a:lnTo>
                      <a:lnTo>
                        <a:pt x="202019" y="0"/>
                      </a:lnTo>
                      <a:lnTo>
                        <a:pt x="85060" y="10632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bg2">
                      <a:lumMod val="25000"/>
                      <a:alpha val="7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9E4369B-5EDD-6743-AA83-CCD196B2B52C}"/>
                </a:ext>
              </a:extLst>
            </p:cNvPr>
            <p:cNvSpPr txBox="1"/>
            <p:nvPr/>
          </p:nvSpPr>
          <p:spPr>
            <a:xfrm>
              <a:off x="3843625" y="2472181"/>
              <a:ext cx="110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Cortex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C810E14-B881-4E43-B49D-F2434678A1B0}"/>
              </a:ext>
            </a:extLst>
          </p:cNvPr>
          <p:cNvSpPr txBox="1"/>
          <p:nvPr/>
        </p:nvSpPr>
        <p:spPr>
          <a:xfrm>
            <a:off x="4692270" y="1419822"/>
            <a:ext cx="207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CGE IN vs. MGE 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E558EF-529A-EE4A-A6A3-90ECD275BF0A}"/>
              </a:ext>
            </a:extLst>
          </p:cNvPr>
          <p:cNvSpPr txBox="1"/>
          <p:nvPr/>
        </p:nvSpPr>
        <p:spPr>
          <a:xfrm>
            <a:off x="3240908" y="5756862"/>
            <a:ext cx="506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are distinct and cell-type specific Sox2 enhancers regulating gene expression?</a:t>
            </a:r>
          </a:p>
        </p:txBody>
      </p:sp>
    </p:spTree>
    <p:extLst>
      <p:ext uri="{BB962C8B-B14F-4D97-AF65-F5344CB8AC3E}">
        <p14:creationId xmlns:p14="http://schemas.microsoft.com/office/powerpoint/2010/main" val="341618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latin typeface="+mj-lt"/>
              </a:rPr>
              <a:t>Computational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32784D-D020-FE45-BF57-354220A76A2B}"/>
              </a:ext>
            </a:extLst>
          </p:cNvPr>
          <p:cNvSpPr txBox="1"/>
          <p:nvPr/>
        </p:nvSpPr>
        <p:spPr>
          <a:xfrm>
            <a:off x="555435" y="1249653"/>
            <a:ext cx="3468937" cy="646331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Annotate Sox2 enhancers with H3K27ac and H3K4me1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26233B-E181-2F4E-BFF6-2D2BAB2AB017}"/>
              </a:ext>
            </a:extLst>
          </p:cNvPr>
          <p:cNvSpPr txBox="1"/>
          <p:nvPr/>
        </p:nvSpPr>
        <p:spPr>
          <a:xfrm>
            <a:off x="555435" y="2592010"/>
            <a:ext cx="3468937" cy="646331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Determine cell-type specific and shared Sox2 enhancers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AC8ED5-594F-3546-B89F-848E50BB1D7D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289904" y="1895984"/>
            <a:ext cx="0" cy="66433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0E94D0-701E-8847-B112-2EF2143BCA8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289904" y="3238341"/>
            <a:ext cx="1779" cy="71520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7AA5E9-76EB-5349-BA25-788D447B5FF0}"/>
              </a:ext>
            </a:extLst>
          </p:cNvPr>
          <p:cNvSpPr txBox="1"/>
          <p:nvPr/>
        </p:nvSpPr>
        <p:spPr>
          <a:xfrm>
            <a:off x="959630" y="5139001"/>
            <a:ext cx="2662326" cy="1200329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Wingdings" pitchFamily="2" charset="2"/>
              </a:rPr>
              <a:t>Integrate Differential Expression data with annotated Sox2 enhancers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2B2CD-4AE9-674C-8450-724F64DA4B93}"/>
              </a:ext>
            </a:extLst>
          </p:cNvPr>
          <p:cNvSpPr txBox="1"/>
          <p:nvPr/>
        </p:nvSpPr>
        <p:spPr>
          <a:xfrm>
            <a:off x="555435" y="3959044"/>
            <a:ext cx="3456490" cy="369332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 Sox2 distal elements to genes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30F7E2-4399-704B-AEA5-41CC9B98A45E}"/>
              </a:ext>
            </a:extLst>
          </p:cNvPr>
          <p:cNvCxnSpPr>
            <a:cxnSpLocks/>
          </p:cNvCxnSpPr>
          <p:nvPr/>
        </p:nvCxnSpPr>
        <p:spPr>
          <a:xfrm>
            <a:off x="2289904" y="4389603"/>
            <a:ext cx="0" cy="70921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CDEDDF7-2849-D04E-82D1-4503EB6C590A}"/>
              </a:ext>
            </a:extLst>
          </p:cNvPr>
          <p:cNvSpPr/>
          <p:nvPr/>
        </p:nvSpPr>
        <p:spPr>
          <a:xfrm>
            <a:off x="4645152" y="5415999"/>
            <a:ext cx="400975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Compare cell-type specific and shared motif enrichment with HOMER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AEA7DB-11E5-3244-8CC4-85B1136D70A0}"/>
              </a:ext>
            </a:extLst>
          </p:cNvPr>
          <p:cNvCxnSpPr>
            <a:cxnSpLocks/>
            <a:stCxn id="30" idx="3"/>
            <a:endCxn id="10" idx="1"/>
          </p:cNvCxnSpPr>
          <p:nvPr/>
        </p:nvCxnSpPr>
        <p:spPr>
          <a:xfrm flipV="1">
            <a:off x="3621956" y="5739165"/>
            <a:ext cx="1023196" cy="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5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0" grpId="0" animBg="1"/>
      <p:bldP spid="42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C674D-FC59-994E-8330-8DA2CC523A13}"/>
              </a:ext>
            </a:extLst>
          </p:cNvPr>
          <p:cNvSpPr txBox="1"/>
          <p:nvPr/>
        </p:nvSpPr>
        <p:spPr>
          <a:xfrm>
            <a:off x="1042988" y="5886020"/>
            <a:ext cx="1034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I expect the majority of Sox2 distal enhancers to have marks of active or poised enhancers.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F1495E-9E9F-624B-9426-1C07AE6D318A}"/>
              </a:ext>
            </a:extLst>
          </p:cNvPr>
          <p:cNvSpPr txBox="1"/>
          <p:nvPr/>
        </p:nvSpPr>
        <p:spPr>
          <a:xfrm>
            <a:off x="530837" y="932785"/>
            <a:ext cx="3468937" cy="646331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Annotate Sox2 distal elements with H3K27ac and H3K4me1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1462250-DF4A-3F41-A560-6E360C241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471145"/>
              </p:ext>
            </p:extLst>
          </p:nvPr>
        </p:nvGraphicFramePr>
        <p:xfrm>
          <a:off x="1383415" y="2141327"/>
          <a:ext cx="4064000" cy="3182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7C04879-1E74-9A45-A073-2C0755F32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1810150"/>
              </p:ext>
            </p:extLst>
          </p:nvPr>
        </p:nvGraphicFramePr>
        <p:xfrm>
          <a:off x="6096000" y="2065297"/>
          <a:ext cx="4064000" cy="3182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73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BEDCD-BC0B-EF42-912D-23325FEB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850900"/>
            <a:ext cx="5880100" cy="1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45501-E0CC-3241-88E0-D0D3FBC76300}"/>
              </a:ext>
            </a:extLst>
          </p:cNvPr>
          <p:cNvSpPr/>
          <p:nvPr/>
        </p:nvSpPr>
        <p:spPr>
          <a:xfrm>
            <a:off x="557213" y="373846"/>
            <a:ext cx="113157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Aim IC</a:t>
            </a:r>
            <a:endParaRPr lang="en-US" sz="2500" dirty="0">
              <a:solidFill>
                <a:srgbClr val="0000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C674D-FC59-994E-8330-8DA2CC523A13}"/>
              </a:ext>
            </a:extLst>
          </p:cNvPr>
          <p:cNvSpPr txBox="1"/>
          <p:nvPr/>
        </p:nvSpPr>
        <p:spPr>
          <a:xfrm>
            <a:off x="1042988" y="5977388"/>
            <a:ext cx="1034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Results: </a:t>
            </a:r>
            <a:r>
              <a:rPr lang="en-US" dirty="0"/>
              <a:t>Across lineages, I expect most Sox2 binding sites to be cell-type specific.</a:t>
            </a:r>
            <a:endParaRPr lang="en-US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A78FC-13FE-6C45-8245-F8493D5E38B0}"/>
              </a:ext>
            </a:extLst>
          </p:cNvPr>
          <p:cNvGrpSpPr/>
          <p:nvPr/>
        </p:nvGrpSpPr>
        <p:grpSpPr>
          <a:xfrm>
            <a:off x="4661800" y="1933528"/>
            <a:ext cx="3091891" cy="2948532"/>
            <a:chOff x="5853831" y="1108287"/>
            <a:chExt cx="2228370" cy="2806442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CC214F63-97F4-AE46-A974-ECD1071DDC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16003757"/>
                </p:ext>
              </p:extLst>
            </p:nvPr>
          </p:nvGraphicFramePr>
          <p:xfrm>
            <a:off x="6259279" y="1108287"/>
            <a:ext cx="1822922" cy="28064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4289A-7CBC-9943-AF09-2A62FBF29859}"/>
                </a:ext>
              </a:extLst>
            </p:cNvPr>
            <p:cNvSpPr txBox="1"/>
            <p:nvPr/>
          </p:nvSpPr>
          <p:spPr>
            <a:xfrm rot="16200000">
              <a:off x="4983745" y="2120442"/>
              <a:ext cx="2205991" cy="465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% Of Total Sox2 Distal Enhancers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3BA54F8-37E5-4B4F-AB3A-005162D2D3C6}"/>
              </a:ext>
            </a:extLst>
          </p:cNvPr>
          <p:cNvSpPr txBox="1"/>
          <p:nvPr/>
        </p:nvSpPr>
        <p:spPr>
          <a:xfrm>
            <a:off x="530837" y="969625"/>
            <a:ext cx="3468937" cy="646331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Determine cell-type specific and shared Sox2 enhancers</a:t>
            </a:r>
          </a:p>
        </p:txBody>
      </p:sp>
    </p:spTree>
    <p:extLst>
      <p:ext uri="{BB962C8B-B14F-4D97-AF65-F5344CB8AC3E}">
        <p14:creationId xmlns:p14="http://schemas.microsoft.com/office/powerpoint/2010/main" val="421460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11085</TotalTime>
  <Words>6936</Words>
  <Application>Microsoft Macintosh PowerPoint</Application>
  <PresentationFormat>Widescreen</PresentationFormat>
  <Paragraphs>2083</Paragraphs>
  <Slides>156</Slides>
  <Notes>50</Notes>
  <HiddenSlides>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3" baseType="lpstr">
      <vt:lpstr>Arial</vt:lpstr>
      <vt:lpstr>Calibri</vt:lpstr>
      <vt:lpstr>Calibri Light</vt:lpstr>
      <vt:lpstr>Garamond</vt:lpstr>
      <vt:lpstr>Times</vt:lpstr>
      <vt:lpstr>Times New Roman</vt:lpstr>
      <vt:lpstr>Office Theme</vt:lpstr>
      <vt:lpstr>Coordinated Epigenetic Control of Cortical Interneuron Lineage Specification in Health and Disease</vt:lpstr>
      <vt:lpstr>Two Types of Neurons in the Cortex</vt:lpstr>
      <vt:lpstr>Development of Excitatory Neurons Well Understood</vt:lpstr>
      <vt:lpstr>Interneuron Development is Poorly Understood In Humans</vt:lpstr>
      <vt:lpstr>Disrupted Interneuron Development Implicated in Disease</vt:lpstr>
      <vt:lpstr>Disrupted Interneuron Development Implicated in Disease</vt:lpstr>
      <vt:lpstr>Disrupted Interneuron Development Implicated in Disease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Interneurons Develop in the Ganglionic Eminence in Both Mouse and Human</vt:lpstr>
      <vt:lpstr>Ganglionic Eminence Separated into Three Distinct Regions</vt:lpstr>
      <vt:lpstr>Ganglionic Eminence Separated into Three Distinct Regions</vt:lpstr>
      <vt:lpstr>Radial Glia Stem Cells are Neuronal Precursors</vt:lpstr>
      <vt:lpstr>Developmental Program Across Regions</vt:lpstr>
      <vt:lpstr>Developmental Program Across Regions</vt:lpstr>
      <vt:lpstr>GABAergic Interneurons Migrate Outwardly to Final Destinations </vt:lpstr>
      <vt:lpstr>GABAergic Interneurons Migrate Outwardly to Final Destinations </vt:lpstr>
      <vt:lpstr>Both Regional and Common Transcriptional Necessary for Proper Development</vt:lpstr>
      <vt:lpstr>GABAergic Interneurons Arise From a Common Developmental Program</vt:lpstr>
      <vt:lpstr>Subtype Specification is Determined Spatially and Temporally</vt:lpstr>
      <vt:lpstr>Subtype Specification is Determined Spatially and Temporally</vt:lpstr>
      <vt:lpstr>Lineage Diversity is Regulated Spatially and Temporally</vt:lpstr>
      <vt:lpstr>Lineage Diversity is Regulated Spatially and Temporally</vt:lpstr>
      <vt:lpstr>Lineage Diversity is Regulated Spatially and Temporally</vt:lpstr>
      <vt:lpstr>Lineage Diversity is Regulated Spatially and Temporally</vt:lpstr>
      <vt:lpstr>Mouse and Humans Have Divergent Interneuron Features</vt:lpstr>
      <vt:lpstr>Current Unknowns</vt:lpstr>
      <vt:lpstr>Current Unknowns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 I: Characterize Sox2 lineage-specific activity across interneuron subtypes during development.</vt:lpstr>
      <vt:lpstr>Aim I: Characterize Sox2 lineage-specific activity across interneuron subtypes during development.</vt:lpstr>
      <vt:lpstr>Aim I: Characterize Sox2 lineage-specific activity across interneuron subtypes during development.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 I: Characterize Sox2 lineage-specific activity across interneuron subtypes during development.</vt:lpstr>
      <vt:lpstr>Aim I: Characterize Sox2 lineage-specific activity across interneuron subtypes during development.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Developmental Timing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 I: Characterize Sox2 lineage-specific activity across interneuron subtypes during development.</vt:lpstr>
      <vt:lpstr>Aim I: Characterize Sox2 lineage-specific activity across interneuron subtypes during development.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 I: Characterize Sox2 lineage-specific activity across interneuron subtypes during development.</vt:lpstr>
      <vt:lpstr>Aim I: Characterize Sox2 lineage-specific activity across interneuron subtypes during development.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Questions</vt:lpstr>
      <vt:lpstr>Current Questions</vt:lpstr>
      <vt:lpstr>Unraveling Cellular Diversity with Single-Cell Technologies</vt:lpstr>
      <vt:lpstr>Chromatin Accessibility Reveals Disease Associated Cis-Regulatory Elements</vt:lpstr>
      <vt:lpstr>CRISPRi Targeting of Cell Type Specific Disease Associated Cis-Regulatory Elements</vt:lpstr>
      <vt:lpstr>CRISPRi Targeting of Cell Type Specific Disease Associated Cis-Regulatory Elements</vt:lpstr>
      <vt:lpstr>Aim II: Characterize disease associated cis-regulatory elements in diverse GE. </vt:lpstr>
      <vt:lpstr>Aim II: Characterize disease associated cis-regulatory elements in diverse GE. </vt:lpstr>
      <vt:lpstr>PowerPoint Presentation</vt:lpstr>
      <vt:lpstr>PowerPoint Presentation</vt:lpstr>
      <vt:lpstr>PowerPoint Presentation</vt:lpstr>
      <vt:lpstr>PowerPoint Presentation</vt:lpstr>
      <vt:lpstr>Aim II: Characterize disease associated cis-regulatory elements in diverse GE. </vt:lpstr>
      <vt:lpstr>PowerPoint Presentation</vt:lpstr>
      <vt:lpstr>Aim II: Characterize disease associated cis-regulatory elements in diverse GE.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 II: Characterize disease associated cis-regulatory elements in diverse GE.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Coordinated Epigenetic Control of Cortical Interneuron Lineage Specification in Health and Disease</dc:title>
  <dc:creator>Microsoft Office User</dc:creator>
  <cp:lastModifiedBy>Microsoft Office User</cp:lastModifiedBy>
  <cp:revision>682</cp:revision>
  <dcterms:created xsi:type="dcterms:W3CDTF">2020-04-29T02:40:13Z</dcterms:created>
  <dcterms:modified xsi:type="dcterms:W3CDTF">2020-05-06T19:59:36Z</dcterms:modified>
</cp:coreProperties>
</file>